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2.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34.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8"/>
  </p:notesMasterIdLst>
  <p:handoutMasterIdLst>
    <p:handoutMasterId r:id="rId159"/>
  </p:handoutMasterIdLst>
  <p:sldIdLst>
    <p:sldId id="701" r:id="rId2"/>
    <p:sldId id="702" r:id="rId3"/>
    <p:sldId id="712" r:id="rId4"/>
    <p:sldId id="593" r:id="rId5"/>
    <p:sldId id="613" r:id="rId6"/>
    <p:sldId id="614" r:id="rId7"/>
    <p:sldId id="610" r:id="rId8"/>
    <p:sldId id="594" r:id="rId9"/>
    <p:sldId id="595" r:id="rId10"/>
    <p:sldId id="596" r:id="rId11"/>
    <p:sldId id="615" r:id="rId12"/>
    <p:sldId id="597" r:id="rId13"/>
    <p:sldId id="616" r:id="rId14"/>
    <p:sldId id="617" r:id="rId15"/>
    <p:sldId id="721" r:id="rId16"/>
    <p:sldId id="619" r:id="rId17"/>
    <p:sldId id="598" r:id="rId18"/>
    <p:sldId id="711" r:id="rId19"/>
    <p:sldId id="621" r:id="rId20"/>
    <p:sldId id="601" r:id="rId21"/>
    <p:sldId id="602" r:id="rId22"/>
    <p:sldId id="291" r:id="rId23"/>
    <p:sldId id="293" r:id="rId24"/>
    <p:sldId id="294" r:id="rId25"/>
    <p:sldId id="295" r:id="rId26"/>
    <p:sldId id="300" r:id="rId27"/>
    <p:sldId id="301" r:id="rId28"/>
    <p:sldId id="302" r:id="rId29"/>
    <p:sldId id="303" r:id="rId30"/>
    <p:sldId id="304" r:id="rId31"/>
    <p:sldId id="305" r:id="rId32"/>
    <p:sldId id="306" r:id="rId33"/>
    <p:sldId id="309" r:id="rId34"/>
    <p:sldId id="310" r:id="rId35"/>
    <p:sldId id="311" r:id="rId36"/>
    <p:sldId id="312" r:id="rId37"/>
    <p:sldId id="313" r:id="rId38"/>
    <p:sldId id="314" r:id="rId39"/>
    <p:sldId id="315" r:id="rId40"/>
    <p:sldId id="325" r:id="rId41"/>
    <p:sldId id="326" r:id="rId42"/>
    <p:sldId id="327" r:id="rId43"/>
    <p:sldId id="394" r:id="rId44"/>
    <p:sldId id="396" r:id="rId45"/>
    <p:sldId id="397" r:id="rId46"/>
    <p:sldId id="398" r:id="rId47"/>
    <p:sldId id="399" r:id="rId48"/>
    <p:sldId id="400" r:id="rId49"/>
    <p:sldId id="401" r:id="rId50"/>
    <p:sldId id="402" r:id="rId51"/>
    <p:sldId id="403" r:id="rId52"/>
    <p:sldId id="404" r:id="rId53"/>
    <p:sldId id="408" r:id="rId54"/>
    <p:sldId id="409" r:id="rId55"/>
    <p:sldId id="411" r:id="rId56"/>
    <p:sldId id="414" r:id="rId57"/>
    <p:sldId id="415" r:id="rId58"/>
    <p:sldId id="416" r:id="rId59"/>
    <p:sldId id="417" r:id="rId60"/>
    <p:sldId id="418" r:id="rId61"/>
    <p:sldId id="419" r:id="rId62"/>
    <p:sldId id="420" r:id="rId63"/>
    <p:sldId id="423" r:id="rId64"/>
    <p:sldId id="622" r:id="rId65"/>
    <p:sldId id="424" r:id="rId66"/>
    <p:sldId id="425" r:id="rId67"/>
    <p:sldId id="426" r:id="rId68"/>
    <p:sldId id="427" r:id="rId69"/>
    <p:sldId id="428" r:id="rId70"/>
    <p:sldId id="429" r:id="rId71"/>
    <p:sldId id="430" r:id="rId72"/>
    <p:sldId id="431" r:id="rId73"/>
    <p:sldId id="432" r:id="rId74"/>
    <p:sldId id="433" r:id="rId75"/>
    <p:sldId id="434" r:id="rId76"/>
    <p:sldId id="435" r:id="rId77"/>
    <p:sldId id="436" r:id="rId78"/>
    <p:sldId id="437" r:id="rId79"/>
    <p:sldId id="438" r:id="rId80"/>
    <p:sldId id="439" r:id="rId81"/>
    <p:sldId id="440" r:id="rId82"/>
    <p:sldId id="443" r:id="rId83"/>
    <p:sldId id="449" r:id="rId84"/>
    <p:sldId id="451" r:id="rId85"/>
    <p:sldId id="452" r:id="rId86"/>
    <p:sldId id="453" r:id="rId87"/>
    <p:sldId id="454" r:id="rId88"/>
    <p:sldId id="455" r:id="rId89"/>
    <p:sldId id="456" r:id="rId90"/>
    <p:sldId id="457" r:id="rId91"/>
    <p:sldId id="471" r:id="rId92"/>
    <p:sldId id="472" r:id="rId93"/>
    <p:sldId id="473" r:id="rId94"/>
    <p:sldId id="474" r:id="rId95"/>
    <p:sldId id="475" r:id="rId96"/>
    <p:sldId id="476" r:id="rId97"/>
    <p:sldId id="477" r:id="rId98"/>
    <p:sldId id="478" r:id="rId99"/>
    <p:sldId id="480" r:id="rId100"/>
    <p:sldId id="481" r:id="rId101"/>
    <p:sldId id="482" r:id="rId102"/>
    <p:sldId id="483" r:id="rId103"/>
    <p:sldId id="484" r:id="rId104"/>
    <p:sldId id="485" r:id="rId105"/>
    <p:sldId id="486" r:id="rId106"/>
    <p:sldId id="487" r:id="rId107"/>
    <p:sldId id="488" r:id="rId108"/>
    <p:sldId id="489" r:id="rId109"/>
    <p:sldId id="490" r:id="rId110"/>
    <p:sldId id="491" r:id="rId111"/>
    <p:sldId id="492" r:id="rId112"/>
    <p:sldId id="493" r:id="rId113"/>
    <p:sldId id="494" r:id="rId114"/>
    <p:sldId id="495" r:id="rId115"/>
    <p:sldId id="496" r:id="rId116"/>
    <p:sldId id="497" r:id="rId117"/>
    <p:sldId id="498" r:id="rId118"/>
    <p:sldId id="499" r:id="rId119"/>
    <p:sldId id="550" r:id="rId120"/>
    <p:sldId id="551" r:id="rId121"/>
    <p:sldId id="552" r:id="rId122"/>
    <p:sldId id="553" r:id="rId123"/>
    <p:sldId id="554" r:id="rId124"/>
    <p:sldId id="555" r:id="rId125"/>
    <p:sldId id="556" r:id="rId126"/>
    <p:sldId id="557" r:id="rId127"/>
    <p:sldId id="558" r:id="rId128"/>
    <p:sldId id="559" r:id="rId129"/>
    <p:sldId id="560" r:id="rId130"/>
    <p:sldId id="561" r:id="rId131"/>
    <p:sldId id="562" r:id="rId132"/>
    <p:sldId id="563" r:id="rId133"/>
    <p:sldId id="564" r:id="rId134"/>
    <p:sldId id="565" r:id="rId135"/>
    <p:sldId id="566" r:id="rId136"/>
    <p:sldId id="567" r:id="rId137"/>
    <p:sldId id="569" r:id="rId138"/>
    <p:sldId id="572" r:id="rId139"/>
    <p:sldId id="573" r:id="rId140"/>
    <p:sldId id="574" r:id="rId141"/>
    <p:sldId id="575" r:id="rId142"/>
    <p:sldId id="576" r:id="rId143"/>
    <p:sldId id="604" r:id="rId144"/>
    <p:sldId id="605" r:id="rId145"/>
    <p:sldId id="275" r:id="rId146"/>
    <p:sldId id="274" r:id="rId147"/>
    <p:sldId id="606" r:id="rId148"/>
    <p:sldId id="607" r:id="rId149"/>
    <p:sldId id="608" r:id="rId150"/>
    <p:sldId id="679" r:id="rId151"/>
    <p:sldId id="267" r:id="rId152"/>
    <p:sldId id="612" r:id="rId153"/>
    <p:sldId id="265" r:id="rId154"/>
    <p:sldId id="623" r:id="rId155"/>
    <p:sldId id="624" r:id="rId156"/>
    <p:sldId id="625" r:id="rId1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63" d="100"/>
          <a:sy n="63" d="100"/>
        </p:scale>
        <p:origin x="1404" y="5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6" d="100"/>
          <a:sy n="56" d="100"/>
        </p:scale>
        <p:origin x="-210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Times New Roman" panose="02020603050405020304" pitchFamily="18"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latin typeface="Times New Roman" panose="02020603050405020304" pitchFamily="18" charset="0"/>
              </a:rPr>
              <a:pPr/>
              <a:t>1/5/2023</a:t>
            </a:fld>
            <a:endParaRPr lang="en-US" dirty="0">
              <a:latin typeface="Times New Roman" panose="02020603050405020304" pitchFamily="18"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Times New Roman" panose="02020603050405020304" pitchFamily="18"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latin typeface="Times New Roman" panose="02020603050405020304" pitchFamily="18" charset="0"/>
              </a:rPr>
              <a:pPr/>
              <a:t>‹#›</a:t>
            </a:fld>
            <a:endParaRPr lang="en-US" dirty="0">
              <a:latin typeface="Times New Roman" panose="02020603050405020304" pitchFamily="18" charset="0"/>
            </a:endParaRPr>
          </a:p>
        </p:txBody>
      </p:sp>
      <p:pic>
        <p:nvPicPr>
          <p:cNvPr id="10242" name="Picture 2" descr="C:\Users\User\Desktop\Logo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43000"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830600"/>
      </p:ext>
    </p:extLst>
  </p:cSld>
  <p:clrMap bg1="lt1" tx1="dk1" bg2="lt2" tx2="dk2" accent1="accent1" accent2="accent2" accent3="accent3" accent4="accent4" accent5="accent5" accent6="accent6" hlink="hlink" folHlink="folHlink"/>
  <p:hf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11.874"/>
    </inkml:context>
    <inkml:brush xml:id="br0">
      <inkml:brushProperty name="width" value="0.05" units="cm"/>
      <inkml:brushProperty name="height" value="0.05" units="cm"/>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26.972"/>
    </inkml:context>
    <inkml:brush xml:id="br0">
      <inkml:brushProperty name="width" value="0.05" units="cm"/>
      <inkml:brushProperty name="height" value="0.05" units="cm"/>
    </inkml:brush>
  </inkml:definitions>
  <inkml:trace contextRef="#ctx0" brushRef="#br0">1 1 24575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33.127"/>
    </inkml:context>
    <inkml:brush xml:id="br0">
      <inkml:brushProperty name="width" value="0.05" units="cm"/>
      <inkml:brushProperty name="height" value="0.05" units="cm"/>
    </inkml:brush>
  </inkml:definitions>
  <inkml:trace contextRef="#ctx0" brushRef="#br0">0 0 24575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33.493"/>
    </inkml:context>
    <inkml:brush xml:id="br0">
      <inkml:brushProperty name="width" value="0.05" units="cm"/>
      <inkml:brushProperty name="height" value="0.05" units="cm"/>
    </inkml:brush>
  </inkml:definitions>
  <inkml:trace contextRef="#ctx0" brushRef="#br0">0 0 24575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34.427"/>
    </inkml:context>
    <inkml:brush xml:id="br0">
      <inkml:brushProperty name="width" value="0.05" units="cm"/>
      <inkml:brushProperty name="height" value="0.05" units="cm"/>
    </inkml:brush>
  </inkml:definitions>
  <inkml:trace contextRef="#ctx0" brushRef="#br0">0 1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34.792"/>
    </inkml:context>
    <inkml:brush xml:id="br0">
      <inkml:brushProperty name="width" value="0.05" units="cm"/>
      <inkml:brushProperty name="height" value="0.05" units="cm"/>
    </inkml:brush>
  </inkml:definitions>
  <inkml:trace contextRef="#ctx0" brushRef="#br0">0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35.141"/>
    </inkml:context>
    <inkml:brush xml:id="br0">
      <inkml:brushProperty name="width" value="0.05" units="cm"/>
      <inkml:brushProperty name="height" value="0.05" units="cm"/>
    </inkml:brush>
  </inkml:definitions>
  <inkml:trace contextRef="#ctx0" brushRef="#br0">0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38.788"/>
    </inkml:context>
    <inkml:brush xml:id="br0">
      <inkml:brushProperty name="width" value="0.05" units="cm"/>
      <inkml:brushProperty name="height" value="0.05" units="cm"/>
    </inkml:brush>
  </inkml:definitions>
  <inkml:trace contextRef="#ctx0" brushRef="#br0">0 1 24575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39.154"/>
    </inkml:context>
    <inkml:brush xml:id="br0">
      <inkml:brushProperty name="width" value="0.05" units="cm"/>
      <inkml:brushProperty name="height" value="0.05" units="cm"/>
    </inkml:brush>
  </inkml:definitions>
  <inkml:trace contextRef="#ctx0" brushRef="#br0">0 1 24575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39.587"/>
    </inkml:context>
    <inkml:brush xml:id="br0">
      <inkml:brushProperty name="width" value="0.05" units="cm"/>
      <inkml:brushProperty name="height" value="0.05" units="cm"/>
    </inkml:brush>
  </inkml:definitions>
  <inkml:trace contextRef="#ctx0" brushRef="#br0">0 1 24575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39.933"/>
    </inkml:context>
    <inkml:brush xml:id="br0">
      <inkml:brushProperty name="width" value="0.05" units="cm"/>
      <inkml:brushProperty name="height" value="0.05" units="cm"/>
    </inkml:brush>
  </inkml:definitions>
  <inkml:trace contextRef="#ctx0" brushRef="#br0">0 1 24575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13.960"/>
    </inkml:context>
    <inkml:brush xml:id="br0">
      <inkml:brushProperty name="width" value="0.05" units="cm"/>
      <inkml:brushProperty name="height" value="0.05" units="cm"/>
    </inkml:brush>
  </inkml:definitions>
  <inkml:trace contextRef="#ctx0" brushRef="#br0">1 0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40.271"/>
    </inkml:context>
    <inkml:brush xml:id="br0">
      <inkml:brushProperty name="width" value="0.05" units="cm"/>
      <inkml:brushProperty name="height" value="0.05" units="cm"/>
    </inkml:brush>
  </inkml:definitions>
  <inkml:trace contextRef="#ctx0" brushRef="#br0">0 1 24575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41.237"/>
    </inkml:context>
    <inkml:brush xml:id="br0">
      <inkml:brushProperty name="width" value="0.05" units="cm"/>
      <inkml:brushProperty name="height" value="0.05" units="cm"/>
    </inkml:brush>
  </inkml:definitions>
  <inkml:trace contextRef="#ctx0" brushRef="#br0">0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41.586"/>
    </inkml:context>
    <inkml:brush xml:id="br0">
      <inkml:brushProperty name="width" value="0.05" units="cm"/>
      <inkml:brushProperty name="height" value="0.05" units="cm"/>
    </inkml:brush>
  </inkml:definitions>
  <inkml:trace contextRef="#ctx0" brushRef="#br0">0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41.969"/>
    </inkml:context>
    <inkml:brush xml:id="br0">
      <inkml:brushProperty name="width" value="0.05" units="cm"/>
      <inkml:brushProperty name="height" value="0.05" units="cm"/>
    </inkml:brush>
  </inkml:definitions>
  <inkml:trace contextRef="#ctx0" brushRef="#br0">0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52.622"/>
    </inkml:context>
    <inkml:brush xml:id="br0">
      <inkml:brushProperty name="width" value="0.05" units="cm"/>
      <inkml:brushProperty name="height" value="0.05" units="cm"/>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15.494"/>
    </inkml:context>
    <inkml:brush xml:id="br0">
      <inkml:brushProperty name="width" value="0.05" units="cm"/>
      <inkml:brushProperty name="height" value="0.05" units="cm"/>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15.868"/>
    </inkml:context>
    <inkml:brush xml:id="br0">
      <inkml:brushProperty name="width" value="0.05" units="cm"/>
      <inkml:brushProperty name="height" value="0.05" units="cm"/>
    </inkml:brush>
  </inkml:definitions>
  <inkml:trace contextRef="#ctx0" brushRef="#br0">0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16.895"/>
    </inkml:context>
    <inkml:brush xml:id="br0">
      <inkml:brushProperty name="width" value="0.05" units="cm"/>
      <inkml:brushProperty name="height" value="0.05" units="cm"/>
    </inkml:brush>
  </inkml:definitions>
  <inkml:trace contextRef="#ctx0" brushRef="#br0">1 0 24575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18.272"/>
    </inkml:context>
    <inkml:brush xml:id="br0">
      <inkml:brushProperty name="width" value="0.05" units="cm"/>
      <inkml:brushProperty name="height" value="0.05" units="cm"/>
    </inkml:brush>
  </inkml:definitions>
  <inkml:trace contextRef="#ctx0" brushRef="#br0">1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18.629"/>
    </inkml:context>
    <inkml:brush xml:id="br0">
      <inkml:brushProperty name="width" value="0.05" units="cm"/>
      <inkml:brushProperty name="height" value="0.05" units="cm"/>
    </inkml:brush>
  </inkml:definitions>
  <inkml:trace contextRef="#ctx0" brushRef="#br0">1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19.371"/>
    </inkml:context>
    <inkml:brush xml:id="br0">
      <inkml:brushProperty name="width" value="0.05" units="cm"/>
      <inkml:brushProperty name="height" value="0.05" units="cm"/>
    </inkml:brush>
  </inkml:definitions>
  <inkml:trace contextRef="#ctx0" brushRef="#br0">1 1 24575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0:23:26.615"/>
    </inkml:context>
    <inkml:brush xml:id="br0">
      <inkml:brushProperty name="width" value="0.05" units="cm"/>
      <inkml:brushProperty name="height" value="0.05" units="cm"/>
    </inkml:brush>
  </inkml:definitions>
  <inkml:trace contextRef="#ctx0" brushRef="#br0">1 1 24575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imes New Roman" panose="02020603050405020304" pitchFamily="18"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Times New Roman" panose="02020603050405020304" pitchFamily="18" charset="0"/>
              </a:defRPr>
            </a:lvl1pPr>
          </a:lstStyle>
          <a:p>
            <a:fld id="{18407A98-9A18-4E47-AF94-789022A0201E}" type="datetimeFigureOut">
              <a:rPr lang="en-US" smtClean="0"/>
              <a:pPr/>
              <a:t>1/5/2023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Times New Roman" panose="02020603050405020304"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Times New Roman" panose="02020603050405020304" pitchFamily="18" charset="0"/>
              </a:defRPr>
            </a:lvl1pPr>
          </a:lstStyle>
          <a:p>
            <a:fld id="{1635F52E-BA8C-4FAB-BCFA-C67A14D9CE22}" type="slidenum">
              <a:rPr lang="en-US" smtClean="0"/>
              <a:pPr/>
              <a:t>‹#›</a:t>
            </a:fld>
            <a:endParaRPr lang="en-US" dirty="0"/>
          </a:p>
        </p:txBody>
      </p:sp>
    </p:spTree>
    <p:extLst>
      <p:ext uri="{BB962C8B-B14F-4D97-AF65-F5344CB8AC3E}">
        <p14:creationId xmlns:p14="http://schemas.microsoft.com/office/powerpoint/2010/main" val="939503024"/>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Times New Roman" panose="02020603050405020304" pitchFamily="18" charset="0"/>
        <a:ea typeface="+mn-ea"/>
        <a:cs typeface="+mn-cs"/>
      </a:defRPr>
    </a:lvl1pPr>
    <a:lvl2pPr marL="457200" algn="l" defTabSz="914400" rtl="0" eaLnBrk="1" latinLnBrk="0" hangingPunct="1">
      <a:defRPr sz="1200" kern="1200">
        <a:solidFill>
          <a:schemeClr val="tx1"/>
        </a:solidFill>
        <a:latin typeface="Times New Roman" panose="02020603050405020304" pitchFamily="18" charset="0"/>
        <a:ea typeface="+mn-ea"/>
        <a:cs typeface="+mn-cs"/>
      </a:defRPr>
    </a:lvl2pPr>
    <a:lvl3pPr marL="914400" algn="l" defTabSz="914400" rtl="0" eaLnBrk="1" latinLnBrk="0" hangingPunct="1">
      <a:defRPr sz="1200" kern="1200">
        <a:solidFill>
          <a:schemeClr val="tx1"/>
        </a:solidFill>
        <a:latin typeface="Times New Roman" panose="02020603050405020304" pitchFamily="18" charset="0"/>
        <a:ea typeface="+mn-ea"/>
        <a:cs typeface="+mn-cs"/>
      </a:defRPr>
    </a:lvl3pPr>
    <a:lvl4pPr marL="1371600" algn="l" defTabSz="914400" rtl="0" eaLnBrk="1" latinLnBrk="0" hangingPunct="1">
      <a:defRPr sz="1200" kern="1200">
        <a:solidFill>
          <a:schemeClr val="tx1"/>
        </a:solidFill>
        <a:latin typeface="Times New Roman" panose="02020603050405020304" pitchFamily="18" charset="0"/>
        <a:ea typeface="+mn-ea"/>
        <a:cs typeface="+mn-cs"/>
      </a:defRPr>
    </a:lvl4pPr>
    <a:lvl5pPr marL="1828800" algn="l" defTabSz="914400" rtl="0" eaLnBrk="1" latinLnBrk="0" hangingPunct="1">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19</a:t>
            </a:fld>
            <a:endParaRPr lang="en-US"/>
          </a:p>
        </p:txBody>
      </p:sp>
    </p:spTree>
    <p:extLst>
      <p:ext uri="{BB962C8B-B14F-4D97-AF65-F5344CB8AC3E}">
        <p14:creationId xmlns:p14="http://schemas.microsoft.com/office/powerpoint/2010/main" val="2991748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28</a:t>
            </a:fld>
            <a:endParaRPr lang="en-US"/>
          </a:p>
        </p:txBody>
      </p:sp>
      <p:sp>
        <p:nvSpPr>
          <p:cNvPr id="5" name="Header Placeholder 4"/>
          <p:cNvSpPr>
            <a:spLocks noGrp="1"/>
          </p:cNvSpPr>
          <p:nvPr>
            <p:ph type="hdr" sz="quarter" idx="11"/>
          </p:nvPr>
        </p:nvSpPr>
        <p:spPr/>
        <p:txBody>
          <a:bodyPr/>
          <a:lstStyle/>
          <a:p>
            <a:endParaRPr lang="en-US"/>
          </a:p>
        </p:txBody>
      </p:sp>
    </p:spTree>
    <p:extLst>
      <p:ext uri="{BB962C8B-B14F-4D97-AF65-F5344CB8AC3E}">
        <p14:creationId xmlns:p14="http://schemas.microsoft.com/office/powerpoint/2010/main" val="803167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3</a:t>
            </a:fld>
            <a:endParaRPr lang="en-US" dirty="0"/>
          </a:p>
        </p:txBody>
      </p:sp>
    </p:spTree>
    <p:extLst>
      <p:ext uri="{BB962C8B-B14F-4D97-AF65-F5344CB8AC3E}">
        <p14:creationId xmlns:p14="http://schemas.microsoft.com/office/powerpoint/2010/main" val="2782133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4</a:t>
            </a:fld>
            <a:endParaRPr lang="en-US"/>
          </a:p>
        </p:txBody>
      </p:sp>
      <p:sp>
        <p:nvSpPr>
          <p:cNvPr id="5" name="Header Placeholder 4"/>
          <p:cNvSpPr>
            <a:spLocks noGrp="1"/>
          </p:cNvSpPr>
          <p:nvPr>
            <p:ph type="hdr" sz="quarter" idx="1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5</a:t>
            </a:fld>
            <a:endParaRPr lang="en-US"/>
          </a:p>
        </p:txBody>
      </p:sp>
      <p:sp>
        <p:nvSpPr>
          <p:cNvPr id="5" name="Header Placeholder 4"/>
          <p:cNvSpPr>
            <a:spLocks noGrp="1"/>
          </p:cNvSpPr>
          <p:nvPr>
            <p:ph type="hdr" sz="quarter" idx="1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6</a:t>
            </a:fld>
            <a:endParaRPr lang="en-US"/>
          </a:p>
        </p:txBody>
      </p:sp>
      <p:sp>
        <p:nvSpPr>
          <p:cNvPr id="5" name="Header Placeholder 4"/>
          <p:cNvSpPr>
            <a:spLocks noGrp="1"/>
          </p:cNvSpPr>
          <p:nvPr>
            <p:ph type="hdr" sz="quarter" idx="1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9</a:t>
            </a:fld>
            <a:endParaRPr lang="en-US"/>
          </a:p>
        </p:txBody>
      </p:sp>
      <p:sp>
        <p:nvSpPr>
          <p:cNvPr id="5" name="Header Placeholder 4"/>
          <p:cNvSpPr>
            <a:spLocks noGrp="1"/>
          </p:cNvSpPr>
          <p:nvPr>
            <p:ph type="hdr" sz="quarter" idx="11"/>
          </p:nvPr>
        </p:nvSpPr>
        <p:spPr/>
        <p:txBody>
          <a:bodyPr/>
          <a:lstStyle/>
          <a:p>
            <a:endParaRPr lang="en-US"/>
          </a:p>
        </p:txBody>
      </p:sp>
    </p:spTree>
    <p:extLst>
      <p:ext uri="{BB962C8B-B14F-4D97-AF65-F5344CB8AC3E}">
        <p14:creationId xmlns:p14="http://schemas.microsoft.com/office/powerpoint/2010/main" val="4172773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14</a:t>
            </a:fld>
            <a:endParaRPr lang="en-US"/>
          </a:p>
        </p:txBody>
      </p:sp>
    </p:spTree>
    <p:extLst>
      <p:ext uri="{BB962C8B-B14F-4D97-AF65-F5344CB8AC3E}">
        <p14:creationId xmlns:p14="http://schemas.microsoft.com/office/powerpoint/2010/main" val="2881615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18</a:t>
            </a:fld>
            <a:endParaRPr lang="en-US" dirty="0"/>
          </a:p>
        </p:txBody>
      </p:sp>
    </p:spTree>
    <p:extLst>
      <p:ext uri="{BB962C8B-B14F-4D97-AF65-F5344CB8AC3E}">
        <p14:creationId xmlns:p14="http://schemas.microsoft.com/office/powerpoint/2010/main" val="2719548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24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BBE7E86-EEC4-49D8-9066-9EC7CC60DE01}" type="datetime1">
              <a:rPr lang="en-US" smtClean="0"/>
              <a:t>1/5/2023</a:t>
            </a:fld>
            <a:endParaRPr lang="en-US"/>
          </a:p>
        </p:txBody>
      </p:sp>
      <p:sp>
        <p:nvSpPr>
          <p:cNvPr id="5" name="Footer Placeholder 4"/>
          <p:cNvSpPr>
            <a:spLocks noGrp="1"/>
          </p:cNvSpPr>
          <p:nvPr>
            <p:ph type="ftr" sz="quarter" idx="11"/>
          </p:nvPr>
        </p:nvSpPr>
        <p:spPr/>
        <p:txBody>
          <a:bodyPr/>
          <a:lstStyle/>
          <a:p>
            <a:r>
              <a:rPr lang="en-US"/>
              <a:t>Faculty Name   Dr. Kunti Mishra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48189-1762-449D-ACD8-BF8E63A71AED}" type="datetime1">
              <a:rPr lang="en-US" smtClean="0"/>
              <a:t>1/5/2023</a:t>
            </a:fld>
            <a:endParaRPr lang="en-US"/>
          </a:p>
        </p:txBody>
      </p:sp>
      <p:sp>
        <p:nvSpPr>
          <p:cNvPr id="5" name="Footer Placeholder 4"/>
          <p:cNvSpPr>
            <a:spLocks noGrp="1"/>
          </p:cNvSpPr>
          <p:nvPr>
            <p:ph type="ftr" sz="quarter" idx="11"/>
          </p:nvPr>
        </p:nvSpPr>
        <p:spPr/>
        <p:txBody>
          <a:bodyPr/>
          <a:lstStyle/>
          <a:p>
            <a:r>
              <a:rPr lang="en-US"/>
              <a:t>Faculty Name   Dr. Kunti Mishra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DFBD80B-3604-4AEA-A5FA-83C39ADD1D80}" type="datetime1">
              <a:rPr lang="en-US" smtClean="0"/>
              <a:t>1/5/2023</a:t>
            </a:fld>
            <a:endParaRPr lang="en-US"/>
          </a:p>
        </p:txBody>
      </p:sp>
      <p:sp>
        <p:nvSpPr>
          <p:cNvPr id="5" name="Footer Placeholder 4"/>
          <p:cNvSpPr>
            <a:spLocks noGrp="1"/>
          </p:cNvSpPr>
          <p:nvPr>
            <p:ph type="ftr" sz="quarter" idx="11"/>
          </p:nvPr>
        </p:nvSpPr>
        <p:spPr/>
        <p:txBody>
          <a:bodyPr/>
          <a:lstStyle/>
          <a:p>
            <a:r>
              <a:rPr lang="en-US"/>
              <a:t>Faculty Name   Dr. Kunti Mishra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06367"/>
            <a:ext cx="8229600" cy="1143000"/>
          </a:xfrm>
        </p:spPr>
        <p:txBody>
          <a:bodyPr>
            <a:normAutofit/>
          </a:bodyPr>
          <a:lstStyle>
            <a:lvl1pPr>
              <a:defRPr sz="24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2000">
                <a:latin typeface="Times New Roman" panose="02020603050405020304" pitchFamily="18" charset="0"/>
                <a:cs typeface="Times New Roman" panose="02020603050405020304" pitchFamily="18"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5170F2B-B0CD-488F-AAF0-0E533E36DB63}" type="datetime1">
              <a:rPr lang="en-US" smtClean="0"/>
              <a:t>1/5/2023</a:t>
            </a:fld>
            <a:endParaRPr lang="en-US"/>
          </a:p>
        </p:txBody>
      </p:sp>
      <p:sp>
        <p:nvSpPr>
          <p:cNvPr id="5" name="Footer Placeholder 4"/>
          <p:cNvSpPr>
            <a:spLocks noGrp="1"/>
          </p:cNvSpPr>
          <p:nvPr>
            <p:ph type="ftr" sz="quarter" idx="11"/>
          </p:nvPr>
        </p:nvSpPr>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4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normAutofit/>
          </a:bodyPr>
          <a:lstStyle>
            <a:lvl1pPr marL="0" indent="0">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6DA19EC0-F66A-4BD1-B93D-C84D9A71C705}" type="datetime1">
              <a:rPr lang="en-US" smtClean="0"/>
              <a:t>1/5/2023</a:t>
            </a:fld>
            <a:endParaRPr lang="en-US"/>
          </a:p>
        </p:txBody>
      </p:sp>
      <p:sp>
        <p:nvSpPr>
          <p:cNvPr id="5" name="Footer Placeholder 4"/>
          <p:cNvSpPr>
            <a:spLocks noGrp="1"/>
          </p:cNvSpPr>
          <p:nvPr>
            <p:ph type="ftr" sz="quarter" idx="11"/>
          </p:nvPr>
        </p:nvSpPr>
        <p:spPr/>
        <p:txBody>
          <a:bodyPr/>
          <a:lstStyle/>
          <a:p>
            <a:r>
              <a:rPr lang="en-US"/>
              <a:t>Faculty Name   Dr. Kunti Mishra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45762"/>
            <a:ext cx="8229600" cy="1143000"/>
          </a:xfrm>
        </p:spPr>
        <p:txBody>
          <a:bodyPr>
            <a:normAutofit/>
          </a:bodyPr>
          <a:lstStyle>
            <a:lvl1pPr>
              <a:defRPr sz="2400"/>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DB85E67-1E0B-4977-9E5D-EFD188436927}" type="datetime1">
              <a:rPr lang="en-US" smtClean="0"/>
              <a:t>1/5/2023</a:t>
            </a:fld>
            <a:endParaRPr lang="en-US"/>
          </a:p>
        </p:txBody>
      </p:sp>
      <p:sp>
        <p:nvSpPr>
          <p:cNvPr id="6" name="Footer Placeholder 5"/>
          <p:cNvSpPr>
            <a:spLocks noGrp="1"/>
          </p:cNvSpPr>
          <p:nvPr>
            <p:ph type="ftr" sz="quarter" idx="11"/>
          </p:nvPr>
        </p:nvSpPr>
        <p:spPr/>
        <p:txBody>
          <a:bodyPr/>
          <a:lstStyle/>
          <a:p>
            <a:r>
              <a:rPr lang="en-US"/>
              <a:t>Faculty Name   Dr. Kunti Mishra   Unit 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4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24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FBEFC6BF-9EB9-4EB9-BE81-18E5F8DEBD57}" type="datetime1">
              <a:rPr lang="en-US" smtClean="0"/>
              <a:t>1/5/2023</a:t>
            </a:fld>
            <a:endParaRPr lang="en-US"/>
          </a:p>
        </p:txBody>
      </p:sp>
      <p:sp>
        <p:nvSpPr>
          <p:cNvPr id="8" name="Footer Placeholder 7"/>
          <p:cNvSpPr>
            <a:spLocks noGrp="1"/>
          </p:cNvSpPr>
          <p:nvPr>
            <p:ph type="ftr" sz="quarter" idx="11"/>
          </p:nvPr>
        </p:nvSpPr>
        <p:spPr/>
        <p:txBody>
          <a:bodyPr/>
          <a:lstStyle/>
          <a:p>
            <a:r>
              <a:rPr lang="en-US"/>
              <a:t>Faculty Name   Dr. Kunti Mishra   Unit 1</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45762"/>
            <a:ext cx="8229600" cy="1143000"/>
          </a:xfrm>
        </p:spPr>
        <p:txBody>
          <a:bodyPr/>
          <a:lstStyle>
            <a:lvl1pPr>
              <a:defRPr sz="2400"/>
            </a:lvl1pPr>
          </a:lstStyle>
          <a:p>
            <a:r>
              <a:rPr lang="en-US" dirty="0"/>
              <a:t>Click to edit Master title style</a:t>
            </a:r>
          </a:p>
        </p:txBody>
      </p:sp>
      <p:sp>
        <p:nvSpPr>
          <p:cNvPr id="3" name="Date Placeholder 2"/>
          <p:cNvSpPr>
            <a:spLocks noGrp="1"/>
          </p:cNvSpPr>
          <p:nvPr>
            <p:ph type="dt" sz="half" idx="10"/>
          </p:nvPr>
        </p:nvSpPr>
        <p:spPr/>
        <p:txBody>
          <a:bodyPr/>
          <a:lstStyle/>
          <a:p>
            <a:fld id="{841EAFBC-5524-4157-B753-9AD98C7FDFAF}" type="datetime1">
              <a:rPr lang="en-US" smtClean="0"/>
              <a:t>1/5/2023</a:t>
            </a:fld>
            <a:endParaRPr lang="en-US"/>
          </a:p>
        </p:txBody>
      </p:sp>
      <p:sp>
        <p:nvSpPr>
          <p:cNvPr id="4" name="Footer Placeholder 3"/>
          <p:cNvSpPr>
            <a:spLocks noGrp="1"/>
          </p:cNvSpPr>
          <p:nvPr>
            <p:ph type="ftr" sz="quarter" idx="11"/>
          </p:nvPr>
        </p:nvSpPr>
        <p:spPr/>
        <p:txBody>
          <a:bodyPr/>
          <a:lstStyle/>
          <a:p>
            <a:r>
              <a:rPr lang="en-US"/>
              <a:t>Faculty Name   Dr. Kunti Mishra   Unit 1</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B4B905-8061-48C1-8A28-37707AAB0EE1}" type="datetime1">
              <a:rPr lang="en-US" smtClean="0"/>
              <a:t>1/5/2023</a:t>
            </a:fld>
            <a:endParaRPr lang="en-US"/>
          </a:p>
        </p:txBody>
      </p:sp>
      <p:sp>
        <p:nvSpPr>
          <p:cNvPr id="3" name="Footer Placeholder 2"/>
          <p:cNvSpPr>
            <a:spLocks noGrp="1"/>
          </p:cNvSpPr>
          <p:nvPr>
            <p:ph type="ftr" sz="quarter" idx="11"/>
          </p:nvPr>
        </p:nvSpPr>
        <p:spPr/>
        <p:txBody>
          <a:bodyPr/>
          <a:lstStyle/>
          <a:p>
            <a:r>
              <a:rPr lang="en-US"/>
              <a:t>Faculty Name   Dr. Kunti Mishra   Unit 1</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4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A4C61932-DA7A-460D-8A66-0918DE79D4C4}" type="datetime1">
              <a:rPr lang="en-US" smtClean="0"/>
              <a:t>1/5/2023</a:t>
            </a:fld>
            <a:endParaRPr lang="en-US"/>
          </a:p>
        </p:txBody>
      </p:sp>
      <p:sp>
        <p:nvSpPr>
          <p:cNvPr id="6" name="Footer Placeholder 5"/>
          <p:cNvSpPr>
            <a:spLocks noGrp="1"/>
          </p:cNvSpPr>
          <p:nvPr>
            <p:ph type="ftr" sz="quarter" idx="11"/>
          </p:nvPr>
        </p:nvSpPr>
        <p:spPr/>
        <p:txBody>
          <a:bodyPr/>
          <a:lstStyle/>
          <a:p>
            <a:r>
              <a:rPr lang="en-US"/>
              <a:t>Faculty Name   Dr. Kunti Mishra   Unit 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4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9B9E266B-0361-43E2-A17C-084699BB46DF}" type="datetime1">
              <a:rPr lang="en-US" smtClean="0"/>
              <a:t>1/5/2023</a:t>
            </a:fld>
            <a:endParaRPr lang="en-US"/>
          </a:p>
        </p:txBody>
      </p:sp>
      <p:sp>
        <p:nvSpPr>
          <p:cNvPr id="6" name="Footer Placeholder 5"/>
          <p:cNvSpPr>
            <a:spLocks noGrp="1"/>
          </p:cNvSpPr>
          <p:nvPr>
            <p:ph type="ftr" sz="quarter" idx="11"/>
          </p:nvPr>
        </p:nvSpPr>
        <p:spPr/>
        <p:txBody>
          <a:bodyPr/>
          <a:lstStyle/>
          <a:p>
            <a:r>
              <a:rPr lang="en-US"/>
              <a:t>Faculty Name   Dr. Kunti Mishra   Unit 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defRPr>
            </a:lvl1pPr>
          </a:lstStyle>
          <a:p>
            <a:fld id="{897D37BF-3C9B-467B-896C-73C6C18DE4C5}" type="datetime1">
              <a:rPr lang="en-US" smtClean="0"/>
              <a:t>1/5/2023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defRPr>
            </a:lvl1pPr>
          </a:lstStyle>
          <a:p>
            <a:r>
              <a:rPr lang="en-US"/>
              <a:t>Faculty Name   Dr. Kunti Mishra   Unit 1</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defRPr>
            </a:lvl1pPr>
          </a:lstStyle>
          <a:p>
            <a:fld id="{B6F15528-21DE-4FAA-801E-634DDDAF4B2B}" type="slidenum">
              <a:rPr lang="en-US" smtClean="0"/>
              <a:pPr/>
              <a:t>‹#›</a:t>
            </a:fld>
            <a:endParaRPr lang="en-US" dirty="0"/>
          </a:p>
        </p:txBody>
      </p:sp>
      <p:pic>
        <p:nvPicPr>
          <p:cNvPr id="22530" name="Picture 2" descr="C:\Users\User\Desktop\Logo1.jp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200" y="152400"/>
            <a:ext cx="1143000" cy="61912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Times New Roman" panose="02020603050405020304"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panose="02020603050405020304" pitchFamily="18"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customXml" Target="../ink/ink9.xml"/><Relationship Id="rId18" Type="http://schemas.openxmlformats.org/officeDocument/2006/relationships/customXml" Target="../ink/ink14.xml"/><Relationship Id="rId3" Type="http://schemas.openxmlformats.org/officeDocument/2006/relationships/image" Target="../media/image2.png"/><Relationship Id="rId7" Type="http://schemas.openxmlformats.org/officeDocument/2006/relationships/customXml" Target="../ink/ink3.xml"/><Relationship Id="rId12" Type="http://schemas.openxmlformats.org/officeDocument/2006/relationships/customXml" Target="../ink/ink8.xml"/><Relationship Id="rId17" Type="http://schemas.openxmlformats.org/officeDocument/2006/relationships/customXml" Target="../ink/ink13.xml"/><Relationship Id="rId2" Type="http://schemas.openxmlformats.org/officeDocument/2006/relationships/notesSlide" Target="../notesSlides/notesSlide1.xml"/><Relationship Id="rId16" Type="http://schemas.openxmlformats.org/officeDocument/2006/relationships/customXml" Target="../ink/ink12.xml"/><Relationship Id="rId1" Type="http://schemas.openxmlformats.org/officeDocument/2006/relationships/slideLayout" Target="../slideLayouts/slideLayout1.xml"/><Relationship Id="rId6" Type="http://schemas.openxmlformats.org/officeDocument/2006/relationships/customXml" Target="../ink/ink2.xml"/><Relationship Id="rId11" Type="http://schemas.openxmlformats.org/officeDocument/2006/relationships/customXml" Target="../ink/ink7.xml"/><Relationship Id="rId5" Type="http://schemas.openxmlformats.org/officeDocument/2006/relationships/image" Target="../media/image3.png"/><Relationship Id="rId15" Type="http://schemas.openxmlformats.org/officeDocument/2006/relationships/customXml" Target="../ink/ink11.xml"/><Relationship Id="rId10" Type="http://schemas.openxmlformats.org/officeDocument/2006/relationships/customXml" Target="../ink/ink6.xml"/><Relationship Id="rId19" Type="http://schemas.openxmlformats.org/officeDocument/2006/relationships/customXml" Target="../ink/ink15.xml"/><Relationship Id="rId4" Type="http://schemas.openxmlformats.org/officeDocument/2006/relationships/customXml" Target="../ink/ink1.xml"/><Relationship Id="rId9" Type="http://schemas.openxmlformats.org/officeDocument/2006/relationships/customXml" Target="../ink/ink5.xml"/><Relationship Id="rId14" Type="http://schemas.openxmlformats.org/officeDocument/2006/relationships/customXml" Target="../ink/ink10.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0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91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620.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hyperlink" Target="https://youtu.be/m9a6rg0tNSM" TargetMode="External"/><Relationship Id="rId13" Type="http://schemas.openxmlformats.org/officeDocument/2006/relationships/hyperlink" Target="https://youtu.be/QAEZOhE13Wg" TargetMode="External"/><Relationship Id="rId3" Type="http://schemas.openxmlformats.org/officeDocument/2006/relationships/hyperlink" Target="https://youtu.be/mL9-WX7wLAo" TargetMode="External"/><Relationship Id="rId7" Type="http://schemas.openxmlformats.org/officeDocument/2006/relationships/hyperlink" Target="https://youtu.be/wDXMYRPup0Y" TargetMode="External"/><Relationship Id="rId12" Type="http://schemas.openxmlformats.org/officeDocument/2006/relationships/hyperlink" Target="https://youtu.be/0WejW9MiTGg" TargetMode="External"/><Relationship Id="rId17" Type="http://schemas.openxmlformats.org/officeDocument/2006/relationships/hyperlink" Target="https://youtu.be/yhzJxftDgms" TargetMode="External"/><Relationship Id="rId2" Type="http://schemas.openxmlformats.org/officeDocument/2006/relationships/hyperlink" Target="https://youtu.be/wWenULjri40" TargetMode="External"/><Relationship Id="rId16" Type="http://schemas.openxmlformats.org/officeDocument/2006/relationships/hyperlink" Target="https://youtu.be/VCJdg7YBbAQ" TargetMode="External"/><Relationship Id="rId1" Type="http://schemas.openxmlformats.org/officeDocument/2006/relationships/slideLayout" Target="../slideLayouts/slideLayout2.xml"/><Relationship Id="rId6" Type="http://schemas.openxmlformats.org/officeDocument/2006/relationships/hyperlink" Target="https://youtu.be/aaQXMbpbNKw" TargetMode="External"/><Relationship Id="rId11" Type="http://schemas.openxmlformats.org/officeDocument/2006/relationships/hyperlink" Target="https://youtu.be/lBB4stn3exM" TargetMode="External"/><Relationship Id="rId5" Type="http://schemas.openxmlformats.org/officeDocument/2006/relationships/hyperlink" Target="https://youtu.be/nqPS29IvnHk" TargetMode="External"/><Relationship Id="rId15" Type="http://schemas.openxmlformats.org/officeDocument/2006/relationships/hyperlink" Target="https://youtu.be/YciBHHeswBM" TargetMode="External"/><Relationship Id="rId10" Type="http://schemas.openxmlformats.org/officeDocument/2006/relationships/hyperlink" Target="https://youtu.be/s94k4H6AE54" TargetMode="External"/><Relationship Id="rId4" Type="http://schemas.openxmlformats.org/officeDocument/2006/relationships/hyperlink" Target="https://youtu.be/nPsfqz9EljY" TargetMode="External"/><Relationship Id="rId9" Type="http://schemas.openxmlformats.org/officeDocument/2006/relationships/hyperlink" Target="https://youtu.be/Qy1YAKZDA7k" TargetMode="External"/><Relationship Id="rId14" Type="http://schemas.openxmlformats.org/officeDocument/2006/relationships/hyperlink" Target="https://youtu.be/ddYNq1TxtM0" TargetMode="External"/></Relationships>
</file>

<file path=ppt/slides/_rels/slide146.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s://noidainstituteofengtech-my.sharepoint.com/:w:/g/personal/kuntimishra_niet_co_in/EWSTpgxrY3JMjv1TFFUu95EB8hi85bVGtLTxK0JPOlbGQQ?e=Qhroes" TargetMode="External"/><Relationship Id="rId2" Type="http://schemas.openxmlformats.org/officeDocument/2006/relationships/hyperlink" Target="https://noidainstituteofengtech-my.sharepoint.com/:w:/g/personal/kuntimishra_niet_co_in/EeKp0XZTy5xIoPSVlpDEDu8BajgQdfMqE3HX2M0sIHeEew?e=LabCTc"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noidainstituteofengtech-my.sharepoint.com/:b:/g/personal/kuntimishra_niet_co_in/EQjn8gCwSXNAggC69pGDdG8BmUvJ4ORfHNH-3TJAua3xyQ?e=za2raN" TargetMode="External"/><Relationship Id="rId4" Type="http://schemas.openxmlformats.org/officeDocument/2006/relationships/hyperlink" Target="https://noidainstituteofengtech-my.sharepoint.com/:w:/g/personal/kuntimishra_niet_co_in/EZ2QtOdGyNdCn7UR0t2z-osBAR-Cf4N1haMplFXri2KYSA?e=P6Cz8F"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noidainstituteofengtech-my.sharepoint.com/:w:/g/personal/kuntimishra_niet_co_in/EU-tpKSd_zlPmjkHO88Cmw8Bbt79WUV4hTEdul1Z6Po5kQ?e=RJHfTt"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youtu.be/iUhwCfz18o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youtu.be/f8XzF9_2ijs" TargetMode="External"/><Relationship Id="rId4" Type="http://schemas.openxmlformats.org/officeDocument/2006/relationships/hyperlink" Target="https://youtu.be/ly4S0oi3Yz8"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ustomXml" Target="../ink/ink19.xml"/><Relationship Id="rId13" Type="http://schemas.openxmlformats.org/officeDocument/2006/relationships/customXml" Target="../ink/ink24.xml"/><Relationship Id="rId3" Type="http://schemas.openxmlformats.org/officeDocument/2006/relationships/image" Target="../media/image3.jpg"/><Relationship Id="rId7" Type="http://schemas.openxmlformats.org/officeDocument/2006/relationships/customXml" Target="../ink/ink18.xml"/><Relationship Id="rId12" Type="http://schemas.openxmlformats.org/officeDocument/2006/relationships/customXml" Target="../ink/ink2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ustomXml" Target="../ink/ink17.xml"/><Relationship Id="rId11" Type="http://schemas.openxmlformats.org/officeDocument/2006/relationships/customXml" Target="../ink/ink22.xml"/><Relationship Id="rId5" Type="http://schemas.openxmlformats.org/officeDocument/2006/relationships/image" Target="../media/image3.png"/><Relationship Id="rId10" Type="http://schemas.openxmlformats.org/officeDocument/2006/relationships/customXml" Target="../ink/ink21.xml"/><Relationship Id="rId4" Type="http://schemas.openxmlformats.org/officeDocument/2006/relationships/customXml" Target="../ink/ink16.xml"/><Relationship Id="rId9" Type="http://schemas.openxmlformats.org/officeDocument/2006/relationships/customXml" Target="../ink/ink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NUL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NUL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5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2.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NUL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NUL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0" y="0"/>
            <a:ext cx="7853570" cy="725297"/>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a:latin typeface="Times New Roman" panose="02020603050405020304" pitchFamily="18" charset="0"/>
                <a:cs typeface="Times New Roman" panose="02020603050405020304" pitchFamily="18" charset="0"/>
              </a:rPr>
              <a:t>Noida</a:t>
            </a:r>
            <a:r>
              <a:rPr lang="en-US" sz="2400" dirty="0">
                <a:latin typeface="Times New Roman" panose="02020603050405020304" pitchFamily="18" charset="0"/>
                <a:cs typeface="Times New Roman" panose="02020603050405020304" pitchFamily="18" charset="0"/>
              </a:rPr>
              <a:t> Institute of Engineering and Technology, Greater </a:t>
            </a:r>
            <a:r>
              <a:rPr lang="en-US" sz="2400" dirty="0" err="1">
                <a:latin typeface="Times New Roman" panose="02020603050405020304" pitchFamily="18" charset="0"/>
                <a:cs typeface="Times New Roman" panose="02020603050405020304" pitchFamily="18" charset="0"/>
              </a:rPr>
              <a:t>Noida</a:t>
            </a:r>
            <a:endParaRPr lang="en-US" sz="24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752600" y="914400"/>
            <a:ext cx="5638800" cy="1314450"/>
          </a:xfrm>
        </p:spPr>
        <p:style>
          <a:lnRef idx="2">
            <a:schemeClr val="accent5"/>
          </a:lnRef>
          <a:fillRef idx="1">
            <a:schemeClr val="lt1"/>
          </a:fillRef>
          <a:effectRef idx="0">
            <a:schemeClr val="accent5"/>
          </a:effectRef>
          <a:fontRef idx="minor">
            <a:schemeClr val="dk1"/>
          </a:fontRef>
        </p:style>
        <p:txBody>
          <a:bodyPr>
            <a:normAutofit/>
          </a:bodyPr>
          <a:lstStyle/>
          <a:p>
            <a:endParaRPr lang="en-US" sz="1875"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Statistical Technique 1</a:t>
            </a:r>
          </a:p>
        </p:txBody>
      </p:sp>
      <p:sp>
        <p:nvSpPr>
          <p:cNvPr id="6" name="Subtitle 2"/>
          <p:cNvSpPr txBox="1">
            <a:spLocks/>
          </p:cNvSpPr>
          <p:nvPr/>
        </p:nvSpPr>
        <p:spPr>
          <a:xfrm>
            <a:off x="5372100" y="3581400"/>
            <a:ext cx="3009900" cy="1905000"/>
          </a:xfrm>
          <a:prstGeom prst="rect">
            <a:avLst/>
          </a:prstGeom>
        </p:spPr>
        <p:style>
          <a:lnRef idx="2">
            <a:schemeClr val="accent5"/>
          </a:lnRef>
          <a:fillRef idx="1">
            <a:schemeClr val="lt1"/>
          </a:fillRef>
          <a:effectRef idx="0">
            <a:schemeClr val="accent5"/>
          </a:effectRef>
          <a:fontRef idx="minor">
            <a:schemeClr val="dk1"/>
          </a:fontRef>
        </p:style>
        <p:txBody>
          <a:bodyPr vert="horz" lIns="68580" tIns="34290" rIns="68580" bIns="34290" rtlCol="0">
            <a:noAutofit/>
          </a:bodyPr>
          <a:lstStyle/>
          <a:p>
            <a:pPr algn="ctr">
              <a:spcBef>
                <a:spcPct val="20000"/>
              </a:spcBef>
              <a:defRPr/>
            </a:pPr>
            <a:r>
              <a:rPr lang="en-US" sz="2400" dirty="0">
                <a:solidFill>
                  <a:schemeClr val="tx1"/>
                </a:solidFill>
                <a:latin typeface="Times New Roman" panose="02020603050405020304" pitchFamily="18" charset="0"/>
                <a:cs typeface="Times New Roman" panose="02020603050405020304" pitchFamily="18" charset="0"/>
              </a:rPr>
              <a:t>Dr. Kunti Mishra</a:t>
            </a:r>
          </a:p>
          <a:p>
            <a:pPr algn="ctr">
              <a:spcBef>
                <a:spcPct val="20000"/>
              </a:spcBef>
              <a:defRPr/>
            </a:pPr>
            <a:r>
              <a:rPr lang="en-US" sz="2400" dirty="0">
                <a:solidFill>
                  <a:schemeClr val="tx1"/>
                </a:solidFill>
                <a:latin typeface="Times New Roman" panose="02020603050405020304" pitchFamily="18" charset="0"/>
                <a:cs typeface="Times New Roman" panose="02020603050405020304" pitchFamily="18" charset="0"/>
              </a:rPr>
              <a:t>NIET, Gr Noida</a:t>
            </a:r>
          </a:p>
          <a:p>
            <a:pPr algn="ctr">
              <a:spcBef>
                <a:spcPct val="20000"/>
              </a:spcBef>
              <a:defRPr/>
            </a:pPr>
            <a:r>
              <a:rPr lang="en-US" sz="2400" dirty="0">
                <a:solidFill>
                  <a:schemeClr val="tx1"/>
                </a:solidFill>
                <a:latin typeface="Times New Roman" panose="02020603050405020304" pitchFamily="18" charset="0"/>
                <a:cs typeface="Times New Roman" panose="02020603050405020304" pitchFamily="18" charset="0"/>
              </a:rPr>
              <a:t> Department of</a:t>
            </a:r>
          </a:p>
          <a:p>
            <a:pPr algn="ctr">
              <a:spcBef>
                <a:spcPct val="20000"/>
              </a:spcBef>
              <a:defRPr/>
            </a:pPr>
            <a:r>
              <a:rPr lang="en-US" sz="2400" dirty="0">
                <a:solidFill>
                  <a:schemeClr val="tx1"/>
                </a:solidFill>
                <a:latin typeface="Times New Roman" panose="02020603050405020304" pitchFamily="18" charset="0"/>
                <a:cs typeface="Times New Roman" panose="02020603050405020304" pitchFamily="18" charset="0"/>
              </a:rPr>
              <a:t>Mathematics</a:t>
            </a:r>
          </a:p>
        </p:txBody>
      </p:sp>
      <p:sp>
        <p:nvSpPr>
          <p:cNvPr id="9" name="Date Placeholder 8"/>
          <p:cNvSpPr>
            <a:spLocks noGrp="1"/>
          </p:cNvSpPr>
          <p:nvPr>
            <p:ph type="dt" sz="half" idx="10"/>
          </p:nvPr>
        </p:nvSpPr>
        <p:spPr>
          <a:xfrm>
            <a:off x="685800" y="6400800"/>
            <a:ext cx="1600200" cy="273844"/>
          </a:xfrm>
        </p:spPr>
        <p:txBody>
          <a:bodyPr/>
          <a:lstStyle/>
          <a:p>
            <a:fld id="{AC3182AE-A411-49C5-B023-3D2F13534C47}" type="datetime1">
              <a:rPr lang="en-US" smtClean="0"/>
              <a:t>1/5/2023</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dirty="0"/>
          </a:p>
        </p:txBody>
      </p:sp>
      <p:sp>
        <p:nvSpPr>
          <p:cNvPr id="12" name="Subtitle 2"/>
          <p:cNvSpPr txBox="1">
            <a:spLocks/>
          </p:cNvSpPr>
          <p:nvPr/>
        </p:nvSpPr>
        <p:spPr>
          <a:xfrm>
            <a:off x="762000" y="2992248"/>
            <a:ext cx="1543050" cy="400050"/>
          </a:xfrm>
          <a:prstGeom prst="rect">
            <a:avLst/>
          </a:prstGeom>
        </p:spPr>
        <p:style>
          <a:lnRef idx="2">
            <a:schemeClr val="accent5"/>
          </a:lnRef>
          <a:fillRef idx="1">
            <a:schemeClr val="lt1"/>
          </a:fillRef>
          <a:effectRef idx="0">
            <a:schemeClr val="accent5"/>
          </a:effectRef>
          <a:fontRef idx="minor">
            <a:schemeClr val="dk1"/>
          </a:fontRef>
        </p:style>
        <p:txBody>
          <a:bodyPr vert="horz" lIns="68580" tIns="34290" rIns="68580" bIns="34290" rtlCol="0">
            <a:noAutofit/>
          </a:bodyPr>
          <a:lstStyle/>
          <a:p>
            <a:pPr algn="ctr">
              <a:spcBef>
                <a:spcPct val="20000"/>
              </a:spcBef>
              <a:defRPr/>
            </a:pPr>
            <a:r>
              <a:rPr lang="en-US" sz="2400" dirty="0">
                <a:solidFill>
                  <a:schemeClr val="tx1"/>
                </a:solidFill>
                <a:latin typeface="Times New Roman" panose="02020603050405020304" pitchFamily="18" charset="0"/>
                <a:cs typeface="Times New Roman" panose="02020603050405020304" pitchFamily="18" charset="0"/>
              </a:rPr>
              <a:t>Unit: 1</a:t>
            </a:r>
          </a:p>
        </p:txBody>
      </p:sp>
      <p:sp>
        <p:nvSpPr>
          <p:cNvPr id="14" name="Subtitle 2"/>
          <p:cNvSpPr txBox="1">
            <a:spLocks/>
          </p:cNvSpPr>
          <p:nvPr/>
        </p:nvSpPr>
        <p:spPr>
          <a:xfrm>
            <a:off x="762000" y="3581400"/>
            <a:ext cx="4191000" cy="1212849"/>
          </a:xfrm>
          <a:prstGeom prst="rect">
            <a:avLst/>
          </a:prstGeom>
        </p:spPr>
        <p:style>
          <a:lnRef idx="2">
            <a:schemeClr val="accent5"/>
          </a:lnRef>
          <a:fillRef idx="1">
            <a:schemeClr val="lt1"/>
          </a:fillRef>
          <a:effectRef idx="0">
            <a:schemeClr val="accent5"/>
          </a:effectRef>
          <a:fontRef idx="minor">
            <a:schemeClr val="dk1"/>
          </a:fontRef>
        </p:style>
        <p:txBody>
          <a:bodyPr vert="horz" lIns="68580" tIns="34290" rIns="68580" bIns="34290" rtlCol="0">
            <a:noAutofit/>
          </a:bodyPr>
          <a:lstStyle/>
          <a:p>
            <a:pPr algn="ctr">
              <a:spcBef>
                <a:spcPct val="20000"/>
              </a:spcBef>
              <a:defRPr/>
            </a:pPr>
            <a:r>
              <a:rPr lang="en-US" sz="2400" dirty="0">
                <a:solidFill>
                  <a:schemeClr val="tx1"/>
                </a:solidFill>
                <a:latin typeface="Times New Roman" panose="02020603050405020304" pitchFamily="18" charset="0"/>
                <a:cs typeface="Times New Roman" panose="02020603050405020304" pitchFamily="18" charset="0"/>
              </a:rPr>
              <a:t>Subject Name: Mathematics-IV</a:t>
            </a:r>
          </a:p>
          <a:p>
            <a:pPr algn="ctr">
              <a:spcBef>
                <a:spcPct val="20000"/>
              </a:spcBef>
              <a:defRPr/>
            </a:pPr>
            <a:r>
              <a:rPr lang="en-US" sz="2400" dirty="0">
                <a:solidFill>
                  <a:schemeClr val="tx1"/>
                </a:solidFill>
                <a:latin typeface="Times New Roman" panose="02020603050405020304" pitchFamily="18" charset="0"/>
                <a:cs typeface="Times New Roman" panose="02020603050405020304" pitchFamily="18" charset="0"/>
              </a:rPr>
              <a:t>Subject Code: AAS0402</a:t>
            </a:r>
          </a:p>
          <a:p>
            <a:pPr algn="ctr">
              <a:spcBef>
                <a:spcPct val="20000"/>
              </a:spcBef>
              <a:defRPr/>
            </a:pPr>
            <a:endParaRPr lang="en-US" sz="2400" dirty="0">
              <a:solidFill>
                <a:schemeClr val="tx1"/>
              </a:solidFill>
              <a:latin typeface="Times New Roman" panose="02020603050405020304" pitchFamily="18" charset="0"/>
              <a:cs typeface="Times New Roman" panose="02020603050405020304" pitchFamily="18" charset="0"/>
            </a:endParaRPr>
          </a:p>
          <a:p>
            <a:pPr algn="ctr">
              <a:spcBef>
                <a:spcPct val="20000"/>
              </a:spcBef>
              <a:defRPr/>
            </a:pP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15" name="Subtitle 2"/>
          <p:cNvSpPr txBox="1">
            <a:spLocks/>
          </p:cNvSpPr>
          <p:nvPr/>
        </p:nvSpPr>
        <p:spPr>
          <a:xfrm>
            <a:off x="838200" y="4953000"/>
            <a:ext cx="3139641" cy="699436"/>
          </a:xfrm>
          <a:prstGeom prst="rect">
            <a:avLst/>
          </a:prstGeom>
        </p:spPr>
        <p:style>
          <a:lnRef idx="2">
            <a:schemeClr val="accent5"/>
          </a:lnRef>
          <a:fillRef idx="1">
            <a:schemeClr val="lt1"/>
          </a:fillRef>
          <a:effectRef idx="0">
            <a:schemeClr val="accent5"/>
          </a:effectRef>
          <a:fontRef idx="minor">
            <a:schemeClr val="dk1"/>
          </a:fontRef>
        </p:style>
        <p:txBody>
          <a:bodyPr vert="horz" lIns="68580" tIns="34290" rIns="68580" bIns="34290" rtlCol="0">
            <a:normAutofit/>
          </a:bodyPr>
          <a:lstStyle/>
          <a:p>
            <a:pPr algn="ctr">
              <a:spcBef>
                <a:spcPct val="20000"/>
              </a:spcBef>
              <a:defRPr/>
            </a:pPr>
            <a:r>
              <a:rPr lang="en-US" sz="1650" dirty="0">
                <a:solidFill>
                  <a:schemeClr val="tx1"/>
                </a:solidFill>
                <a:latin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B Tech 4</a:t>
            </a:r>
            <a:r>
              <a:rPr lang="en-US" sz="2400" baseline="30000" dirty="0">
                <a:solidFill>
                  <a:schemeClr val="tx1"/>
                </a:solidFill>
                <a:latin typeface="Times New Roman" panose="02020603050405020304" pitchFamily="18" charset="0"/>
                <a:cs typeface="Times New Roman" panose="02020603050405020304" pitchFamily="18" charset="0"/>
              </a:rPr>
              <a:t>th</a:t>
            </a:r>
            <a:r>
              <a:rPr lang="en-US" sz="2400" dirty="0">
                <a:solidFill>
                  <a:schemeClr val="tx1"/>
                </a:solidFill>
                <a:latin typeface="Times New Roman" panose="02020603050405020304" pitchFamily="18" charset="0"/>
                <a:cs typeface="Times New Roman" panose="02020603050405020304" pitchFamily="18" charset="0"/>
              </a:rPr>
              <a:t> Sem</a:t>
            </a:r>
          </a:p>
        </p:txBody>
      </p:sp>
      <p:sp>
        <p:nvSpPr>
          <p:cNvPr id="5" name="Footer Placeholder 4">
            <a:extLst>
              <a:ext uri="{FF2B5EF4-FFF2-40B4-BE49-F238E27FC236}">
                <a16:creationId xmlns:a16="http://schemas.microsoft.com/office/drawing/2014/main" id="{B8BADE7A-AE43-4CDC-82A0-1A011BE5348F}"/>
              </a:ext>
            </a:extLst>
          </p:cNvPr>
          <p:cNvSpPr>
            <a:spLocks noGrp="1"/>
          </p:cNvSpPr>
          <p:nvPr>
            <p:ph type="ftr" sz="quarter" idx="11"/>
          </p:nvPr>
        </p:nvSpPr>
        <p:spPr/>
        <p:txBody>
          <a:bodyPr/>
          <a:lstStyle/>
          <a:p>
            <a:r>
              <a:rPr lang="en-US"/>
              <a:t>Faculty Name   Dr. Kunti Mishra   Unit 1</a:t>
            </a:r>
            <a:endParaRPr lang="en-US" dirty="0"/>
          </a:p>
        </p:txBody>
      </p:sp>
      <p:pic>
        <p:nvPicPr>
          <p:cNvPr id="4" name="Picture 3">
            <a:extLst>
              <a:ext uri="{FF2B5EF4-FFF2-40B4-BE49-F238E27FC236}">
                <a16:creationId xmlns:a16="http://schemas.microsoft.com/office/drawing/2014/main" id="{B4939B4A-AC99-1202-7835-76AA19478543}"/>
              </a:ext>
            </a:extLst>
          </p:cNvPr>
          <p:cNvPicPr>
            <a:picLocks noChangeAspect="1" noChangeArrowheads="1"/>
          </p:cNvPicPr>
          <p:nvPr/>
        </p:nvPicPr>
        <p:blipFill>
          <a:blip r:embed="rId3" cstate="print"/>
          <a:srcRect/>
          <a:stretch>
            <a:fillRect/>
          </a:stretch>
        </p:blipFill>
        <p:spPr bwMode="auto">
          <a:xfrm>
            <a:off x="6096000" y="2209800"/>
            <a:ext cx="1524000" cy="1524000"/>
          </a:xfrm>
          <a:prstGeom prst="rect">
            <a:avLst/>
          </a:prstGeom>
          <a:noFill/>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F89EF14D-37E5-8173-998B-16B9ED1D9C2A}"/>
                  </a:ext>
                </a:extLst>
              </p14:cNvPr>
              <p14:cNvContentPartPr/>
              <p14:nvPr/>
            </p14:nvContentPartPr>
            <p14:xfrm>
              <a:off x="9601200" y="2255360"/>
              <a:ext cx="360" cy="360"/>
            </p14:xfrm>
          </p:contentPart>
        </mc:Choice>
        <mc:Fallback xmlns="">
          <p:pic>
            <p:nvPicPr>
              <p:cNvPr id="7" name="Ink 6">
                <a:extLst>
                  <a:ext uri="{FF2B5EF4-FFF2-40B4-BE49-F238E27FC236}">
                    <a16:creationId xmlns:a16="http://schemas.microsoft.com/office/drawing/2014/main" id="{F89EF14D-37E5-8173-998B-16B9ED1D9C2A}"/>
                  </a:ext>
                </a:extLst>
              </p:cNvPr>
              <p:cNvPicPr/>
              <p:nvPr/>
            </p:nvPicPr>
            <p:blipFill>
              <a:blip r:embed="rId5"/>
              <a:stretch>
                <a:fillRect/>
              </a:stretch>
            </p:blipFill>
            <p:spPr>
              <a:xfrm>
                <a:off x="9592560" y="22467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AA94E6ED-6DB7-DE9A-CA18-E21EE84294D4}"/>
                  </a:ext>
                </a:extLst>
              </p14:cNvPr>
              <p14:cNvContentPartPr/>
              <p14:nvPr/>
            </p14:nvContentPartPr>
            <p14:xfrm>
              <a:off x="2549520" y="5242640"/>
              <a:ext cx="360" cy="360"/>
            </p14:xfrm>
          </p:contentPart>
        </mc:Choice>
        <mc:Fallback xmlns="">
          <p:pic>
            <p:nvPicPr>
              <p:cNvPr id="8" name="Ink 7">
                <a:extLst>
                  <a:ext uri="{FF2B5EF4-FFF2-40B4-BE49-F238E27FC236}">
                    <a16:creationId xmlns:a16="http://schemas.microsoft.com/office/drawing/2014/main" id="{AA94E6ED-6DB7-DE9A-CA18-E21EE84294D4}"/>
                  </a:ext>
                </a:extLst>
              </p:cNvPr>
              <p:cNvPicPr/>
              <p:nvPr/>
            </p:nvPicPr>
            <p:blipFill>
              <a:blip r:embed="rId5"/>
              <a:stretch>
                <a:fillRect/>
              </a:stretch>
            </p:blipFill>
            <p:spPr>
              <a:xfrm>
                <a:off x="2540880" y="5233640"/>
                <a:ext cx="18000" cy="18000"/>
              </a:xfrm>
              <a:prstGeom prst="rect">
                <a:avLst/>
              </a:prstGeom>
            </p:spPr>
          </p:pic>
        </mc:Fallback>
      </mc:AlternateContent>
      <p:grpSp>
        <p:nvGrpSpPr>
          <p:cNvPr id="16" name="Group 15">
            <a:extLst>
              <a:ext uri="{FF2B5EF4-FFF2-40B4-BE49-F238E27FC236}">
                <a16:creationId xmlns:a16="http://schemas.microsoft.com/office/drawing/2014/main" id="{03788D4F-6054-DF75-0BEA-D16A343A1FFF}"/>
              </a:ext>
            </a:extLst>
          </p:cNvPr>
          <p:cNvGrpSpPr/>
          <p:nvPr/>
        </p:nvGrpSpPr>
        <p:grpSpPr>
          <a:xfrm>
            <a:off x="2458800" y="5201600"/>
            <a:ext cx="360" cy="360"/>
            <a:chOff x="2458800" y="5201600"/>
            <a:chExt cx="360" cy="360"/>
          </a:xfrm>
        </p:grpSpPr>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106E17FE-A42A-3122-A8C8-02E5A253C4CA}"/>
                    </a:ext>
                  </a:extLst>
                </p14:cNvPr>
                <p14:cNvContentPartPr/>
                <p14:nvPr/>
              </p14:nvContentPartPr>
              <p14:xfrm>
                <a:off x="2458800" y="5201600"/>
                <a:ext cx="360" cy="360"/>
              </p14:xfrm>
            </p:contentPart>
          </mc:Choice>
          <mc:Fallback xmlns="">
            <p:pic>
              <p:nvPicPr>
                <p:cNvPr id="11" name="Ink 10">
                  <a:extLst>
                    <a:ext uri="{FF2B5EF4-FFF2-40B4-BE49-F238E27FC236}">
                      <a16:creationId xmlns:a16="http://schemas.microsoft.com/office/drawing/2014/main" id="{106E17FE-A42A-3122-A8C8-02E5A253C4CA}"/>
                    </a:ext>
                  </a:extLst>
                </p:cNvPr>
                <p:cNvPicPr/>
                <p:nvPr/>
              </p:nvPicPr>
              <p:blipFill>
                <a:blip r:embed="rId5"/>
                <a:stretch>
                  <a:fillRect/>
                </a:stretch>
              </p:blipFill>
              <p:spPr>
                <a:xfrm>
                  <a:off x="2449800" y="51929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6545EEFD-068A-4C58-9FA2-333E775B0729}"/>
                    </a:ext>
                  </a:extLst>
                </p14:cNvPr>
                <p14:cNvContentPartPr/>
                <p14:nvPr/>
              </p14:nvContentPartPr>
              <p14:xfrm>
                <a:off x="2458800" y="5201600"/>
                <a:ext cx="360" cy="360"/>
              </p14:xfrm>
            </p:contentPart>
          </mc:Choice>
          <mc:Fallback xmlns="">
            <p:pic>
              <p:nvPicPr>
                <p:cNvPr id="13" name="Ink 12">
                  <a:extLst>
                    <a:ext uri="{FF2B5EF4-FFF2-40B4-BE49-F238E27FC236}">
                      <a16:creationId xmlns:a16="http://schemas.microsoft.com/office/drawing/2014/main" id="{6545EEFD-068A-4C58-9FA2-333E775B0729}"/>
                    </a:ext>
                  </a:extLst>
                </p:cNvPr>
                <p:cNvPicPr/>
                <p:nvPr/>
              </p:nvPicPr>
              <p:blipFill>
                <a:blip r:embed="rId5"/>
                <a:stretch>
                  <a:fillRect/>
                </a:stretch>
              </p:blipFill>
              <p:spPr>
                <a:xfrm>
                  <a:off x="2449800" y="519296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5AAF6ECD-825E-9784-73B6-19AB614D9445}"/>
                  </a:ext>
                </a:extLst>
              </p14:cNvPr>
              <p14:cNvContentPartPr/>
              <p14:nvPr/>
            </p14:nvContentPartPr>
            <p14:xfrm>
              <a:off x="5343840" y="5151200"/>
              <a:ext cx="360" cy="360"/>
            </p14:xfrm>
          </p:contentPart>
        </mc:Choice>
        <mc:Fallback xmlns="">
          <p:pic>
            <p:nvPicPr>
              <p:cNvPr id="17" name="Ink 16">
                <a:extLst>
                  <a:ext uri="{FF2B5EF4-FFF2-40B4-BE49-F238E27FC236}">
                    <a16:creationId xmlns:a16="http://schemas.microsoft.com/office/drawing/2014/main" id="{5AAF6ECD-825E-9784-73B6-19AB614D9445}"/>
                  </a:ext>
                </a:extLst>
              </p:cNvPr>
              <p:cNvPicPr/>
              <p:nvPr/>
            </p:nvPicPr>
            <p:blipFill>
              <a:blip r:embed="rId5"/>
              <a:stretch>
                <a:fillRect/>
              </a:stretch>
            </p:blipFill>
            <p:spPr>
              <a:xfrm>
                <a:off x="5335200" y="5142200"/>
                <a:ext cx="18000" cy="18000"/>
              </a:xfrm>
              <a:prstGeom prst="rect">
                <a:avLst/>
              </a:prstGeom>
            </p:spPr>
          </p:pic>
        </mc:Fallback>
      </mc:AlternateContent>
      <p:grpSp>
        <p:nvGrpSpPr>
          <p:cNvPr id="21" name="Group 20">
            <a:extLst>
              <a:ext uri="{FF2B5EF4-FFF2-40B4-BE49-F238E27FC236}">
                <a16:creationId xmlns:a16="http://schemas.microsoft.com/office/drawing/2014/main" id="{51E2372A-D014-17F4-8608-53977123C298}"/>
              </a:ext>
            </a:extLst>
          </p:cNvPr>
          <p:cNvGrpSpPr/>
          <p:nvPr/>
        </p:nvGrpSpPr>
        <p:grpSpPr>
          <a:xfrm>
            <a:off x="4947480" y="1249160"/>
            <a:ext cx="360" cy="360"/>
            <a:chOff x="4947480" y="1249160"/>
            <a:chExt cx="360" cy="360"/>
          </a:xfrm>
        </p:grpSpPr>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E5B3220F-1133-E15C-42A6-4CF3878DDC89}"/>
                    </a:ext>
                  </a:extLst>
                </p14:cNvPr>
                <p14:cNvContentPartPr/>
                <p14:nvPr/>
              </p14:nvContentPartPr>
              <p14:xfrm>
                <a:off x="4947480" y="1249160"/>
                <a:ext cx="360" cy="360"/>
              </p14:xfrm>
            </p:contentPart>
          </mc:Choice>
          <mc:Fallback xmlns="">
            <p:pic>
              <p:nvPicPr>
                <p:cNvPr id="18" name="Ink 17">
                  <a:extLst>
                    <a:ext uri="{FF2B5EF4-FFF2-40B4-BE49-F238E27FC236}">
                      <a16:creationId xmlns:a16="http://schemas.microsoft.com/office/drawing/2014/main" id="{E5B3220F-1133-E15C-42A6-4CF3878DDC89}"/>
                    </a:ext>
                  </a:extLst>
                </p:cNvPr>
                <p:cNvPicPr/>
                <p:nvPr/>
              </p:nvPicPr>
              <p:blipFill>
                <a:blip r:embed="rId5"/>
                <a:stretch>
                  <a:fillRect/>
                </a:stretch>
              </p:blipFill>
              <p:spPr>
                <a:xfrm>
                  <a:off x="4938840" y="12405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1776B02B-ED81-6D7E-D90B-87C6838B58D0}"/>
                    </a:ext>
                  </a:extLst>
                </p14:cNvPr>
                <p14:cNvContentPartPr/>
                <p14:nvPr/>
              </p14:nvContentPartPr>
              <p14:xfrm>
                <a:off x="4947480" y="1249160"/>
                <a:ext cx="360" cy="360"/>
              </p14:xfrm>
            </p:contentPart>
          </mc:Choice>
          <mc:Fallback xmlns="">
            <p:pic>
              <p:nvPicPr>
                <p:cNvPr id="19" name="Ink 18">
                  <a:extLst>
                    <a:ext uri="{FF2B5EF4-FFF2-40B4-BE49-F238E27FC236}">
                      <a16:creationId xmlns:a16="http://schemas.microsoft.com/office/drawing/2014/main" id="{1776B02B-ED81-6D7E-D90B-87C6838B58D0}"/>
                    </a:ext>
                  </a:extLst>
                </p:cNvPr>
                <p:cNvPicPr/>
                <p:nvPr/>
              </p:nvPicPr>
              <p:blipFill>
                <a:blip r:embed="rId5"/>
                <a:stretch>
                  <a:fillRect/>
                </a:stretch>
              </p:blipFill>
              <p:spPr>
                <a:xfrm>
                  <a:off x="4938840" y="124052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07FB968D-4D2F-3BFA-B614-BD23EEC0BA66}"/>
                  </a:ext>
                </a:extLst>
              </p14:cNvPr>
              <p14:cNvContentPartPr/>
              <p14:nvPr/>
            </p14:nvContentPartPr>
            <p14:xfrm>
              <a:off x="9834480" y="812480"/>
              <a:ext cx="360" cy="360"/>
            </p14:xfrm>
          </p:contentPart>
        </mc:Choice>
        <mc:Fallback xmlns="">
          <p:pic>
            <p:nvPicPr>
              <p:cNvPr id="20" name="Ink 19">
                <a:extLst>
                  <a:ext uri="{FF2B5EF4-FFF2-40B4-BE49-F238E27FC236}">
                    <a16:creationId xmlns:a16="http://schemas.microsoft.com/office/drawing/2014/main" id="{07FB968D-4D2F-3BFA-B614-BD23EEC0BA66}"/>
                  </a:ext>
                </a:extLst>
              </p:cNvPr>
              <p:cNvPicPr/>
              <p:nvPr/>
            </p:nvPicPr>
            <p:blipFill>
              <a:blip r:embed="rId5"/>
              <a:stretch>
                <a:fillRect/>
              </a:stretch>
            </p:blipFill>
            <p:spPr>
              <a:xfrm>
                <a:off x="9825840" y="803840"/>
                <a:ext cx="18000" cy="18000"/>
              </a:xfrm>
              <a:prstGeom prst="rect">
                <a:avLst/>
              </a:prstGeom>
            </p:spPr>
          </p:pic>
        </mc:Fallback>
      </mc:AlternateContent>
      <p:grpSp>
        <p:nvGrpSpPr>
          <p:cNvPr id="24" name="Group 23">
            <a:extLst>
              <a:ext uri="{FF2B5EF4-FFF2-40B4-BE49-F238E27FC236}">
                <a16:creationId xmlns:a16="http://schemas.microsoft.com/office/drawing/2014/main" id="{E577DB4B-697D-08B0-8246-B2B4077AA923}"/>
              </a:ext>
            </a:extLst>
          </p:cNvPr>
          <p:cNvGrpSpPr/>
          <p:nvPr/>
        </p:nvGrpSpPr>
        <p:grpSpPr>
          <a:xfrm>
            <a:off x="1859040" y="3159680"/>
            <a:ext cx="360" cy="360"/>
            <a:chOff x="1859040" y="3159680"/>
            <a:chExt cx="360" cy="360"/>
          </a:xfrm>
        </p:grpSpPr>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A8E77534-27E3-BD1F-4377-60E032D1B4AE}"/>
                    </a:ext>
                  </a:extLst>
                </p14:cNvPr>
                <p14:cNvContentPartPr/>
                <p14:nvPr/>
              </p14:nvContentPartPr>
              <p14:xfrm>
                <a:off x="1859040" y="3159680"/>
                <a:ext cx="360" cy="360"/>
              </p14:xfrm>
            </p:contentPart>
          </mc:Choice>
          <mc:Fallback xmlns="">
            <p:pic>
              <p:nvPicPr>
                <p:cNvPr id="22" name="Ink 21">
                  <a:extLst>
                    <a:ext uri="{FF2B5EF4-FFF2-40B4-BE49-F238E27FC236}">
                      <a16:creationId xmlns:a16="http://schemas.microsoft.com/office/drawing/2014/main" id="{A8E77534-27E3-BD1F-4377-60E032D1B4AE}"/>
                    </a:ext>
                  </a:extLst>
                </p:cNvPr>
                <p:cNvPicPr/>
                <p:nvPr/>
              </p:nvPicPr>
              <p:blipFill>
                <a:blip r:embed="rId5"/>
                <a:stretch>
                  <a:fillRect/>
                </a:stretch>
              </p:blipFill>
              <p:spPr>
                <a:xfrm>
                  <a:off x="1850400" y="31510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4749F04B-C88B-EEBD-8580-8340C84979FB}"/>
                    </a:ext>
                  </a:extLst>
                </p14:cNvPr>
                <p14:cNvContentPartPr/>
                <p14:nvPr/>
              </p14:nvContentPartPr>
              <p14:xfrm>
                <a:off x="1859040" y="3159680"/>
                <a:ext cx="360" cy="360"/>
              </p14:xfrm>
            </p:contentPart>
          </mc:Choice>
          <mc:Fallback xmlns="">
            <p:pic>
              <p:nvPicPr>
                <p:cNvPr id="23" name="Ink 22">
                  <a:extLst>
                    <a:ext uri="{FF2B5EF4-FFF2-40B4-BE49-F238E27FC236}">
                      <a16:creationId xmlns:a16="http://schemas.microsoft.com/office/drawing/2014/main" id="{4749F04B-C88B-EEBD-8580-8340C84979FB}"/>
                    </a:ext>
                  </a:extLst>
                </p:cNvPr>
                <p:cNvPicPr/>
                <p:nvPr/>
              </p:nvPicPr>
              <p:blipFill>
                <a:blip r:embed="rId5"/>
                <a:stretch>
                  <a:fillRect/>
                </a:stretch>
              </p:blipFill>
              <p:spPr>
                <a:xfrm>
                  <a:off x="1850400" y="3151040"/>
                  <a:ext cx="18000" cy="18000"/>
                </a:xfrm>
                <a:prstGeom prst="rect">
                  <a:avLst/>
                </a:prstGeom>
              </p:spPr>
            </p:pic>
          </mc:Fallback>
        </mc:AlternateContent>
      </p:grpSp>
      <p:grpSp>
        <p:nvGrpSpPr>
          <p:cNvPr id="27" name="Group 26">
            <a:extLst>
              <a:ext uri="{FF2B5EF4-FFF2-40B4-BE49-F238E27FC236}">
                <a16:creationId xmlns:a16="http://schemas.microsoft.com/office/drawing/2014/main" id="{7ACF9B88-0F54-0DFE-4F2E-BE112951B945}"/>
              </a:ext>
            </a:extLst>
          </p:cNvPr>
          <p:cNvGrpSpPr/>
          <p:nvPr/>
        </p:nvGrpSpPr>
        <p:grpSpPr>
          <a:xfrm>
            <a:off x="2408040" y="5191520"/>
            <a:ext cx="360" cy="360"/>
            <a:chOff x="2408040" y="5191520"/>
            <a:chExt cx="360" cy="360"/>
          </a:xfrm>
        </p:grpSpPr>
        <mc:AlternateContent xmlns:mc="http://schemas.openxmlformats.org/markup-compatibility/2006" xmlns:p14="http://schemas.microsoft.com/office/powerpoint/2010/main">
          <mc:Choice Requires="p14">
            <p:contentPart p14:bwMode="auto" r:id="rId15">
              <p14:nvContentPartPr>
                <p14:cNvPr id="25" name="Ink 24">
                  <a:extLst>
                    <a:ext uri="{FF2B5EF4-FFF2-40B4-BE49-F238E27FC236}">
                      <a16:creationId xmlns:a16="http://schemas.microsoft.com/office/drawing/2014/main" id="{FCD6391D-80A3-504A-443F-530048050F13}"/>
                    </a:ext>
                  </a:extLst>
                </p14:cNvPr>
                <p14:cNvContentPartPr/>
                <p14:nvPr/>
              </p14:nvContentPartPr>
              <p14:xfrm>
                <a:off x="2408040" y="5191520"/>
                <a:ext cx="360" cy="360"/>
              </p14:xfrm>
            </p:contentPart>
          </mc:Choice>
          <mc:Fallback xmlns="">
            <p:pic>
              <p:nvPicPr>
                <p:cNvPr id="25" name="Ink 24">
                  <a:extLst>
                    <a:ext uri="{FF2B5EF4-FFF2-40B4-BE49-F238E27FC236}">
                      <a16:creationId xmlns:a16="http://schemas.microsoft.com/office/drawing/2014/main" id="{FCD6391D-80A3-504A-443F-530048050F13}"/>
                    </a:ext>
                  </a:extLst>
                </p:cNvPr>
                <p:cNvPicPr/>
                <p:nvPr/>
              </p:nvPicPr>
              <p:blipFill>
                <a:blip r:embed="rId5"/>
                <a:stretch>
                  <a:fillRect/>
                </a:stretch>
              </p:blipFill>
              <p:spPr>
                <a:xfrm>
                  <a:off x="2399040" y="51825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9DC6A682-024A-81F1-D086-4699DC948091}"/>
                    </a:ext>
                  </a:extLst>
                </p14:cNvPr>
                <p14:cNvContentPartPr/>
                <p14:nvPr/>
              </p14:nvContentPartPr>
              <p14:xfrm>
                <a:off x="2408040" y="5191520"/>
                <a:ext cx="360" cy="360"/>
              </p14:xfrm>
            </p:contentPart>
          </mc:Choice>
          <mc:Fallback xmlns="">
            <p:pic>
              <p:nvPicPr>
                <p:cNvPr id="26" name="Ink 25">
                  <a:extLst>
                    <a:ext uri="{FF2B5EF4-FFF2-40B4-BE49-F238E27FC236}">
                      <a16:creationId xmlns:a16="http://schemas.microsoft.com/office/drawing/2014/main" id="{9DC6A682-024A-81F1-D086-4699DC948091}"/>
                    </a:ext>
                  </a:extLst>
                </p:cNvPr>
                <p:cNvPicPr/>
                <p:nvPr/>
              </p:nvPicPr>
              <p:blipFill>
                <a:blip r:embed="rId5"/>
                <a:stretch>
                  <a:fillRect/>
                </a:stretch>
              </p:blipFill>
              <p:spPr>
                <a:xfrm>
                  <a:off x="2399040" y="5182520"/>
                  <a:ext cx="18000" cy="18000"/>
                </a:xfrm>
                <a:prstGeom prst="rect">
                  <a:avLst/>
                </a:prstGeom>
              </p:spPr>
            </p:pic>
          </mc:Fallback>
        </mc:AlternateContent>
      </p:grpSp>
      <p:grpSp>
        <p:nvGrpSpPr>
          <p:cNvPr id="31" name="Group 30">
            <a:extLst>
              <a:ext uri="{FF2B5EF4-FFF2-40B4-BE49-F238E27FC236}">
                <a16:creationId xmlns:a16="http://schemas.microsoft.com/office/drawing/2014/main" id="{FEE147EC-EA7C-58F1-703A-47B1B9A5980C}"/>
              </a:ext>
            </a:extLst>
          </p:cNvPr>
          <p:cNvGrpSpPr/>
          <p:nvPr/>
        </p:nvGrpSpPr>
        <p:grpSpPr>
          <a:xfrm>
            <a:off x="3179880" y="5201600"/>
            <a:ext cx="360" cy="360"/>
            <a:chOff x="3179880" y="5201600"/>
            <a:chExt cx="360" cy="360"/>
          </a:xfrm>
        </p:grpSpPr>
        <mc:AlternateContent xmlns:mc="http://schemas.openxmlformats.org/markup-compatibility/2006" xmlns:p14="http://schemas.microsoft.com/office/powerpoint/2010/main">
          <mc:Choice Requires="p14">
            <p:contentPart p14:bwMode="auto" r:id="rId17">
              <p14:nvContentPartPr>
                <p14:cNvPr id="28" name="Ink 27">
                  <a:extLst>
                    <a:ext uri="{FF2B5EF4-FFF2-40B4-BE49-F238E27FC236}">
                      <a16:creationId xmlns:a16="http://schemas.microsoft.com/office/drawing/2014/main" id="{AF0253DF-F51A-F0AA-72E4-CEBA522EC178}"/>
                    </a:ext>
                  </a:extLst>
                </p14:cNvPr>
                <p14:cNvContentPartPr/>
                <p14:nvPr/>
              </p14:nvContentPartPr>
              <p14:xfrm>
                <a:off x="3179880" y="5201600"/>
                <a:ext cx="360" cy="360"/>
              </p14:xfrm>
            </p:contentPart>
          </mc:Choice>
          <mc:Fallback xmlns="">
            <p:pic>
              <p:nvPicPr>
                <p:cNvPr id="28" name="Ink 27">
                  <a:extLst>
                    <a:ext uri="{FF2B5EF4-FFF2-40B4-BE49-F238E27FC236}">
                      <a16:creationId xmlns:a16="http://schemas.microsoft.com/office/drawing/2014/main" id="{AF0253DF-F51A-F0AA-72E4-CEBA522EC178}"/>
                    </a:ext>
                  </a:extLst>
                </p:cNvPr>
                <p:cNvPicPr/>
                <p:nvPr/>
              </p:nvPicPr>
              <p:blipFill>
                <a:blip r:embed="rId5"/>
                <a:stretch>
                  <a:fillRect/>
                </a:stretch>
              </p:blipFill>
              <p:spPr>
                <a:xfrm>
                  <a:off x="3170880" y="51929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Ink 28">
                  <a:extLst>
                    <a:ext uri="{FF2B5EF4-FFF2-40B4-BE49-F238E27FC236}">
                      <a16:creationId xmlns:a16="http://schemas.microsoft.com/office/drawing/2014/main" id="{A85D0DC2-BD1A-3B28-2965-399079F44FA7}"/>
                    </a:ext>
                  </a:extLst>
                </p14:cNvPr>
                <p14:cNvContentPartPr/>
                <p14:nvPr/>
              </p14:nvContentPartPr>
              <p14:xfrm>
                <a:off x="3179880" y="5201600"/>
                <a:ext cx="360" cy="360"/>
              </p14:xfrm>
            </p:contentPart>
          </mc:Choice>
          <mc:Fallback xmlns="">
            <p:pic>
              <p:nvPicPr>
                <p:cNvPr id="29" name="Ink 28">
                  <a:extLst>
                    <a:ext uri="{FF2B5EF4-FFF2-40B4-BE49-F238E27FC236}">
                      <a16:creationId xmlns:a16="http://schemas.microsoft.com/office/drawing/2014/main" id="{A85D0DC2-BD1A-3B28-2965-399079F44FA7}"/>
                    </a:ext>
                  </a:extLst>
                </p:cNvPr>
                <p:cNvPicPr/>
                <p:nvPr/>
              </p:nvPicPr>
              <p:blipFill>
                <a:blip r:embed="rId5"/>
                <a:stretch>
                  <a:fillRect/>
                </a:stretch>
              </p:blipFill>
              <p:spPr>
                <a:xfrm>
                  <a:off x="3170880" y="51929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Ink 29">
                  <a:extLst>
                    <a:ext uri="{FF2B5EF4-FFF2-40B4-BE49-F238E27FC236}">
                      <a16:creationId xmlns:a16="http://schemas.microsoft.com/office/drawing/2014/main" id="{F9C54EE3-446C-8467-DB25-5DBF243416E3}"/>
                    </a:ext>
                  </a:extLst>
                </p14:cNvPr>
                <p14:cNvContentPartPr/>
                <p14:nvPr/>
              </p14:nvContentPartPr>
              <p14:xfrm>
                <a:off x="3179880" y="5201600"/>
                <a:ext cx="360" cy="360"/>
              </p14:xfrm>
            </p:contentPart>
          </mc:Choice>
          <mc:Fallback xmlns="">
            <p:pic>
              <p:nvPicPr>
                <p:cNvPr id="30" name="Ink 29">
                  <a:extLst>
                    <a:ext uri="{FF2B5EF4-FFF2-40B4-BE49-F238E27FC236}">
                      <a16:creationId xmlns:a16="http://schemas.microsoft.com/office/drawing/2014/main" id="{F9C54EE3-446C-8467-DB25-5DBF243416E3}"/>
                    </a:ext>
                  </a:extLst>
                </p:cNvPr>
                <p:cNvPicPr/>
                <p:nvPr/>
              </p:nvPicPr>
              <p:blipFill>
                <a:blip r:embed="rId5"/>
                <a:stretch>
                  <a:fillRect/>
                </a:stretch>
              </p:blipFill>
              <p:spPr>
                <a:xfrm>
                  <a:off x="3170880" y="5192960"/>
                  <a:ext cx="18000" cy="18000"/>
                </a:xfrm>
                <a:prstGeom prst="rect">
                  <a:avLst/>
                </a:prstGeom>
              </p:spPr>
            </p:pic>
          </mc:Fallback>
        </mc:AlternateContent>
      </p:gr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171FDB7-8CFD-4480-9F71-B861D35CF342}"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Program O</a:t>
            </a:r>
            <a:r>
              <a:rPr kumimoji="0" lang="en-US" sz="2400" b="1" i="0" u="none" strike="noStrike" kern="1200" cap="none" spc="0" normalizeH="0" noProof="0" dirty="0" err="1">
                <a:ln>
                  <a:noFill/>
                </a:ln>
                <a:solidFill>
                  <a:schemeClr val="dk1"/>
                </a:solidFill>
                <a:effectLst/>
                <a:uLnTx/>
                <a:uFillTx/>
                <a:latin typeface="Times New Roman" panose="02020603050405020304" pitchFamily="18" charset="0"/>
              </a:rPr>
              <a:t>utcomes</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8829" y="1143000"/>
            <a:ext cx="6918741"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5239091"/>
      </p:ext>
    </p:extLst>
  </p:cSld>
  <p:clrMapOvr>
    <a:masterClrMapping/>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dirty="0"/>
                  <a:t>Karl Pearson’s Co –Efficient Of Correlation(or Product Moment Correlation Co-efficient)</a:t>
                </a:r>
              </a:p>
              <a:p>
                <a:pPr marL="0" indent="0">
                  <a:buNone/>
                </a:pPr>
                <a:r>
                  <a:rPr lang="en-US" sz="2200" dirty="0"/>
                  <a:t>Correlation co-efficient between two variable </a:t>
                </a:r>
                <a14:m>
                  <m:oMath xmlns:m="http://schemas.openxmlformats.org/officeDocument/2006/math">
                    <m:r>
                      <a:rPr lang="en-US" sz="2200" b="0" i="1" smtClean="0">
                        <a:latin typeface="Cambria Math"/>
                      </a:rPr>
                      <m:t>𝑥</m:t>
                    </m:r>
                    <m:r>
                      <a:rPr lang="en-US" sz="2200" b="0" i="1" smtClean="0">
                        <a:latin typeface="Cambria Math"/>
                      </a:rPr>
                      <m:t> </m:t>
                    </m:r>
                    <m:r>
                      <a:rPr lang="en-US" sz="2200" b="0" i="1" smtClean="0">
                        <a:latin typeface="Cambria Math"/>
                      </a:rPr>
                      <m:t>𝑎𝑛𝑑</m:t>
                    </m:r>
                    <m:r>
                      <a:rPr lang="en-US" sz="2200" b="0" i="1" smtClean="0">
                        <a:latin typeface="Cambria Math"/>
                      </a:rPr>
                      <m:t> </m:t>
                    </m:r>
                    <m:r>
                      <a:rPr lang="en-US" sz="2200" b="0" i="1" smtClean="0">
                        <a:latin typeface="Cambria Math"/>
                      </a:rPr>
                      <m:t>𝑦</m:t>
                    </m:r>
                    <m:r>
                      <a:rPr lang="en-US" sz="2200" b="0" i="1" smtClean="0">
                        <a:latin typeface="Cambria Math"/>
                      </a:rPr>
                      <m:t>,</m:t>
                    </m:r>
                  </m:oMath>
                </a14:m>
                <a:r>
                  <a:rPr lang="en-US" sz="2200" dirty="0"/>
                  <a:t> usually denoted by </a:t>
                </a:r>
                <a14:m>
                  <m:oMath xmlns:m="http://schemas.openxmlformats.org/officeDocument/2006/math">
                    <m:r>
                      <a:rPr lang="en-US" sz="2200" b="0" i="1" smtClean="0">
                        <a:latin typeface="Cambria Math"/>
                      </a:rPr>
                      <m:t>𝑟</m:t>
                    </m:r>
                    <m:d>
                      <m:dPr>
                        <m:ctrlPr>
                          <a:rPr lang="en-US" sz="2200" i="1" smtClean="0">
                            <a:latin typeface="Cambria Math" panose="02040503050406030204" pitchFamily="18" charset="0"/>
                          </a:rPr>
                        </m:ctrlPr>
                      </m:dPr>
                      <m:e>
                        <m:r>
                          <a:rPr lang="en-US" sz="2200" b="0" i="1" smtClean="0">
                            <a:latin typeface="Cambria Math"/>
                          </a:rPr>
                          <m:t>𝑥</m:t>
                        </m:r>
                        <m:r>
                          <a:rPr lang="en-US" sz="2200" b="0" i="1" smtClean="0">
                            <a:latin typeface="Cambria Math"/>
                          </a:rPr>
                          <m:t>,</m:t>
                        </m:r>
                        <m:r>
                          <a:rPr lang="en-US" sz="2200" b="0" i="1" smtClean="0">
                            <a:latin typeface="Cambria Math"/>
                          </a:rPr>
                          <m:t>𝑦</m:t>
                        </m:r>
                      </m:e>
                    </m:d>
                    <m:r>
                      <a:rPr lang="en-US" sz="2200" b="0" i="1" smtClean="0">
                        <a:latin typeface="Cambria Math"/>
                      </a:rPr>
                      <m:t>𝑜𝑟</m:t>
                    </m:r>
                    <m:r>
                      <a:rPr lang="en-US" sz="2200" b="0" i="1" smtClean="0">
                        <a:latin typeface="Cambria Math"/>
                      </a:rPr>
                      <m:t> </m:t>
                    </m:r>
                    <m:sSub>
                      <m:sSubPr>
                        <m:ctrlPr>
                          <a:rPr lang="en-US" sz="2200" i="1" smtClean="0">
                            <a:latin typeface="Cambria Math" panose="02040503050406030204" pitchFamily="18" charset="0"/>
                          </a:rPr>
                        </m:ctrlPr>
                      </m:sSubPr>
                      <m:e>
                        <m:r>
                          <a:rPr lang="en-US" sz="2200" b="0" i="1" smtClean="0">
                            <a:latin typeface="Cambria Math"/>
                          </a:rPr>
                          <m:t>𝑟</m:t>
                        </m:r>
                      </m:e>
                      <m:sub>
                        <m:r>
                          <a:rPr lang="en-US" sz="2200" b="0" i="1" smtClean="0">
                            <a:latin typeface="Cambria Math"/>
                          </a:rPr>
                          <m:t>𝑥𝑦</m:t>
                        </m:r>
                      </m:sub>
                    </m:sSub>
                  </m:oMath>
                </a14:m>
                <a:r>
                  <a:rPr lang="en-US" sz="2200" dirty="0"/>
                  <a:t> is a numerical measure of linear relationship between them and defined as</a:t>
                </a:r>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𝑟</m:t>
                          </m:r>
                        </m:e>
                        <m:sub>
                          <m:r>
                            <a:rPr lang="en-US" sz="2200" b="0" i="1" smtClean="0">
                              <a:latin typeface="Cambria Math"/>
                            </a:rPr>
                            <m:t>𝑥𝑦</m:t>
                          </m:r>
                        </m:sub>
                      </m:sSub>
                      <m:r>
                        <a:rPr lang="en-US" sz="2200" b="0" i="1" smtClean="0">
                          <a:latin typeface="Cambria Math"/>
                        </a:rPr>
                        <m:t>=</m:t>
                      </m:r>
                      <m:f>
                        <m:fPr>
                          <m:ctrlPr>
                            <a:rPr lang="en-US" sz="2200" i="1" smtClean="0">
                              <a:latin typeface="Cambria Math" panose="02040503050406030204" pitchFamily="18" charset="0"/>
                            </a:rPr>
                          </m:ctrlPr>
                        </m:fPr>
                        <m:num>
                          <m:nary>
                            <m:naryPr>
                              <m:chr m:val="∑"/>
                              <m:subHide m:val="on"/>
                              <m:supHide m:val="on"/>
                              <m:ctrlPr>
                                <a:rPr lang="en-US" sz="2200" i="1" smtClean="0">
                                  <a:latin typeface="Cambria Math" panose="02040503050406030204" pitchFamily="18" charset="0"/>
                                </a:rPr>
                              </m:ctrlPr>
                            </m:naryPr>
                            <m:sub/>
                            <m:sup/>
                            <m:e>
                              <m:d>
                                <m:dPr>
                                  <m:ctrlPr>
                                    <a:rPr lang="en-US" sz="2200" i="1" smtClean="0">
                                      <a:latin typeface="Cambria Math" panose="02040503050406030204" pitchFamily="18" charset="0"/>
                                    </a:rPr>
                                  </m:ctrlPr>
                                </m:dPr>
                                <m:e>
                                  <m:sSub>
                                    <m:sSubPr>
                                      <m:ctrlPr>
                                        <a:rPr lang="en-US" sz="220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𝑖</m:t>
                                      </m:r>
                                    </m:sub>
                                  </m:sSub>
                                  <m:r>
                                    <a:rPr lang="en-US" sz="2200" b="0" i="1" smtClean="0">
                                      <a:latin typeface="Cambria Math"/>
                                    </a:rPr>
                                    <m:t>−</m:t>
                                  </m:r>
                                  <m:acc>
                                    <m:accPr>
                                      <m:chr m:val="̅"/>
                                      <m:ctrlPr>
                                        <a:rPr lang="en-US" sz="2200" i="1" smtClean="0">
                                          <a:latin typeface="Cambria Math" panose="02040503050406030204" pitchFamily="18" charset="0"/>
                                        </a:rPr>
                                      </m:ctrlPr>
                                    </m:accPr>
                                    <m:e>
                                      <m:r>
                                        <a:rPr lang="en-US" sz="2200" b="0" i="1" smtClean="0">
                                          <a:latin typeface="Cambria Math"/>
                                        </a:rPr>
                                        <m:t>𝑥</m:t>
                                      </m:r>
                                    </m:e>
                                  </m:acc>
                                </m:e>
                              </m:d>
                              <m:d>
                                <m:dPr>
                                  <m:ctrlPr>
                                    <a:rPr lang="en-US" sz="2200" i="1" smtClean="0">
                                      <a:latin typeface="Cambria Math" panose="02040503050406030204" pitchFamily="18" charset="0"/>
                                    </a:rPr>
                                  </m:ctrlPr>
                                </m:dPr>
                                <m:e>
                                  <m:sSub>
                                    <m:sSubPr>
                                      <m:ctrlPr>
                                        <a:rPr lang="en-US" sz="2200" i="1" smtClean="0">
                                          <a:latin typeface="Cambria Math" panose="02040503050406030204" pitchFamily="18" charset="0"/>
                                        </a:rPr>
                                      </m:ctrlPr>
                                    </m:sSubPr>
                                    <m:e>
                                      <m:r>
                                        <a:rPr lang="en-US" sz="2200" b="0" i="1" smtClean="0">
                                          <a:latin typeface="Cambria Math"/>
                                        </a:rPr>
                                        <m:t>𝑦</m:t>
                                      </m:r>
                                    </m:e>
                                    <m:sub>
                                      <m:r>
                                        <a:rPr lang="en-US" sz="2200" b="0" i="1" smtClean="0">
                                          <a:latin typeface="Cambria Math"/>
                                        </a:rPr>
                                        <m:t>𝑖</m:t>
                                      </m:r>
                                    </m:sub>
                                  </m:sSub>
                                  <m:r>
                                    <a:rPr lang="en-US" sz="2200" b="0" i="1" smtClean="0">
                                      <a:latin typeface="Cambria Math"/>
                                    </a:rPr>
                                    <m:t>−</m:t>
                                  </m:r>
                                  <m:acc>
                                    <m:accPr>
                                      <m:chr m:val="̅"/>
                                      <m:ctrlPr>
                                        <a:rPr lang="en-US" sz="2200" i="1" smtClean="0">
                                          <a:latin typeface="Cambria Math" panose="02040503050406030204" pitchFamily="18" charset="0"/>
                                        </a:rPr>
                                      </m:ctrlPr>
                                    </m:accPr>
                                    <m:e>
                                      <m:r>
                                        <a:rPr lang="en-US" sz="2200" b="0" i="1" smtClean="0">
                                          <a:latin typeface="Cambria Math"/>
                                        </a:rPr>
                                        <m:t>𝑦</m:t>
                                      </m:r>
                                    </m:e>
                                  </m:acc>
                                </m:e>
                              </m:d>
                            </m:e>
                          </m:nary>
                        </m:num>
                        <m:den>
                          <m:rad>
                            <m:radPr>
                              <m:degHide m:val="on"/>
                              <m:ctrlPr>
                                <a:rPr lang="en-US" sz="2200" i="1" smtClean="0">
                                  <a:latin typeface="Cambria Math" panose="02040503050406030204" pitchFamily="18" charset="0"/>
                                </a:rPr>
                              </m:ctrlPr>
                            </m:radPr>
                            <m:deg/>
                            <m:e>
                              <m:nary>
                                <m:naryPr>
                                  <m:chr m:val="∑"/>
                                  <m:subHide m:val="on"/>
                                  <m:supHide m:val="on"/>
                                  <m:ctrlPr>
                                    <a:rPr lang="en-US" sz="2200" i="1" smtClean="0">
                                      <a:latin typeface="Cambria Math" panose="02040503050406030204" pitchFamily="18" charset="0"/>
                                    </a:rPr>
                                  </m:ctrlPr>
                                </m:naryPr>
                                <m:sub/>
                                <m:sup/>
                                <m:e>
                                  <m:sSup>
                                    <m:sSupPr>
                                      <m:ctrlPr>
                                        <a:rPr lang="en-US" sz="2200" i="1" smtClean="0">
                                          <a:latin typeface="Cambria Math" panose="02040503050406030204" pitchFamily="18" charset="0"/>
                                        </a:rPr>
                                      </m:ctrlPr>
                                    </m:sSupPr>
                                    <m:e>
                                      <m:d>
                                        <m:dPr>
                                          <m:ctrlPr>
                                            <a:rPr lang="en-US" sz="2200" i="1" smtClean="0">
                                              <a:latin typeface="Cambria Math" panose="02040503050406030204" pitchFamily="18" charset="0"/>
                                            </a:rPr>
                                          </m:ctrlPr>
                                        </m:dPr>
                                        <m:e>
                                          <m:sSub>
                                            <m:sSubPr>
                                              <m:ctrlPr>
                                                <a:rPr lang="en-US" sz="220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𝑖</m:t>
                                              </m:r>
                                            </m:sub>
                                          </m:sSub>
                                          <m:r>
                                            <a:rPr lang="en-US" sz="2200" b="0" i="1" smtClean="0">
                                              <a:latin typeface="Cambria Math"/>
                                            </a:rPr>
                                            <m:t>−</m:t>
                                          </m:r>
                                          <m:acc>
                                            <m:accPr>
                                              <m:chr m:val="̅"/>
                                              <m:ctrlPr>
                                                <a:rPr lang="en-US" sz="2200" i="1" smtClean="0">
                                                  <a:latin typeface="Cambria Math" panose="02040503050406030204" pitchFamily="18" charset="0"/>
                                                </a:rPr>
                                              </m:ctrlPr>
                                            </m:accPr>
                                            <m:e>
                                              <m:r>
                                                <a:rPr lang="en-US" sz="2200" b="0" i="1" smtClean="0">
                                                  <a:latin typeface="Cambria Math"/>
                                                </a:rPr>
                                                <m:t>𝑥</m:t>
                                              </m:r>
                                            </m:e>
                                          </m:acc>
                                        </m:e>
                                      </m:d>
                                    </m:e>
                                    <m:sup>
                                      <m:r>
                                        <a:rPr lang="en-US" sz="2200" b="0" i="1" smtClean="0">
                                          <a:latin typeface="Cambria Math"/>
                                        </a:rPr>
                                        <m:t>2</m:t>
                                      </m:r>
                                    </m:sup>
                                  </m:sSup>
                                  <m:sSup>
                                    <m:sSupPr>
                                      <m:ctrlPr>
                                        <a:rPr lang="en-US" sz="2200" i="1" smtClean="0">
                                          <a:latin typeface="Cambria Math" panose="02040503050406030204" pitchFamily="18" charset="0"/>
                                        </a:rPr>
                                      </m:ctrlPr>
                                    </m:sSupPr>
                                    <m:e>
                                      <m:nary>
                                        <m:naryPr>
                                          <m:chr m:val="∑"/>
                                          <m:subHide m:val="on"/>
                                          <m:supHide m:val="on"/>
                                          <m:ctrlPr>
                                            <a:rPr lang="en-US" sz="2200" i="1" smtClean="0">
                                              <a:latin typeface="Cambria Math" panose="02040503050406030204" pitchFamily="18" charset="0"/>
                                            </a:rPr>
                                          </m:ctrlPr>
                                        </m:naryPr>
                                        <m:sub/>
                                        <m:sup/>
                                        <m:e>
                                          <m:r>
                                            <a:rPr lang="en-US" sz="2200" b="0" i="1" smtClean="0">
                                              <a:latin typeface="Cambria Math"/>
                                            </a:rPr>
                                            <m:t> </m:t>
                                          </m:r>
                                        </m:e>
                                      </m:nary>
                                      <m:d>
                                        <m:dPr>
                                          <m:ctrlPr>
                                            <a:rPr lang="en-US" sz="2200" i="1" smtClean="0">
                                              <a:latin typeface="Cambria Math" panose="02040503050406030204" pitchFamily="18" charset="0"/>
                                            </a:rPr>
                                          </m:ctrlPr>
                                        </m:dPr>
                                        <m:e>
                                          <m:sSub>
                                            <m:sSubPr>
                                              <m:ctrlPr>
                                                <a:rPr lang="en-US" sz="2200" i="1" smtClean="0">
                                                  <a:latin typeface="Cambria Math" panose="02040503050406030204" pitchFamily="18" charset="0"/>
                                                </a:rPr>
                                              </m:ctrlPr>
                                            </m:sSubPr>
                                            <m:e>
                                              <m:r>
                                                <a:rPr lang="en-US" sz="2200" b="0" i="1" smtClean="0">
                                                  <a:latin typeface="Cambria Math"/>
                                                </a:rPr>
                                                <m:t>𝑦</m:t>
                                              </m:r>
                                            </m:e>
                                            <m:sub>
                                              <m:r>
                                                <a:rPr lang="en-US" sz="2200" b="0" i="1" smtClean="0">
                                                  <a:latin typeface="Cambria Math"/>
                                                </a:rPr>
                                                <m:t>𝑖</m:t>
                                              </m:r>
                                            </m:sub>
                                          </m:sSub>
                                          <m:r>
                                            <a:rPr lang="en-US" sz="2200" b="0" i="1" smtClean="0">
                                              <a:latin typeface="Cambria Math"/>
                                            </a:rPr>
                                            <m:t>−</m:t>
                                          </m:r>
                                          <m:acc>
                                            <m:accPr>
                                              <m:chr m:val="̅"/>
                                              <m:ctrlPr>
                                                <a:rPr lang="en-US" sz="2200" i="1" smtClean="0">
                                                  <a:latin typeface="Cambria Math" panose="02040503050406030204" pitchFamily="18" charset="0"/>
                                                </a:rPr>
                                              </m:ctrlPr>
                                            </m:accPr>
                                            <m:e>
                                              <m:r>
                                                <a:rPr lang="en-US" sz="2200" b="0" i="1" smtClean="0">
                                                  <a:latin typeface="Cambria Math"/>
                                                </a:rPr>
                                                <m:t>𝑦</m:t>
                                              </m:r>
                                            </m:e>
                                          </m:acc>
                                        </m:e>
                                      </m:d>
                                    </m:e>
                                    <m:sup>
                                      <m:r>
                                        <a:rPr lang="en-US" sz="2200" b="0" i="1" smtClean="0">
                                          <a:latin typeface="Cambria Math"/>
                                        </a:rPr>
                                        <m:t>2</m:t>
                                      </m:r>
                                    </m:sup>
                                  </m:sSup>
                                </m:e>
                              </m:nary>
                            </m:e>
                          </m:rad>
                        </m:den>
                      </m:f>
                    </m:oMath>
                  </m:oMathPara>
                </a14:m>
                <a:endParaRPr lang="en-US" sz="2200" i="1" dirty="0">
                  <a:latin typeface="Cambria Math"/>
                </a:endParaRPr>
              </a:p>
              <a:p>
                <a:pPr marL="0" indent="0">
                  <a:buNone/>
                </a:pPr>
                <a14:m>
                  <m:oMathPara xmlns:m="http://schemas.openxmlformats.org/officeDocument/2006/math">
                    <m:oMathParaPr>
                      <m:jc m:val="left"/>
                    </m:oMathParaPr>
                    <m:oMath xmlns:m="http://schemas.openxmlformats.org/officeDocument/2006/math">
                      <m:r>
                        <a:rPr lang="en-US" sz="2200" b="0" i="1" smtClean="0">
                          <a:latin typeface="Cambria Math"/>
                        </a:rPr>
                        <m:t>=</m:t>
                      </m:r>
                      <m:f>
                        <m:fPr>
                          <m:ctrlPr>
                            <a:rPr lang="en-US" sz="2200" i="1" smtClean="0">
                              <a:latin typeface="Cambria Math" panose="02040503050406030204" pitchFamily="18" charset="0"/>
                            </a:rPr>
                          </m:ctrlPr>
                        </m:fPr>
                        <m:num>
                          <m:f>
                            <m:fPr>
                              <m:ctrlPr>
                                <a:rPr lang="en-US" sz="220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𝑛</m:t>
                              </m:r>
                            </m:den>
                          </m:f>
                          <m:nary>
                            <m:naryPr>
                              <m:chr m:val="∑"/>
                              <m:subHide m:val="on"/>
                              <m:supHide m:val="on"/>
                              <m:ctrlPr>
                                <a:rPr lang="en-US" sz="2200" i="1" smtClean="0">
                                  <a:latin typeface="Cambria Math" panose="02040503050406030204" pitchFamily="18" charset="0"/>
                                </a:rPr>
                              </m:ctrlPr>
                            </m:naryPr>
                            <m:sub/>
                            <m:sup/>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0" i="1">
                                          <a:latin typeface="Cambria Math"/>
                                        </a:rPr>
                                        <m:t>𝑥</m:t>
                                      </m:r>
                                    </m:e>
                                    <m:sub>
                                      <m:r>
                                        <a:rPr lang="en-US" sz="2200" b="0" i="1">
                                          <a:latin typeface="Cambria Math"/>
                                        </a:rPr>
                                        <m:t>𝑖</m:t>
                                      </m:r>
                                    </m:sub>
                                  </m:sSub>
                                  <m:r>
                                    <a:rPr lang="en-US" sz="2200" b="0" i="1">
                                      <a:latin typeface="Cambria Math"/>
                                    </a:rPr>
                                    <m:t>−</m:t>
                                  </m:r>
                                  <m:acc>
                                    <m:accPr>
                                      <m:chr m:val="̅"/>
                                      <m:ctrlPr>
                                        <a:rPr lang="en-US" sz="2200" i="1">
                                          <a:latin typeface="Cambria Math" panose="02040503050406030204" pitchFamily="18" charset="0"/>
                                        </a:rPr>
                                      </m:ctrlPr>
                                    </m:accPr>
                                    <m:e>
                                      <m:r>
                                        <a:rPr lang="en-US" sz="2200" b="0" i="1">
                                          <a:latin typeface="Cambria Math"/>
                                        </a:rPr>
                                        <m:t>𝑥</m:t>
                                      </m:r>
                                    </m:e>
                                  </m:acc>
                                </m:e>
                              </m:d>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0" i="1">
                                          <a:latin typeface="Cambria Math"/>
                                        </a:rPr>
                                        <m:t>𝑦</m:t>
                                      </m:r>
                                    </m:e>
                                    <m:sub>
                                      <m:r>
                                        <a:rPr lang="en-US" sz="2200" b="0" i="1">
                                          <a:latin typeface="Cambria Math"/>
                                        </a:rPr>
                                        <m:t>𝑖</m:t>
                                      </m:r>
                                    </m:sub>
                                  </m:sSub>
                                  <m:r>
                                    <a:rPr lang="en-US" sz="2200" b="0" i="1">
                                      <a:latin typeface="Cambria Math"/>
                                    </a:rPr>
                                    <m:t>−</m:t>
                                  </m:r>
                                  <m:acc>
                                    <m:accPr>
                                      <m:chr m:val="̅"/>
                                      <m:ctrlPr>
                                        <a:rPr lang="en-US" sz="2200" i="1">
                                          <a:latin typeface="Cambria Math" panose="02040503050406030204" pitchFamily="18" charset="0"/>
                                        </a:rPr>
                                      </m:ctrlPr>
                                    </m:accPr>
                                    <m:e>
                                      <m:r>
                                        <a:rPr lang="en-US" sz="2200" b="0" i="1">
                                          <a:latin typeface="Cambria Math"/>
                                        </a:rPr>
                                        <m:t>𝑦</m:t>
                                      </m:r>
                                    </m:e>
                                  </m:acc>
                                </m:e>
                              </m:d>
                            </m:e>
                          </m:nary>
                        </m:num>
                        <m:den>
                          <m:rad>
                            <m:radPr>
                              <m:degHide m:val="on"/>
                              <m:ctrlPr>
                                <a:rPr lang="en-US" sz="2200" i="1" smtClean="0">
                                  <a:latin typeface="Cambria Math" panose="02040503050406030204" pitchFamily="18" charset="0"/>
                                </a:rPr>
                              </m:ctrlPr>
                            </m:radPr>
                            <m:deg/>
                            <m:e>
                              <m:f>
                                <m:fPr>
                                  <m:ctrlPr>
                                    <a:rPr lang="en-US" sz="220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𝑛</m:t>
                                  </m:r>
                                </m:den>
                              </m:f>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0" i="1">
                                                  <a:latin typeface="Cambria Math"/>
                                                </a:rPr>
                                                <m:t>𝑥</m:t>
                                              </m:r>
                                            </m:e>
                                            <m:sub>
                                              <m:r>
                                                <a:rPr lang="en-US" sz="2200" b="0" i="1">
                                                  <a:latin typeface="Cambria Math"/>
                                                </a:rPr>
                                                <m:t>𝑖</m:t>
                                              </m:r>
                                            </m:sub>
                                          </m:sSub>
                                          <m:r>
                                            <a:rPr lang="en-US" sz="2200" b="0" i="1">
                                              <a:latin typeface="Cambria Math"/>
                                            </a:rPr>
                                            <m:t>−</m:t>
                                          </m:r>
                                          <m:acc>
                                            <m:accPr>
                                              <m:chr m:val="̅"/>
                                              <m:ctrlPr>
                                                <a:rPr lang="en-US" sz="2200" i="1">
                                                  <a:latin typeface="Cambria Math" panose="02040503050406030204" pitchFamily="18" charset="0"/>
                                                </a:rPr>
                                              </m:ctrlPr>
                                            </m:accPr>
                                            <m:e>
                                              <m:r>
                                                <a:rPr lang="en-US" sz="2200" b="0" i="1">
                                                  <a:latin typeface="Cambria Math"/>
                                                </a:rPr>
                                                <m:t>𝑥</m:t>
                                              </m:r>
                                            </m:e>
                                          </m:acc>
                                        </m:e>
                                      </m:d>
                                    </m:e>
                                    <m:sup>
                                      <m:r>
                                        <a:rPr lang="en-US" sz="2200" b="0" i="1">
                                          <a:latin typeface="Cambria Math"/>
                                        </a:rPr>
                                        <m:t>2</m:t>
                                      </m:r>
                                    </m:sup>
                                  </m:sSup>
                                  <m:r>
                                    <a:rPr lang="en-US" sz="2200" b="0" i="1" smtClean="0">
                                      <a:latin typeface="Cambria Math"/>
                                    </a:rPr>
                                    <m:t>.</m:t>
                                  </m:r>
                                  <m:f>
                                    <m:fPr>
                                      <m:ctrlPr>
                                        <a:rPr lang="en-US" sz="220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𝑛</m:t>
                                      </m:r>
                                    </m:den>
                                  </m:f>
                                  <m:sSup>
                                    <m:sSupPr>
                                      <m:ctrlPr>
                                        <a:rPr lang="en-US" sz="2200" i="1">
                                          <a:latin typeface="Cambria Math" panose="02040503050406030204" pitchFamily="18" charset="0"/>
                                        </a:rPr>
                                      </m:ctrlPr>
                                    </m:sSupPr>
                                    <m:e>
                                      <m:nary>
                                        <m:naryPr>
                                          <m:chr m:val="∑"/>
                                          <m:subHide m:val="on"/>
                                          <m:supHide m:val="on"/>
                                          <m:ctrlPr>
                                            <a:rPr lang="en-US" sz="2200" i="1">
                                              <a:latin typeface="Cambria Math" panose="02040503050406030204" pitchFamily="18" charset="0"/>
                                            </a:rPr>
                                          </m:ctrlPr>
                                        </m:naryPr>
                                        <m:sub/>
                                        <m:sup/>
                                        <m:e>
                                          <m:r>
                                            <a:rPr lang="en-US" sz="2200" b="0" i="1">
                                              <a:latin typeface="Cambria Math"/>
                                            </a:rPr>
                                            <m:t> </m:t>
                                          </m:r>
                                        </m:e>
                                      </m:nary>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0" i="1">
                                                  <a:latin typeface="Cambria Math"/>
                                                </a:rPr>
                                                <m:t>𝑦</m:t>
                                              </m:r>
                                            </m:e>
                                            <m:sub>
                                              <m:r>
                                                <a:rPr lang="en-US" sz="2200" b="0" i="1">
                                                  <a:latin typeface="Cambria Math"/>
                                                </a:rPr>
                                                <m:t>𝑖</m:t>
                                              </m:r>
                                            </m:sub>
                                          </m:sSub>
                                          <m:r>
                                            <a:rPr lang="en-US" sz="2200" b="0" i="1">
                                              <a:latin typeface="Cambria Math"/>
                                            </a:rPr>
                                            <m:t>−</m:t>
                                          </m:r>
                                          <m:acc>
                                            <m:accPr>
                                              <m:chr m:val="̅"/>
                                              <m:ctrlPr>
                                                <a:rPr lang="en-US" sz="2200" i="1">
                                                  <a:latin typeface="Cambria Math" panose="02040503050406030204" pitchFamily="18" charset="0"/>
                                                </a:rPr>
                                              </m:ctrlPr>
                                            </m:accPr>
                                            <m:e>
                                              <m:r>
                                                <a:rPr lang="en-US" sz="2200" b="0" i="1">
                                                  <a:latin typeface="Cambria Math"/>
                                                </a:rPr>
                                                <m:t>𝑦</m:t>
                                              </m:r>
                                            </m:e>
                                          </m:acc>
                                        </m:e>
                                      </m:d>
                                    </m:e>
                                    <m:sup>
                                      <m:r>
                                        <a:rPr lang="en-US" sz="2200" b="0" i="1">
                                          <a:latin typeface="Cambria Math"/>
                                        </a:rPr>
                                        <m:t>2</m:t>
                                      </m:r>
                                    </m:sup>
                                  </m:sSup>
                                </m:e>
                              </m:nary>
                            </m:e>
                          </m:rad>
                        </m:den>
                      </m:f>
                    </m:oMath>
                  </m:oMathPara>
                </a14:m>
                <a:endParaRPr lang="en-US" sz="2200" i="1" dirty="0">
                  <a:latin typeface="Cambria Math"/>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r="-88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E0CC047A-C44F-4EE1-8965-45541F19BC85}"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100</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Correlation(CO1)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37913057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817163"/>
                <a:ext cx="8229600" cy="5507436"/>
              </a:xfrm>
            </p:spPr>
            <p:txBody>
              <a:bodyPr>
                <a:noAutofit/>
              </a:bodyPr>
              <a:lstStyle/>
              <a:p>
                <a:pPr marL="0" indent="0">
                  <a:buNone/>
                </a:pPr>
                <a14:m>
                  <m:oMathPara xmlns:m="http://schemas.openxmlformats.org/officeDocument/2006/math">
                    <m:oMathParaPr>
                      <m:jc m:val="left"/>
                    </m:oMathParaPr>
                    <m:oMath xmlns:m="http://schemas.openxmlformats.org/officeDocument/2006/math">
                      <m:r>
                        <a:rPr lang="en-US" sz="2200" b="0" i="1" smtClean="0">
                          <a:solidFill>
                            <a:schemeClr val="tx1"/>
                          </a:solidFill>
                          <a:latin typeface="Cambria Math"/>
                        </a:rPr>
                        <m:t>=</m:t>
                      </m:r>
                      <m:f>
                        <m:fPr>
                          <m:ctrlPr>
                            <a:rPr lang="en-US" sz="2200" i="1">
                              <a:solidFill>
                                <a:schemeClr val="tx1"/>
                              </a:solidFill>
                              <a:latin typeface="Cambria Math" panose="02040503050406030204" pitchFamily="18" charset="0"/>
                            </a:rPr>
                          </m:ctrlPr>
                        </m:fPr>
                        <m:num>
                          <m:f>
                            <m:fPr>
                              <m:ctrlPr>
                                <a:rPr lang="en-US" sz="2200" i="1">
                                  <a:solidFill>
                                    <a:schemeClr val="tx1"/>
                                  </a:solidFill>
                                  <a:latin typeface="Cambria Math" panose="02040503050406030204" pitchFamily="18" charset="0"/>
                                </a:rPr>
                              </m:ctrlPr>
                            </m:fPr>
                            <m:num>
                              <m:r>
                                <a:rPr lang="en-US" sz="2200" b="0" i="1">
                                  <a:solidFill>
                                    <a:schemeClr val="tx1"/>
                                  </a:solidFill>
                                  <a:latin typeface="Cambria Math"/>
                                </a:rPr>
                                <m:t>1</m:t>
                              </m:r>
                            </m:num>
                            <m:den>
                              <m:r>
                                <a:rPr lang="en-US" sz="2200" b="0" i="1">
                                  <a:solidFill>
                                    <a:schemeClr val="tx1"/>
                                  </a:solidFill>
                                  <a:latin typeface="Cambria Math"/>
                                </a:rPr>
                                <m:t>𝑛</m:t>
                              </m:r>
                            </m:den>
                          </m:f>
                          <m:nary>
                            <m:naryPr>
                              <m:chr m:val="∑"/>
                              <m:subHide m:val="on"/>
                              <m:supHide m:val="on"/>
                              <m:ctrlPr>
                                <a:rPr lang="en-US" sz="2200" i="1">
                                  <a:solidFill>
                                    <a:schemeClr val="tx1"/>
                                  </a:solidFill>
                                  <a:latin typeface="Cambria Math" panose="02040503050406030204" pitchFamily="18" charset="0"/>
                                </a:rPr>
                              </m:ctrlPr>
                            </m:naryPr>
                            <m:sub/>
                            <m:sup/>
                            <m:e>
                              <m:d>
                                <m:dPr>
                                  <m:ctrlPr>
                                    <a:rPr lang="en-US" sz="2200" i="1">
                                      <a:solidFill>
                                        <a:schemeClr val="tx1"/>
                                      </a:solidFill>
                                      <a:latin typeface="Cambria Math" panose="02040503050406030204" pitchFamily="18" charset="0"/>
                                    </a:rPr>
                                  </m:ctrlPr>
                                </m:dPr>
                                <m:e>
                                  <m:sSub>
                                    <m:sSubPr>
                                      <m:ctrlPr>
                                        <a:rPr lang="en-US" sz="2200" i="1">
                                          <a:solidFill>
                                            <a:schemeClr val="tx1"/>
                                          </a:solidFill>
                                          <a:latin typeface="Cambria Math" panose="02040503050406030204" pitchFamily="18" charset="0"/>
                                        </a:rPr>
                                      </m:ctrlPr>
                                    </m:sSubPr>
                                    <m:e>
                                      <m:r>
                                        <a:rPr lang="en-US" sz="2200" b="0" i="1">
                                          <a:solidFill>
                                            <a:schemeClr val="tx1"/>
                                          </a:solidFill>
                                          <a:latin typeface="Cambria Math"/>
                                        </a:rPr>
                                        <m:t>𝑥</m:t>
                                      </m:r>
                                    </m:e>
                                    <m:sub>
                                      <m:r>
                                        <a:rPr lang="en-US" sz="2200" b="0" i="1">
                                          <a:solidFill>
                                            <a:schemeClr val="tx1"/>
                                          </a:solidFill>
                                          <a:latin typeface="Cambria Math"/>
                                        </a:rPr>
                                        <m:t>𝑖</m:t>
                                      </m:r>
                                    </m:sub>
                                  </m:sSub>
                                  <m:r>
                                    <a:rPr lang="en-US" sz="2200" b="0" i="1">
                                      <a:solidFill>
                                        <a:schemeClr val="tx1"/>
                                      </a:solidFill>
                                      <a:latin typeface="Cambria Math"/>
                                    </a:rPr>
                                    <m:t>−</m:t>
                                  </m:r>
                                  <m:acc>
                                    <m:accPr>
                                      <m:chr m:val="̅"/>
                                      <m:ctrlPr>
                                        <a:rPr lang="en-US" sz="2200" i="1">
                                          <a:solidFill>
                                            <a:schemeClr val="tx1"/>
                                          </a:solidFill>
                                          <a:latin typeface="Cambria Math" panose="02040503050406030204" pitchFamily="18" charset="0"/>
                                        </a:rPr>
                                      </m:ctrlPr>
                                    </m:accPr>
                                    <m:e>
                                      <m:r>
                                        <a:rPr lang="en-US" sz="2200" b="0" i="1">
                                          <a:solidFill>
                                            <a:schemeClr val="tx1"/>
                                          </a:solidFill>
                                          <a:latin typeface="Cambria Math"/>
                                        </a:rPr>
                                        <m:t>𝑥</m:t>
                                      </m:r>
                                    </m:e>
                                  </m:acc>
                                </m:e>
                              </m:d>
                              <m:d>
                                <m:dPr>
                                  <m:ctrlPr>
                                    <a:rPr lang="en-US" sz="2200" i="1">
                                      <a:solidFill>
                                        <a:schemeClr val="tx1"/>
                                      </a:solidFill>
                                      <a:latin typeface="Cambria Math" panose="02040503050406030204" pitchFamily="18" charset="0"/>
                                    </a:rPr>
                                  </m:ctrlPr>
                                </m:dPr>
                                <m:e>
                                  <m:sSub>
                                    <m:sSubPr>
                                      <m:ctrlPr>
                                        <a:rPr lang="en-US" sz="2200" i="1">
                                          <a:solidFill>
                                            <a:schemeClr val="tx1"/>
                                          </a:solidFill>
                                          <a:latin typeface="Cambria Math" panose="02040503050406030204" pitchFamily="18" charset="0"/>
                                        </a:rPr>
                                      </m:ctrlPr>
                                    </m:sSubPr>
                                    <m:e>
                                      <m:r>
                                        <a:rPr lang="en-US" sz="2200" b="0" i="1">
                                          <a:solidFill>
                                            <a:schemeClr val="tx1"/>
                                          </a:solidFill>
                                          <a:latin typeface="Cambria Math"/>
                                        </a:rPr>
                                        <m:t>𝑦</m:t>
                                      </m:r>
                                    </m:e>
                                    <m:sub>
                                      <m:r>
                                        <a:rPr lang="en-US" sz="2200" b="0" i="1">
                                          <a:solidFill>
                                            <a:schemeClr val="tx1"/>
                                          </a:solidFill>
                                          <a:latin typeface="Cambria Math"/>
                                        </a:rPr>
                                        <m:t>𝑖</m:t>
                                      </m:r>
                                    </m:sub>
                                  </m:sSub>
                                  <m:r>
                                    <a:rPr lang="en-US" sz="2200" b="0" i="1">
                                      <a:solidFill>
                                        <a:schemeClr val="tx1"/>
                                      </a:solidFill>
                                      <a:latin typeface="Cambria Math"/>
                                    </a:rPr>
                                    <m:t>−</m:t>
                                  </m:r>
                                  <m:acc>
                                    <m:accPr>
                                      <m:chr m:val="̅"/>
                                      <m:ctrlPr>
                                        <a:rPr lang="en-US" sz="2200" i="1">
                                          <a:solidFill>
                                            <a:schemeClr val="tx1"/>
                                          </a:solidFill>
                                          <a:latin typeface="Cambria Math" panose="02040503050406030204" pitchFamily="18" charset="0"/>
                                        </a:rPr>
                                      </m:ctrlPr>
                                    </m:accPr>
                                    <m:e>
                                      <m:r>
                                        <a:rPr lang="en-US" sz="2200" b="0" i="1">
                                          <a:solidFill>
                                            <a:schemeClr val="tx1"/>
                                          </a:solidFill>
                                          <a:latin typeface="Cambria Math"/>
                                        </a:rPr>
                                        <m:t>𝑦</m:t>
                                      </m:r>
                                    </m:e>
                                  </m:acc>
                                </m:e>
                              </m:d>
                            </m:e>
                          </m:nary>
                        </m:num>
                        <m:den>
                          <m:sSub>
                            <m:sSubPr>
                              <m:ctrlPr>
                                <a:rPr lang="en-US" sz="2200" i="1">
                                  <a:solidFill>
                                    <a:schemeClr val="tx1"/>
                                  </a:solidFill>
                                  <a:latin typeface="Cambria Math" panose="02040503050406030204" pitchFamily="18" charset="0"/>
                                </a:rPr>
                              </m:ctrlPr>
                            </m:sSubPr>
                            <m:e>
                              <m:r>
                                <a:rPr lang="en-US" sz="2200" b="0" i="1">
                                  <a:solidFill>
                                    <a:schemeClr val="tx1"/>
                                  </a:solidFill>
                                  <a:latin typeface="Cambria Math"/>
                                  <a:ea typeface="Cambria Math"/>
                                </a:rPr>
                                <m:t>𝜎</m:t>
                              </m:r>
                            </m:e>
                            <m:sub>
                              <m:r>
                                <a:rPr lang="en-US" sz="2200" b="0" i="1">
                                  <a:solidFill>
                                    <a:schemeClr val="tx1"/>
                                  </a:solidFill>
                                  <a:latin typeface="Cambria Math"/>
                                </a:rPr>
                                <m:t>𝑥</m:t>
                              </m:r>
                            </m:sub>
                          </m:sSub>
                          <m:sSub>
                            <m:sSubPr>
                              <m:ctrlPr>
                                <a:rPr lang="en-US" sz="2200" i="1">
                                  <a:solidFill>
                                    <a:schemeClr val="tx1"/>
                                  </a:solidFill>
                                  <a:latin typeface="Cambria Math" panose="02040503050406030204" pitchFamily="18" charset="0"/>
                                </a:rPr>
                              </m:ctrlPr>
                            </m:sSubPr>
                            <m:e>
                              <m:r>
                                <a:rPr lang="en-US" sz="2200" b="0" i="1">
                                  <a:solidFill>
                                    <a:schemeClr val="tx1"/>
                                  </a:solidFill>
                                  <a:latin typeface="Cambria Math"/>
                                  <a:ea typeface="Cambria Math"/>
                                </a:rPr>
                                <m:t>𝜎</m:t>
                              </m:r>
                            </m:e>
                            <m:sub>
                              <m:r>
                                <a:rPr lang="en-US" sz="2200" b="0" i="1">
                                  <a:solidFill>
                                    <a:schemeClr val="tx1"/>
                                  </a:solidFill>
                                  <a:latin typeface="Cambria Math"/>
                                </a:rPr>
                                <m:t>𝑦</m:t>
                              </m:r>
                            </m:sub>
                          </m:sSub>
                        </m:den>
                      </m:f>
                    </m:oMath>
                  </m:oMathPara>
                </a14:m>
                <a:endParaRPr lang="en-US" sz="2200" dirty="0">
                  <a:solidFill>
                    <a:schemeClr val="tx1"/>
                  </a:solidFill>
                </a:endParaRPr>
              </a:p>
              <a:p>
                <a:pPr marL="0" indent="0">
                  <a:buNone/>
                </a:pPr>
                <a14:m>
                  <m:oMathPara xmlns:m="http://schemas.openxmlformats.org/officeDocument/2006/math">
                    <m:oMathParaPr>
                      <m:jc m:val="left"/>
                    </m:oMathParaPr>
                    <m:oMath xmlns:m="http://schemas.openxmlformats.org/officeDocument/2006/math">
                      <m:sSub>
                        <m:sSubPr>
                          <m:ctrlPr>
                            <a:rPr lang="en-US" sz="2200" i="1">
                              <a:solidFill>
                                <a:schemeClr val="tx1"/>
                              </a:solidFill>
                              <a:latin typeface="Cambria Math" panose="02040503050406030204" pitchFamily="18" charset="0"/>
                            </a:rPr>
                          </m:ctrlPr>
                        </m:sSubPr>
                        <m:e>
                          <m:r>
                            <a:rPr lang="en-US" sz="2200" b="0" i="1">
                              <a:solidFill>
                                <a:schemeClr val="tx1"/>
                              </a:solidFill>
                              <a:latin typeface="Cambria Math"/>
                            </a:rPr>
                            <m:t>𝑟</m:t>
                          </m:r>
                        </m:e>
                        <m:sub>
                          <m:r>
                            <a:rPr lang="en-US" sz="2200" b="0" i="1">
                              <a:solidFill>
                                <a:schemeClr val="tx1"/>
                              </a:solidFill>
                              <a:latin typeface="Cambria Math"/>
                            </a:rPr>
                            <m:t>𝑥𝑦</m:t>
                          </m:r>
                        </m:sub>
                      </m:sSub>
                      <m:r>
                        <a:rPr lang="en-US" sz="2200" b="0">
                          <a:solidFill>
                            <a:schemeClr val="tx1"/>
                          </a:solidFill>
                          <a:latin typeface="Cambria Math"/>
                        </a:rPr>
                        <m:t>=</m:t>
                      </m:r>
                      <m:f>
                        <m:fPr>
                          <m:ctrlPr>
                            <a:rPr lang="en-US" sz="2200" i="1">
                              <a:solidFill>
                                <a:schemeClr val="tx1"/>
                              </a:solidFill>
                              <a:latin typeface="Cambria Math" panose="02040503050406030204" pitchFamily="18" charset="0"/>
                            </a:rPr>
                          </m:ctrlPr>
                        </m:fPr>
                        <m:num>
                          <m:nary>
                            <m:naryPr>
                              <m:chr m:val="∑"/>
                              <m:subHide m:val="on"/>
                              <m:supHide m:val="on"/>
                              <m:ctrlPr>
                                <a:rPr lang="en-US" sz="2200" i="1">
                                  <a:solidFill>
                                    <a:schemeClr val="tx1"/>
                                  </a:solidFill>
                                  <a:latin typeface="Cambria Math" panose="02040503050406030204" pitchFamily="18" charset="0"/>
                                </a:rPr>
                              </m:ctrlPr>
                            </m:naryPr>
                            <m:sub/>
                            <m:sup/>
                            <m:e>
                              <m:d>
                                <m:dPr>
                                  <m:ctrlPr>
                                    <a:rPr lang="en-US" sz="2200" i="1">
                                      <a:solidFill>
                                        <a:schemeClr val="tx1"/>
                                      </a:solidFill>
                                      <a:latin typeface="Cambria Math" panose="02040503050406030204" pitchFamily="18" charset="0"/>
                                    </a:rPr>
                                  </m:ctrlPr>
                                </m:dPr>
                                <m:e>
                                  <m:r>
                                    <a:rPr lang="en-US" sz="2200" b="0" i="1">
                                      <a:solidFill>
                                        <a:schemeClr val="tx1"/>
                                      </a:solidFill>
                                      <a:latin typeface="Cambria Math"/>
                                    </a:rPr>
                                    <m:t>𝑥</m:t>
                                  </m:r>
                                  <m:r>
                                    <a:rPr lang="en-US" sz="2200" b="0" i="1">
                                      <a:solidFill>
                                        <a:schemeClr val="tx1"/>
                                      </a:solidFill>
                                      <a:latin typeface="Cambria Math"/>
                                    </a:rPr>
                                    <m:t>−</m:t>
                                  </m:r>
                                  <m:acc>
                                    <m:accPr>
                                      <m:chr m:val="̅"/>
                                      <m:ctrlPr>
                                        <a:rPr lang="en-US" sz="2200" i="1">
                                          <a:solidFill>
                                            <a:schemeClr val="tx1"/>
                                          </a:solidFill>
                                          <a:latin typeface="Cambria Math" panose="02040503050406030204" pitchFamily="18" charset="0"/>
                                        </a:rPr>
                                      </m:ctrlPr>
                                    </m:accPr>
                                    <m:e>
                                      <m:r>
                                        <a:rPr lang="en-US" sz="2200" b="0" i="1">
                                          <a:solidFill>
                                            <a:schemeClr val="tx1"/>
                                          </a:solidFill>
                                          <a:latin typeface="Cambria Math"/>
                                        </a:rPr>
                                        <m:t>𝑥</m:t>
                                      </m:r>
                                    </m:e>
                                  </m:acc>
                                </m:e>
                              </m:d>
                              <m:d>
                                <m:dPr>
                                  <m:ctrlPr>
                                    <a:rPr lang="en-US" sz="2200" i="1">
                                      <a:solidFill>
                                        <a:schemeClr val="tx1"/>
                                      </a:solidFill>
                                      <a:latin typeface="Cambria Math" panose="02040503050406030204" pitchFamily="18" charset="0"/>
                                    </a:rPr>
                                  </m:ctrlPr>
                                </m:dPr>
                                <m:e>
                                  <m:r>
                                    <a:rPr lang="en-US" sz="2200" b="0" i="1">
                                      <a:solidFill>
                                        <a:schemeClr val="tx1"/>
                                      </a:solidFill>
                                      <a:latin typeface="Cambria Math"/>
                                    </a:rPr>
                                    <m:t>𝑦</m:t>
                                  </m:r>
                                  <m:r>
                                    <a:rPr lang="en-US" sz="2200" b="0" i="1">
                                      <a:solidFill>
                                        <a:schemeClr val="tx1"/>
                                      </a:solidFill>
                                      <a:latin typeface="Cambria Math"/>
                                    </a:rPr>
                                    <m:t>−</m:t>
                                  </m:r>
                                  <m:acc>
                                    <m:accPr>
                                      <m:chr m:val="̅"/>
                                      <m:ctrlPr>
                                        <a:rPr lang="en-US" sz="2200" i="1">
                                          <a:solidFill>
                                            <a:schemeClr val="tx1"/>
                                          </a:solidFill>
                                          <a:latin typeface="Cambria Math" panose="02040503050406030204" pitchFamily="18" charset="0"/>
                                        </a:rPr>
                                      </m:ctrlPr>
                                    </m:accPr>
                                    <m:e>
                                      <m:r>
                                        <a:rPr lang="en-US" sz="2200" b="0" i="1">
                                          <a:solidFill>
                                            <a:schemeClr val="tx1"/>
                                          </a:solidFill>
                                          <a:latin typeface="Cambria Math"/>
                                        </a:rPr>
                                        <m:t>𝑦</m:t>
                                      </m:r>
                                    </m:e>
                                  </m:acc>
                                </m:e>
                              </m:d>
                            </m:e>
                          </m:nary>
                        </m:num>
                        <m:den>
                          <m:r>
                            <a:rPr lang="en-US" sz="2200" b="0" i="1">
                              <a:solidFill>
                                <a:schemeClr val="tx1"/>
                              </a:solidFill>
                              <a:latin typeface="Cambria Math"/>
                            </a:rPr>
                            <m:t>𝑛</m:t>
                          </m:r>
                          <m:sSub>
                            <m:sSubPr>
                              <m:ctrlPr>
                                <a:rPr lang="en-US" sz="2200" i="1">
                                  <a:solidFill>
                                    <a:schemeClr val="tx1"/>
                                  </a:solidFill>
                                  <a:latin typeface="Cambria Math" panose="02040503050406030204" pitchFamily="18" charset="0"/>
                                </a:rPr>
                              </m:ctrlPr>
                            </m:sSubPr>
                            <m:e>
                              <m:r>
                                <a:rPr lang="en-US" sz="2200" b="0" i="1">
                                  <a:solidFill>
                                    <a:schemeClr val="tx1"/>
                                  </a:solidFill>
                                  <a:latin typeface="Cambria Math"/>
                                  <a:ea typeface="Cambria Math"/>
                                </a:rPr>
                                <m:t>𝜎</m:t>
                              </m:r>
                            </m:e>
                            <m:sub>
                              <m:r>
                                <a:rPr lang="en-US" sz="2200" b="0" i="1">
                                  <a:solidFill>
                                    <a:schemeClr val="tx1"/>
                                  </a:solidFill>
                                  <a:latin typeface="Cambria Math"/>
                                </a:rPr>
                                <m:t>𝑥</m:t>
                              </m:r>
                            </m:sub>
                          </m:sSub>
                          <m:sSub>
                            <m:sSubPr>
                              <m:ctrlPr>
                                <a:rPr lang="en-US" sz="2200" i="1">
                                  <a:solidFill>
                                    <a:schemeClr val="tx1"/>
                                  </a:solidFill>
                                  <a:latin typeface="Cambria Math" panose="02040503050406030204" pitchFamily="18" charset="0"/>
                                </a:rPr>
                              </m:ctrlPr>
                            </m:sSubPr>
                            <m:e>
                              <m:r>
                                <a:rPr lang="en-US" sz="2200" b="0" i="1">
                                  <a:solidFill>
                                    <a:schemeClr val="tx1"/>
                                  </a:solidFill>
                                  <a:latin typeface="Cambria Math"/>
                                  <a:ea typeface="Cambria Math"/>
                                </a:rPr>
                                <m:t>𝜎</m:t>
                              </m:r>
                            </m:e>
                            <m:sub>
                              <m:r>
                                <a:rPr lang="en-US" sz="2200" b="0" i="1">
                                  <a:solidFill>
                                    <a:schemeClr val="tx1"/>
                                  </a:solidFill>
                                  <a:latin typeface="Cambria Math"/>
                                </a:rPr>
                                <m:t>𝑦</m:t>
                              </m:r>
                            </m:sub>
                          </m:sSub>
                        </m:den>
                      </m:f>
                    </m:oMath>
                  </m:oMathPara>
                </a14:m>
                <a:endParaRPr lang="en-US" sz="2200" dirty="0">
                  <a:solidFill>
                    <a:schemeClr val="tx1"/>
                  </a:solidFill>
                </a:endParaRPr>
              </a:p>
              <a:p>
                <a:pPr marL="0" indent="0">
                  <a:buNone/>
                </a:pPr>
                <a:r>
                  <a:rPr lang="en-US" sz="2200" dirty="0">
                    <a:solidFill>
                      <a:schemeClr val="tx1"/>
                    </a:solidFill>
                  </a:rPr>
                  <a:t>Or </a:t>
                </a:r>
                <a14:m>
                  <m:oMath xmlns:m="http://schemas.openxmlformats.org/officeDocument/2006/math">
                    <m:r>
                      <a:rPr lang="en-US" sz="2200" b="0" i="1" smtClean="0">
                        <a:solidFill>
                          <a:schemeClr val="tx1"/>
                        </a:solidFill>
                        <a:latin typeface="Cambria Math"/>
                      </a:rPr>
                      <m:t>𝑟</m:t>
                    </m:r>
                    <m:d>
                      <m:dPr>
                        <m:ctrlPr>
                          <a:rPr lang="en-US" sz="2200" b="0" i="1" smtClean="0">
                            <a:solidFill>
                              <a:schemeClr val="tx1"/>
                            </a:solidFill>
                            <a:latin typeface="Cambria Math" panose="02040503050406030204" pitchFamily="18" charset="0"/>
                          </a:rPr>
                        </m:ctrlPr>
                      </m:dPr>
                      <m:e>
                        <m:r>
                          <a:rPr lang="en-US" sz="2200" b="0" i="1" smtClean="0">
                            <a:solidFill>
                              <a:schemeClr val="tx1"/>
                            </a:solidFill>
                            <a:latin typeface="Cambria Math"/>
                          </a:rPr>
                          <m:t>𝑥</m:t>
                        </m:r>
                        <m:r>
                          <a:rPr lang="en-US" sz="2200" b="0" i="1" smtClean="0">
                            <a:solidFill>
                              <a:schemeClr val="tx1"/>
                            </a:solidFill>
                            <a:latin typeface="Cambria Math"/>
                          </a:rPr>
                          <m:t>,</m:t>
                        </m:r>
                        <m:r>
                          <a:rPr lang="en-US" sz="2200" b="0" i="1" smtClean="0">
                            <a:solidFill>
                              <a:schemeClr val="tx1"/>
                            </a:solidFill>
                            <a:latin typeface="Cambria Math"/>
                          </a:rPr>
                          <m:t>𝑦</m:t>
                        </m:r>
                      </m:e>
                    </m:d>
                    <m:r>
                      <a:rPr lang="en-US" sz="2200" b="0" i="1" smtClean="0">
                        <a:solidFill>
                          <a:schemeClr val="tx1"/>
                        </a:solidFill>
                        <a:latin typeface="Cambria Math"/>
                      </a:rPr>
                      <m:t>=</m:t>
                    </m:r>
                    <m:f>
                      <m:fPr>
                        <m:ctrlPr>
                          <a:rPr lang="en-US" sz="2200" b="0" i="1" smtClean="0">
                            <a:solidFill>
                              <a:schemeClr val="tx1"/>
                            </a:solidFill>
                            <a:latin typeface="Cambria Math" panose="02040503050406030204" pitchFamily="18" charset="0"/>
                          </a:rPr>
                        </m:ctrlPr>
                      </m:fPr>
                      <m:num>
                        <m:r>
                          <a:rPr lang="en-US" sz="2200" b="0" i="1" smtClean="0">
                            <a:solidFill>
                              <a:schemeClr val="tx1"/>
                            </a:solidFill>
                            <a:latin typeface="Cambria Math"/>
                          </a:rPr>
                          <m:t>𝑛</m:t>
                        </m:r>
                        <m:nary>
                          <m:naryPr>
                            <m:chr m:val="∑"/>
                            <m:subHide m:val="on"/>
                            <m:supHide m:val="on"/>
                            <m:ctrlPr>
                              <a:rPr lang="en-US" sz="2200" b="0" i="1" smtClean="0">
                                <a:solidFill>
                                  <a:schemeClr val="tx1"/>
                                </a:solidFill>
                                <a:latin typeface="Cambria Math" panose="02040503050406030204" pitchFamily="18" charset="0"/>
                              </a:rPr>
                            </m:ctrlPr>
                          </m:naryPr>
                          <m:sub/>
                          <m:sup/>
                          <m:e>
                            <m:r>
                              <a:rPr lang="en-US" sz="2200" b="0" i="1" smtClean="0">
                                <a:solidFill>
                                  <a:schemeClr val="tx1"/>
                                </a:solidFill>
                                <a:latin typeface="Cambria Math"/>
                              </a:rPr>
                              <m:t>𝑥𝑦</m:t>
                            </m:r>
                          </m:e>
                        </m:nary>
                        <m:r>
                          <a:rPr lang="en-US" sz="2200" b="0" i="1" smtClean="0">
                            <a:solidFill>
                              <a:schemeClr val="tx1"/>
                            </a:solidFill>
                            <a:latin typeface="Cambria Math"/>
                          </a:rPr>
                          <m:t>−</m:t>
                        </m:r>
                        <m:nary>
                          <m:naryPr>
                            <m:chr m:val="∑"/>
                            <m:subHide m:val="on"/>
                            <m:supHide m:val="on"/>
                            <m:ctrlPr>
                              <a:rPr lang="en-US" sz="2200" b="0" i="1" smtClean="0">
                                <a:solidFill>
                                  <a:schemeClr val="tx1"/>
                                </a:solidFill>
                                <a:latin typeface="Cambria Math" panose="02040503050406030204" pitchFamily="18" charset="0"/>
                              </a:rPr>
                            </m:ctrlPr>
                          </m:naryPr>
                          <m:sub/>
                          <m:sup/>
                          <m:e>
                            <m:r>
                              <a:rPr lang="en-US" sz="2200" b="0" i="1" smtClean="0">
                                <a:solidFill>
                                  <a:schemeClr val="tx1"/>
                                </a:solidFill>
                                <a:latin typeface="Cambria Math"/>
                              </a:rPr>
                              <m:t>𝑥</m:t>
                            </m:r>
                          </m:e>
                        </m:nary>
                        <m:nary>
                          <m:naryPr>
                            <m:chr m:val="∑"/>
                            <m:subHide m:val="on"/>
                            <m:supHide m:val="on"/>
                            <m:ctrlPr>
                              <a:rPr lang="en-US" sz="2200" b="0" i="1" smtClean="0">
                                <a:solidFill>
                                  <a:schemeClr val="tx1"/>
                                </a:solidFill>
                                <a:latin typeface="Cambria Math" panose="02040503050406030204" pitchFamily="18" charset="0"/>
                              </a:rPr>
                            </m:ctrlPr>
                          </m:naryPr>
                          <m:sub/>
                          <m:sup/>
                          <m:e>
                            <m:r>
                              <a:rPr lang="en-US" sz="2200" b="0" i="1" smtClean="0">
                                <a:solidFill>
                                  <a:schemeClr val="tx1"/>
                                </a:solidFill>
                                <a:latin typeface="Cambria Math"/>
                              </a:rPr>
                              <m:t>𝑦</m:t>
                            </m:r>
                          </m:e>
                        </m:nary>
                      </m:num>
                      <m:den>
                        <m:rad>
                          <m:radPr>
                            <m:degHide m:val="on"/>
                            <m:ctrlPr>
                              <a:rPr lang="en-US" sz="2200" b="0" i="1" smtClean="0">
                                <a:solidFill>
                                  <a:schemeClr val="tx1"/>
                                </a:solidFill>
                                <a:latin typeface="Cambria Math" panose="02040503050406030204" pitchFamily="18" charset="0"/>
                              </a:rPr>
                            </m:ctrlPr>
                          </m:radPr>
                          <m:deg/>
                          <m:e>
                            <m:r>
                              <a:rPr lang="en-US" sz="2200" b="0" i="1" smtClean="0">
                                <a:solidFill>
                                  <a:schemeClr val="tx1"/>
                                </a:solidFill>
                                <a:latin typeface="Cambria Math"/>
                              </a:rPr>
                              <m:t>𝑛</m:t>
                            </m:r>
                            <m:nary>
                              <m:naryPr>
                                <m:chr m:val="∑"/>
                                <m:subHide m:val="on"/>
                                <m:supHide m:val="on"/>
                                <m:ctrlPr>
                                  <a:rPr lang="en-US" sz="2200" b="0" i="1" smtClean="0">
                                    <a:solidFill>
                                      <a:schemeClr val="tx1"/>
                                    </a:solidFill>
                                    <a:latin typeface="Cambria Math" panose="02040503050406030204" pitchFamily="18" charset="0"/>
                                  </a:rPr>
                                </m:ctrlPr>
                              </m:naryPr>
                              <m:sub/>
                              <m:sup/>
                              <m:e>
                                <m:sSup>
                                  <m:sSupPr>
                                    <m:ctrlPr>
                                      <a:rPr lang="en-US" sz="2200" b="0" i="1" smtClean="0">
                                        <a:solidFill>
                                          <a:schemeClr val="tx1"/>
                                        </a:solidFill>
                                        <a:latin typeface="Cambria Math" panose="02040503050406030204" pitchFamily="18" charset="0"/>
                                      </a:rPr>
                                    </m:ctrlPr>
                                  </m:sSupPr>
                                  <m:e>
                                    <m:r>
                                      <a:rPr lang="en-US" sz="2200" b="0" i="1" smtClean="0">
                                        <a:solidFill>
                                          <a:schemeClr val="tx1"/>
                                        </a:solidFill>
                                        <a:latin typeface="Cambria Math"/>
                                      </a:rPr>
                                      <m:t>𝑥</m:t>
                                    </m:r>
                                  </m:e>
                                  <m:sup>
                                    <m:r>
                                      <a:rPr lang="en-US" sz="2200" b="0" i="1" smtClean="0">
                                        <a:solidFill>
                                          <a:schemeClr val="tx1"/>
                                        </a:solidFill>
                                        <a:latin typeface="Cambria Math"/>
                                      </a:rPr>
                                      <m:t>2</m:t>
                                    </m:r>
                                  </m:sup>
                                </m:sSup>
                                <m:r>
                                  <a:rPr lang="en-US" sz="2200" b="0" i="1" smtClean="0">
                                    <a:solidFill>
                                      <a:schemeClr val="tx1"/>
                                    </a:solidFill>
                                    <a:latin typeface="Cambria Math"/>
                                  </a:rPr>
                                  <m:t>−</m:t>
                                </m:r>
                                <m:sSup>
                                  <m:sSupPr>
                                    <m:ctrlPr>
                                      <a:rPr lang="en-US" sz="2200" b="0" i="1" smtClean="0">
                                        <a:solidFill>
                                          <a:schemeClr val="tx1"/>
                                        </a:solidFill>
                                        <a:latin typeface="Cambria Math" panose="02040503050406030204" pitchFamily="18" charset="0"/>
                                      </a:rPr>
                                    </m:ctrlPr>
                                  </m:sSupPr>
                                  <m:e>
                                    <m:d>
                                      <m:dPr>
                                        <m:ctrlPr>
                                          <a:rPr lang="en-US" sz="2200" b="0" i="1" smtClean="0">
                                            <a:solidFill>
                                              <a:schemeClr val="tx1"/>
                                            </a:solidFill>
                                            <a:latin typeface="Cambria Math" panose="02040503050406030204" pitchFamily="18" charset="0"/>
                                          </a:rPr>
                                        </m:ctrlPr>
                                      </m:dPr>
                                      <m:e>
                                        <m:nary>
                                          <m:naryPr>
                                            <m:chr m:val="∑"/>
                                            <m:subHide m:val="on"/>
                                            <m:supHide m:val="on"/>
                                            <m:ctrlPr>
                                              <a:rPr lang="en-US" sz="2200" b="0" i="1" smtClean="0">
                                                <a:solidFill>
                                                  <a:schemeClr val="tx1"/>
                                                </a:solidFill>
                                                <a:latin typeface="Cambria Math" panose="02040503050406030204" pitchFamily="18" charset="0"/>
                                              </a:rPr>
                                            </m:ctrlPr>
                                          </m:naryPr>
                                          <m:sub/>
                                          <m:sup/>
                                          <m:e>
                                            <m:r>
                                              <a:rPr lang="en-US" sz="2200" b="0" i="1" smtClean="0">
                                                <a:solidFill>
                                                  <a:schemeClr val="tx1"/>
                                                </a:solidFill>
                                                <a:latin typeface="Cambria Math"/>
                                              </a:rPr>
                                              <m:t>𝑥</m:t>
                                            </m:r>
                                          </m:e>
                                        </m:nary>
                                      </m:e>
                                    </m:d>
                                  </m:e>
                                  <m:sup>
                                    <m:r>
                                      <a:rPr lang="en-US" sz="2200" b="0" i="1" smtClean="0">
                                        <a:solidFill>
                                          <a:schemeClr val="tx1"/>
                                        </a:solidFill>
                                        <a:latin typeface="Cambria Math"/>
                                      </a:rPr>
                                      <m:t>2</m:t>
                                    </m:r>
                                  </m:sup>
                                </m:sSup>
                              </m:e>
                            </m:nary>
                          </m:e>
                        </m:rad>
                        <m:rad>
                          <m:radPr>
                            <m:degHide m:val="on"/>
                            <m:ctrlPr>
                              <a:rPr lang="en-US" sz="2200" b="0" i="1" smtClean="0">
                                <a:solidFill>
                                  <a:schemeClr val="tx1"/>
                                </a:solidFill>
                                <a:latin typeface="Cambria Math" panose="02040503050406030204" pitchFamily="18" charset="0"/>
                              </a:rPr>
                            </m:ctrlPr>
                          </m:radPr>
                          <m:deg/>
                          <m:e>
                            <m:r>
                              <a:rPr lang="en-US" sz="2200" i="1">
                                <a:solidFill>
                                  <a:schemeClr val="tx1"/>
                                </a:solidFill>
                                <a:latin typeface="Cambria Math"/>
                              </a:rPr>
                              <m:t>𝑛</m:t>
                            </m:r>
                            <m:nary>
                              <m:naryPr>
                                <m:chr m:val="∑"/>
                                <m:subHide m:val="on"/>
                                <m:supHide m:val="on"/>
                                <m:ctrlPr>
                                  <a:rPr lang="en-US" sz="2200" i="1">
                                    <a:solidFill>
                                      <a:schemeClr val="tx1"/>
                                    </a:solidFill>
                                    <a:latin typeface="Cambria Math" panose="02040503050406030204" pitchFamily="18" charset="0"/>
                                  </a:rPr>
                                </m:ctrlPr>
                              </m:naryPr>
                              <m:sub/>
                              <m:sup/>
                              <m:e>
                                <m:sSup>
                                  <m:sSupPr>
                                    <m:ctrlPr>
                                      <a:rPr lang="en-US" sz="2200" i="1">
                                        <a:solidFill>
                                          <a:schemeClr val="tx1"/>
                                        </a:solidFill>
                                        <a:latin typeface="Cambria Math" panose="02040503050406030204" pitchFamily="18" charset="0"/>
                                      </a:rPr>
                                    </m:ctrlPr>
                                  </m:sSupPr>
                                  <m:e>
                                    <m:r>
                                      <a:rPr lang="en-US" sz="2200" b="0" i="1" smtClean="0">
                                        <a:solidFill>
                                          <a:schemeClr val="tx1"/>
                                        </a:solidFill>
                                        <a:latin typeface="Cambria Math"/>
                                      </a:rPr>
                                      <m:t>𝑦</m:t>
                                    </m:r>
                                  </m:e>
                                  <m:sup>
                                    <m:r>
                                      <a:rPr lang="en-US" sz="2200" b="0" i="1" smtClean="0">
                                        <a:solidFill>
                                          <a:schemeClr val="tx1"/>
                                        </a:solidFill>
                                        <a:latin typeface="Cambria Math"/>
                                      </a:rPr>
                                      <m:t>2</m:t>
                                    </m:r>
                                  </m:sup>
                                </m:sSup>
                                <m:r>
                                  <a:rPr lang="en-US" sz="2200" i="1">
                                    <a:solidFill>
                                      <a:schemeClr val="tx1"/>
                                    </a:solidFill>
                                    <a:latin typeface="Cambria Math"/>
                                  </a:rPr>
                                  <m:t>−</m:t>
                                </m:r>
                                <m:sSup>
                                  <m:sSupPr>
                                    <m:ctrlPr>
                                      <a:rPr lang="en-US" sz="2200" i="1">
                                        <a:solidFill>
                                          <a:schemeClr val="tx1"/>
                                        </a:solidFill>
                                        <a:latin typeface="Cambria Math" panose="02040503050406030204" pitchFamily="18" charset="0"/>
                                      </a:rPr>
                                    </m:ctrlPr>
                                  </m:sSupPr>
                                  <m:e>
                                    <m:d>
                                      <m:dPr>
                                        <m:ctrlPr>
                                          <a:rPr lang="en-US" sz="2200" i="1">
                                            <a:solidFill>
                                              <a:schemeClr val="tx1"/>
                                            </a:solidFill>
                                            <a:latin typeface="Cambria Math" panose="02040503050406030204" pitchFamily="18" charset="0"/>
                                          </a:rPr>
                                        </m:ctrlPr>
                                      </m:dPr>
                                      <m:e>
                                        <m:nary>
                                          <m:naryPr>
                                            <m:chr m:val="∑"/>
                                            <m:subHide m:val="on"/>
                                            <m:supHide m:val="on"/>
                                            <m:ctrlPr>
                                              <a:rPr lang="en-US" sz="2200" i="1">
                                                <a:solidFill>
                                                  <a:schemeClr val="tx1"/>
                                                </a:solidFill>
                                                <a:latin typeface="Cambria Math" panose="02040503050406030204" pitchFamily="18" charset="0"/>
                                              </a:rPr>
                                            </m:ctrlPr>
                                          </m:naryPr>
                                          <m:sub/>
                                          <m:sup/>
                                          <m:e>
                                            <m:r>
                                              <a:rPr lang="en-US" sz="2200" b="0" i="1" smtClean="0">
                                                <a:solidFill>
                                                  <a:schemeClr val="tx1"/>
                                                </a:solidFill>
                                                <a:latin typeface="Cambria Math"/>
                                              </a:rPr>
                                              <m:t>𝑦</m:t>
                                            </m:r>
                                          </m:e>
                                        </m:nary>
                                      </m:e>
                                    </m:d>
                                  </m:e>
                                  <m:sup>
                                    <m:r>
                                      <a:rPr lang="en-US" sz="2200" b="0" i="1" smtClean="0">
                                        <a:solidFill>
                                          <a:schemeClr val="tx1"/>
                                        </a:solidFill>
                                        <a:latin typeface="Cambria Math"/>
                                      </a:rPr>
                                      <m:t>2</m:t>
                                    </m:r>
                                  </m:sup>
                                </m:sSup>
                              </m:e>
                            </m:nary>
                          </m:e>
                        </m:rad>
                      </m:den>
                    </m:f>
                  </m:oMath>
                </a14:m>
                <a:r>
                  <a:rPr lang="en-US" sz="2200" dirty="0">
                    <a:solidFill>
                      <a:schemeClr val="tx1"/>
                    </a:solidFill>
                  </a:rPr>
                  <a:t> </a:t>
                </a:r>
              </a:p>
              <a:p>
                <a:pPr marL="0" indent="0">
                  <a:buNone/>
                </a:pPr>
                <a:r>
                  <a:rPr lang="en-US" sz="2200" dirty="0">
                    <a:solidFill>
                      <a:schemeClr val="tx1"/>
                    </a:solidFill>
                  </a:rPr>
                  <a:t>Here </a:t>
                </a:r>
                <a14:m>
                  <m:oMath xmlns:m="http://schemas.openxmlformats.org/officeDocument/2006/math">
                    <m:r>
                      <a:rPr lang="en-US" sz="2200" b="0" i="1" smtClean="0">
                        <a:solidFill>
                          <a:schemeClr val="tx1"/>
                        </a:solidFill>
                        <a:latin typeface="Cambria Math"/>
                      </a:rPr>
                      <m:t>𝑛</m:t>
                    </m:r>
                    <m:r>
                      <a:rPr lang="en-US" sz="2200" b="0" i="1" smtClean="0">
                        <a:solidFill>
                          <a:schemeClr val="tx1"/>
                        </a:solidFill>
                        <a:latin typeface="Cambria Math"/>
                      </a:rPr>
                      <m:t> </m:t>
                    </m:r>
                  </m:oMath>
                </a14:m>
                <a:r>
                  <a:rPr lang="en-US" sz="2200" dirty="0">
                    <a:solidFill>
                      <a:schemeClr val="tx1"/>
                    </a:solidFill>
                  </a:rPr>
                  <a:t>is the no. of pairs of values of </a:t>
                </a:r>
                <a14:m>
                  <m:oMath xmlns:m="http://schemas.openxmlformats.org/officeDocument/2006/math">
                    <m:r>
                      <a:rPr lang="en-US" sz="2200" b="0" i="1" smtClean="0">
                        <a:solidFill>
                          <a:schemeClr val="tx1"/>
                        </a:solidFill>
                        <a:latin typeface="Cambria Math"/>
                      </a:rPr>
                      <m:t>𝑥</m:t>
                    </m:r>
                    <m:r>
                      <a:rPr lang="en-US" sz="2200" b="0" i="1" smtClean="0">
                        <a:solidFill>
                          <a:schemeClr val="tx1"/>
                        </a:solidFill>
                        <a:latin typeface="Cambria Math"/>
                      </a:rPr>
                      <m:t> </m:t>
                    </m:r>
                    <m:r>
                      <a:rPr lang="en-US" sz="2200" b="0" i="1" smtClean="0">
                        <a:solidFill>
                          <a:schemeClr val="tx1"/>
                        </a:solidFill>
                        <a:latin typeface="Cambria Math"/>
                      </a:rPr>
                      <m:t>𝑎𝑛𝑑</m:t>
                    </m:r>
                    <m:r>
                      <a:rPr lang="en-US" sz="2200" b="0" i="1" smtClean="0">
                        <a:solidFill>
                          <a:schemeClr val="tx1"/>
                        </a:solidFill>
                        <a:latin typeface="Cambria Math"/>
                      </a:rPr>
                      <m:t> </m:t>
                    </m:r>
                    <m:r>
                      <a:rPr lang="en-US" sz="2200" b="0" i="1" smtClean="0">
                        <a:solidFill>
                          <a:schemeClr val="tx1"/>
                        </a:solidFill>
                        <a:latin typeface="Cambria Math"/>
                      </a:rPr>
                      <m:t>𝑦</m:t>
                    </m:r>
                    <m:r>
                      <a:rPr lang="en-US" sz="2200" b="0" i="1" smtClean="0">
                        <a:solidFill>
                          <a:schemeClr val="tx1"/>
                        </a:solidFill>
                        <a:latin typeface="Cambria Math"/>
                      </a:rPr>
                      <m:t>.</m:t>
                    </m:r>
                  </m:oMath>
                </a14:m>
                <a:endParaRPr lang="en-US" sz="2200" dirty="0">
                  <a:solidFill>
                    <a:schemeClr val="tx1"/>
                  </a:solidFill>
                </a:endParaRPr>
              </a:p>
              <a:p>
                <a:pPr marL="0" indent="0">
                  <a:buNone/>
                </a:pPr>
                <a:r>
                  <a:rPr lang="en-US" sz="2200" dirty="0">
                    <a:solidFill>
                      <a:schemeClr val="tx1"/>
                    </a:solidFill>
                  </a:rPr>
                  <a:t>Note: Correlation co efficient is independent of change of origin and scale.</a:t>
                </a:r>
              </a:p>
              <a:p>
                <a:pPr marL="0" indent="0">
                  <a:buNone/>
                </a:pPr>
                <a:r>
                  <a:rPr lang="en-US" sz="2200" dirty="0">
                    <a:solidFill>
                      <a:schemeClr val="tx1"/>
                    </a:solidFill>
                  </a:rPr>
                  <a:t>Let us define two new variables </a:t>
                </a:r>
                <a14:m>
                  <m:oMath xmlns:m="http://schemas.openxmlformats.org/officeDocument/2006/math">
                    <m:r>
                      <a:rPr lang="en-US" sz="2200" b="0" i="1" smtClean="0">
                        <a:solidFill>
                          <a:schemeClr val="tx1"/>
                        </a:solidFill>
                        <a:latin typeface="Cambria Math"/>
                      </a:rPr>
                      <m:t>𝑢</m:t>
                    </m:r>
                    <m:r>
                      <a:rPr lang="en-US" sz="2200" b="0" i="1" smtClean="0">
                        <a:solidFill>
                          <a:schemeClr val="tx1"/>
                        </a:solidFill>
                        <a:latin typeface="Cambria Math"/>
                      </a:rPr>
                      <m:t> </m:t>
                    </m:r>
                    <m:r>
                      <a:rPr lang="en-US" sz="2200" b="0" i="1" smtClean="0">
                        <a:solidFill>
                          <a:schemeClr val="tx1"/>
                        </a:solidFill>
                        <a:latin typeface="Cambria Math"/>
                      </a:rPr>
                      <m:t>𝑎𝑛𝑑</m:t>
                    </m:r>
                    <m:r>
                      <a:rPr lang="en-US" sz="2200" b="0" i="1" smtClean="0">
                        <a:solidFill>
                          <a:schemeClr val="tx1"/>
                        </a:solidFill>
                        <a:latin typeface="Cambria Math"/>
                      </a:rPr>
                      <m:t> </m:t>
                    </m:r>
                    <m:r>
                      <a:rPr lang="en-US" sz="2200" b="0" i="1" smtClean="0">
                        <a:solidFill>
                          <a:schemeClr val="tx1"/>
                        </a:solidFill>
                        <a:latin typeface="Cambria Math"/>
                      </a:rPr>
                      <m:t>𝑣</m:t>
                    </m:r>
                    <m:r>
                      <a:rPr lang="en-US" sz="2200" b="0" i="1" smtClean="0">
                        <a:solidFill>
                          <a:schemeClr val="tx1"/>
                        </a:solidFill>
                        <a:latin typeface="Cambria Math"/>
                      </a:rPr>
                      <m:t> </m:t>
                    </m:r>
                    <m:r>
                      <a:rPr lang="en-US" sz="2200" b="0" i="1" smtClean="0">
                        <a:solidFill>
                          <a:schemeClr val="tx1"/>
                        </a:solidFill>
                        <a:latin typeface="Cambria Math"/>
                      </a:rPr>
                      <m:t>𝑎𝑠</m:t>
                    </m:r>
                  </m:oMath>
                </a14:m>
                <a:endParaRPr lang="en-US" sz="2200" dirty="0">
                  <a:solidFill>
                    <a:schemeClr val="tx1"/>
                  </a:solidFill>
                </a:endParaRPr>
              </a:p>
              <a:p>
                <a:pPr marL="0" indent="0">
                  <a:buNone/>
                </a:pPr>
                <a14:m>
                  <m:oMath xmlns:m="http://schemas.openxmlformats.org/officeDocument/2006/math">
                    <m:r>
                      <a:rPr lang="en-US" sz="2200" b="0" i="1" smtClean="0">
                        <a:solidFill>
                          <a:schemeClr val="tx1"/>
                        </a:solidFill>
                        <a:latin typeface="Cambria Math"/>
                      </a:rPr>
                      <m:t>𝑢</m:t>
                    </m:r>
                    <m:r>
                      <a:rPr lang="en-US" sz="2200" b="0" i="1" smtClean="0">
                        <a:solidFill>
                          <a:schemeClr val="tx1"/>
                        </a:solidFill>
                        <a:latin typeface="Cambria Math"/>
                      </a:rPr>
                      <m:t>=</m:t>
                    </m:r>
                    <m:f>
                      <m:fPr>
                        <m:ctrlPr>
                          <a:rPr lang="en-US" sz="2200" b="0" i="1" smtClean="0">
                            <a:solidFill>
                              <a:schemeClr val="tx1"/>
                            </a:solidFill>
                            <a:latin typeface="Cambria Math" panose="02040503050406030204" pitchFamily="18" charset="0"/>
                          </a:rPr>
                        </m:ctrlPr>
                      </m:fPr>
                      <m:num>
                        <m:r>
                          <a:rPr lang="en-US" sz="2200" b="0" i="1" smtClean="0">
                            <a:solidFill>
                              <a:schemeClr val="tx1"/>
                            </a:solidFill>
                            <a:latin typeface="Cambria Math"/>
                          </a:rPr>
                          <m:t>𝑥</m:t>
                        </m:r>
                        <m:r>
                          <a:rPr lang="en-US" sz="2200" b="0" i="1" smtClean="0">
                            <a:solidFill>
                              <a:schemeClr val="tx1"/>
                            </a:solidFill>
                            <a:latin typeface="Cambria Math"/>
                          </a:rPr>
                          <m:t>−</m:t>
                        </m:r>
                        <m:r>
                          <a:rPr lang="en-US" sz="2200" b="0" i="1" smtClean="0">
                            <a:solidFill>
                              <a:schemeClr val="tx1"/>
                            </a:solidFill>
                            <a:latin typeface="Cambria Math"/>
                          </a:rPr>
                          <m:t>𝑎</m:t>
                        </m:r>
                      </m:num>
                      <m:den>
                        <m:r>
                          <a:rPr lang="en-US" sz="2200" b="0" i="1" smtClean="0">
                            <a:solidFill>
                              <a:schemeClr val="tx1"/>
                            </a:solidFill>
                            <a:latin typeface="Cambria Math"/>
                          </a:rPr>
                          <m:t>h</m:t>
                        </m:r>
                      </m:den>
                    </m:f>
                    <m:r>
                      <a:rPr lang="en-US" sz="2200" b="0" i="1" smtClean="0">
                        <a:solidFill>
                          <a:schemeClr val="tx1"/>
                        </a:solidFill>
                        <a:latin typeface="Cambria Math"/>
                      </a:rPr>
                      <m:t>,</m:t>
                    </m:r>
                    <m:r>
                      <a:rPr lang="en-US" sz="2200" b="0" i="1" smtClean="0">
                        <a:solidFill>
                          <a:schemeClr val="tx1"/>
                        </a:solidFill>
                        <a:latin typeface="Cambria Math"/>
                      </a:rPr>
                      <m:t>𝑣</m:t>
                    </m:r>
                    <m:r>
                      <a:rPr lang="en-US" sz="2200" b="0" i="1" smtClean="0">
                        <a:solidFill>
                          <a:schemeClr val="tx1"/>
                        </a:solidFill>
                        <a:latin typeface="Cambria Math"/>
                      </a:rPr>
                      <m:t>=</m:t>
                    </m:r>
                    <m:f>
                      <m:fPr>
                        <m:ctrlPr>
                          <a:rPr lang="en-US" sz="2200" b="0" i="1" smtClean="0">
                            <a:solidFill>
                              <a:schemeClr val="tx1"/>
                            </a:solidFill>
                            <a:latin typeface="Cambria Math" panose="02040503050406030204" pitchFamily="18" charset="0"/>
                          </a:rPr>
                        </m:ctrlPr>
                      </m:fPr>
                      <m:num>
                        <m:r>
                          <a:rPr lang="en-US" sz="2200" b="0" i="1" smtClean="0">
                            <a:solidFill>
                              <a:schemeClr val="tx1"/>
                            </a:solidFill>
                            <a:latin typeface="Cambria Math"/>
                          </a:rPr>
                          <m:t>𝑦</m:t>
                        </m:r>
                        <m:r>
                          <a:rPr lang="en-US" sz="2200" b="0" i="1" smtClean="0">
                            <a:solidFill>
                              <a:schemeClr val="tx1"/>
                            </a:solidFill>
                            <a:latin typeface="Cambria Math"/>
                          </a:rPr>
                          <m:t>−</m:t>
                        </m:r>
                        <m:r>
                          <a:rPr lang="en-US" sz="2200" b="0" i="1" smtClean="0">
                            <a:solidFill>
                              <a:schemeClr val="tx1"/>
                            </a:solidFill>
                            <a:latin typeface="Cambria Math"/>
                          </a:rPr>
                          <m:t>𝑏</m:t>
                        </m:r>
                      </m:num>
                      <m:den>
                        <m:r>
                          <a:rPr lang="en-US" sz="2200" b="0" i="1" smtClean="0">
                            <a:solidFill>
                              <a:schemeClr val="tx1"/>
                            </a:solidFill>
                            <a:latin typeface="Cambria Math"/>
                          </a:rPr>
                          <m:t>𝑘</m:t>
                        </m:r>
                      </m:den>
                    </m:f>
                    <m:r>
                      <a:rPr lang="en-US" sz="2200" b="0" i="1" smtClean="0">
                        <a:solidFill>
                          <a:schemeClr val="tx1"/>
                        </a:solidFill>
                        <a:latin typeface="Cambria Math"/>
                      </a:rPr>
                      <m:t> </m:t>
                    </m:r>
                  </m:oMath>
                </a14:m>
                <a:r>
                  <a:rPr lang="en-US" sz="2200" dirty="0">
                    <a:solidFill>
                      <a:schemeClr val="tx1"/>
                    </a:solidFill>
                  </a:rPr>
                  <a:t>where </a:t>
                </a:r>
                <a14:m>
                  <m:oMath xmlns:m="http://schemas.openxmlformats.org/officeDocument/2006/math">
                    <m:r>
                      <a:rPr lang="en-US" sz="2200" b="0" i="1" smtClean="0">
                        <a:solidFill>
                          <a:schemeClr val="tx1"/>
                        </a:solidFill>
                        <a:latin typeface="Cambria Math"/>
                      </a:rPr>
                      <m:t>𝑎</m:t>
                    </m:r>
                    <m:r>
                      <a:rPr lang="en-US" sz="2200" b="0" i="1" smtClean="0">
                        <a:solidFill>
                          <a:schemeClr val="tx1"/>
                        </a:solidFill>
                        <a:latin typeface="Cambria Math"/>
                      </a:rPr>
                      <m:t>,</m:t>
                    </m:r>
                    <m:r>
                      <a:rPr lang="en-US" sz="2200" b="0" i="1" smtClean="0">
                        <a:solidFill>
                          <a:schemeClr val="tx1"/>
                        </a:solidFill>
                        <a:latin typeface="Cambria Math"/>
                      </a:rPr>
                      <m:t>𝑏</m:t>
                    </m:r>
                    <m:r>
                      <a:rPr lang="en-US" sz="2200" b="0" i="1" smtClean="0">
                        <a:solidFill>
                          <a:schemeClr val="tx1"/>
                        </a:solidFill>
                        <a:latin typeface="Cambria Math"/>
                      </a:rPr>
                      <m:t>,</m:t>
                    </m:r>
                    <m:r>
                      <a:rPr lang="en-US" sz="2200" b="0" i="1" smtClean="0">
                        <a:solidFill>
                          <a:schemeClr val="tx1"/>
                        </a:solidFill>
                        <a:latin typeface="Cambria Math"/>
                      </a:rPr>
                      <m:t>h</m:t>
                    </m:r>
                    <m:r>
                      <a:rPr lang="en-US" sz="2200" b="0" i="1" smtClean="0">
                        <a:solidFill>
                          <a:schemeClr val="tx1"/>
                        </a:solidFill>
                        <a:latin typeface="Cambria Math"/>
                      </a:rPr>
                      <m:t>,</m:t>
                    </m:r>
                    <m:r>
                      <a:rPr lang="en-US" sz="2200" b="0" i="1" smtClean="0">
                        <a:solidFill>
                          <a:schemeClr val="tx1"/>
                        </a:solidFill>
                        <a:latin typeface="Cambria Math"/>
                      </a:rPr>
                      <m:t>𝑘</m:t>
                    </m:r>
                    <m:r>
                      <a:rPr lang="en-US" sz="2200" b="0" i="1" smtClean="0">
                        <a:solidFill>
                          <a:schemeClr val="tx1"/>
                        </a:solidFill>
                        <a:latin typeface="Cambria Math"/>
                      </a:rPr>
                      <m:t> </m:t>
                    </m:r>
                    <m:r>
                      <a:rPr lang="en-US" sz="2200" b="0" i="1" smtClean="0">
                        <a:solidFill>
                          <a:schemeClr val="tx1"/>
                        </a:solidFill>
                        <a:latin typeface="Cambria Math"/>
                      </a:rPr>
                      <m:t>𝑎𝑟𝑒</m:t>
                    </m:r>
                    <m:r>
                      <a:rPr lang="en-US" sz="2200" b="0" i="1" smtClean="0">
                        <a:solidFill>
                          <a:schemeClr val="tx1"/>
                        </a:solidFill>
                        <a:latin typeface="Cambria Math"/>
                      </a:rPr>
                      <m:t> </m:t>
                    </m:r>
                    <m:r>
                      <a:rPr lang="en-US" sz="2200" b="0" i="1" smtClean="0">
                        <a:solidFill>
                          <a:schemeClr val="tx1"/>
                        </a:solidFill>
                        <a:latin typeface="Cambria Math"/>
                      </a:rPr>
                      <m:t>𝑐𝑜𝑛𝑠𝑡𝑎𝑛𝑡</m:t>
                    </m:r>
                    <m:r>
                      <a:rPr lang="en-US" sz="2200" b="0" i="1" smtClean="0">
                        <a:solidFill>
                          <a:schemeClr val="tx1"/>
                        </a:solidFill>
                        <a:latin typeface="Cambria Math"/>
                      </a:rPr>
                      <m:t> </m:t>
                    </m:r>
                    <m:r>
                      <a:rPr lang="en-US" sz="2200" b="0" i="1" smtClean="0">
                        <a:solidFill>
                          <a:schemeClr val="tx1"/>
                        </a:solidFill>
                        <a:latin typeface="Cambria Math"/>
                      </a:rPr>
                      <m:t>𝑡h𝑒𝑛</m:t>
                    </m:r>
                    <m:r>
                      <a:rPr lang="en-US" sz="2200" b="0" i="1" smtClean="0">
                        <a:solidFill>
                          <a:schemeClr val="tx1"/>
                        </a:solidFill>
                        <a:latin typeface="Cambria Math"/>
                      </a:rPr>
                      <m:t> </m:t>
                    </m:r>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a:rPr>
                          <m:t>𝑟</m:t>
                        </m:r>
                      </m:e>
                      <m:sub>
                        <m:r>
                          <a:rPr lang="en-US" sz="2200" b="0" i="1" smtClean="0">
                            <a:solidFill>
                              <a:schemeClr val="tx1"/>
                            </a:solidFill>
                            <a:latin typeface="Cambria Math"/>
                          </a:rPr>
                          <m:t>𝑥𝑦</m:t>
                        </m:r>
                      </m:sub>
                    </m:sSub>
                    <m:r>
                      <a:rPr lang="en-US" sz="2200" b="0" i="1" smtClean="0">
                        <a:solidFill>
                          <a:schemeClr val="tx1"/>
                        </a:solidFill>
                        <a:latin typeface="Cambria Math"/>
                      </a:rPr>
                      <m:t>=</m:t>
                    </m:r>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a:rPr>
                          <m:t>𝑟</m:t>
                        </m:r>
                      </m:e>
                      <m:sub>
                        <m:r>
                          <a:rPr lang="en-US" sz="2200" b="0" i="1" smtClean="0">
                            <a:solidFill>
                              <a:schemeClr val="tx1"/>
                            </a:solidFill>
                            <a:latin typeface="Cambria Math"/>
                          </a:rPr>
                          <m:t>𝑢𝑣</m:t>
                        </m:r>
                      </m:sub>
                    </m:sSub>
                  </m:oMath>
                </a14:m>
                <a:endParaRPr lang="en-US" sz="2200" b="0" dirty="0">
                  <a:solidFill>
                    <a:schemeClr val="tx1"/>
                  </a:solidFill>
                </a:endParaRPr>
              </a:p>
              <a:p>
                <a:pPr marL="0" indent="0">
                  <a:buNone/>
                </a:pPr>
                <a:r>
                  <a:rPr lang="en-US" sz="2200" dirty="0">
                    <a:solidFill>
                      <a:schemeClr val="tx1"/>
                    </a:solidFill>
                  </a:rPr>
                  <a:t>Then </a:t>
                </a:r>
                <a14:m>
                  <m:oMath xmlns:m="http://schemas.openxmlformats.org/officeDocument/2006/math">
                    <m:r>
                      <a:rPr lang="en-US" sz="2200" b="0" i="1" smtClean="0">
                        <a:solidFill>
                          <a:schemeClr val="tx1"/>
                        </a:solidFill>
                        <a:latin typeface="Cambria Math"/>
                      </a:rPr>
                      <m:t>𝑟</m:t>
                    </m:r>
                    <m:d>
                      <m:dPr>
                        <m:ctrlPr>
                          <a:rPr lang="en-US" sz="2200" b="0" i="1" smtClean="0">
                            <a:solidFill>
                              <a:schemeClr val="tx1"/>
                            </a:solidFill>
                            <a:latin typeface="Cambria Math" panose="02040503050406030204" pitchFamily="18" charset="0"/>
                          </a:rPr>
                        </m:ctrlPr>
                      </m:dPr>
                      <m:e>
                        <m:r>
                          <a:rPr lang="en-US" sz="2200" b="0" i="1" smtClean="0">
                            <a:solidFill>
                              <a:schemeClr val="tx1"/>
                            </a:solidFill>
                            <a:latin typeface="Cambria Math"/>
                          </a:rPr>
                          <m:t>𝑢</m:t>
                        </m:r>
                        <m:r>
                          <a:rPr lang="en-US" sz="2200" b="0" i="1" smtClean="0">
                            <a:solidFill>
                              <a:schemeClr val="tx1"/>
                            </a:solidFill>
                            <a:latin typeface="Cambria Math"/>
                          </a:rPr>
                          <m:t>,</m:t>
                        </m:r>
                        <m:r>
                          <a:rPr lang="en-US" sz="2200" b="0" i="1" smtClean="0">
                            <a:solidFill>
                              <a:schemeClr val="tx1"/>
                            </a:solidFill>
                            <a:latin typeface="Cambria Math"/>
                          </a:rPr>
                          <m:t>𝑣</m:t>
                        </m:r>
                      </m:e>
                    </m:d>
                    <m:r>
                      <a:rPr lang="en-US" sz="2200" b="0" i="1" smtClean="0">
                        <a:solidFill>
                          <a:schemeClr val="tx1"/>
                        </a:solidFill>
                        <a:latin typeface="Cambria Math"/>
                      </a:rPr>
                      <m:t>= </m:t>
                    </m:r>
                  </m:oMath>
                </a14:m>
                <a:r>
                  <a:rPr lang="en-US" sz="2200" dirty="0">
                    <a:solidFill>
                      <a:schemeClr val="tx1"/>
                    </a:solidFill>
                  </a:rPr>
                  <a:t> </a:t>
                </a:r>
                <a14:m>
                  <m:oMath xmlns:m="http://schemas.openxmlformats.org/officeDocument/2006/math">
                    <m:f>
                      <m:fPr>
                        <m:ctrlPr>
                          <a:rPr lang="en-US" sz="2200" i="1">
                            <a:solidFill>
                              <a:schemeClr val="tx1"/>
                            </a:solidFill>
                            <a:latin typeface="Cambria Math" panose="02040503050406030204" pitchFamily="18" charset="0"/>
                          </a:rPr>
                        </m:ctrlPr>
                      </m:fPr>
                      <m:num>
                        <m:r>
                          <a:rPr lang="en-US" sz="2200" i="1">
                            <a:solidFill>
                              <a:schemeClr val="tx1"/>
                            </a:solidFill>
                            <a:latin typeface="Cambria Math"/>
                          </a:rPr>
                          <m:t>𝑛</m:t>
                        </m:r>
                        <m:nary>
                          <m:naryPr>
                            <m:chr m:val="∑"/>
                            <m:subHide m:val="on"/>
                            <m:supHide m:val="on"/>
                            <m:ctrlPr>
                              <a:rPr lang="en-US" sz="2200" i="1">
                                <a:solidFill>
                                  <a:schemeClr val="tx1"/>
                                </a:solidFill>
                                <a:latin typeface="Cambria Math" panose="02040503050406030204" pitchFamily="18" charset="0"/>
                              </a:rPr>
                            </m:ctrlPr>
                          </m:naryPr>
                          <m:sub/>
                          <m:sup/>
                          <m:e>
                            <m:r>
                              <a:rPr lang="en-US" sz="2200" b="0" i="1" smtClean="0">
                                <a:solidFill>
                                  <a:schemeClr val="tx1"/>
                                </a:solidFill>
                                <a:latin typeface="Cambria Math"/>
                              </a:rPr>
                              <m:t>𝑢𝑣</m:t>
                            </m:r>
                          </m:e>
                        </m:nary>
                        <m:r>
                          <a:rPr lang="en-US" sz="2200" i="1">
                            <a:solidFill>
                              <a:schemeClr val="tx1"/>
                            </a:solidFill>
                            <a:latin typeface="Cambria Math"/>
                          </a:rPr>
                          <m:t>−</m:t>
                        </m:r>
                        <m:nary>
                          <m:naryPr>
                            <m:chr m:val="∑"/>
                            <m:subHide m:val="on"/>
                            <m:supHide m:val="on"/>
                            <m:ctrlPr>
                              <a:rPr lang="en-US" sz="2200" i="1">
                                <a:solidFill>
                                  <a:schemeClr val="tx1"/>
                                </a:solidFill>
                                <a:latin typeface="Cambria Math" panose="02040503050406030204" pitchFamily="18" charset="0"/>
                              </a:rPr>
                            </m:ctrlPr>
                          </m:naryPr>
                          <m:sub/>
                          <m:sup/>
                          <m:e>
                            <m:r>
                              <a:rPr lang="en-US" sz="2200" b="0" i="1" smtClean="0">
                                <a:solidFill>
                                  <a:schemeClr val="tx1"/>
                                </a:solidFill>
                                <a:latin typeface="Cambria Math"/>
                              </a:rPr>
                              <m:t>𝑢</m:t>
                            </m:r>
                          </m:e>
                        </m:nary>
                        <m:nary>
                          <m:naryPr>
                            <m:chr m:val="∑"/>
                            <m:subHide m:val="on"/>
                            <m:supHide m:val="on"/>
                            <m:ctrlPr>
                              <a:rPr lang="en-US" sz="2200" i="1">
                                <a:solidFill>
                                  <a:schemeClr val="tx1"/>
                                </a:solidFill>
                                <a:latin typeface="Cambria Math" panose="02040503050406030204" pitchFamily="18" charset="0"/>
                              </a:rPr>
                            </m:ctrlPr>
                          </m:naryPr>
                          <m:sub/>
                          <m:sup/>
                          <m:e>
                            <m:r>
                              <a:rPr lang="en-US" sz="2200" b="0" i="1" smtClean="0">
                                <a:solidFill>
                                  <a:schemeClr val="tx1"/>
                                </a:solidFill>
                                <a:latin typeface="Cambria Math"/>
                              </a:rPr>
                              <m:t>𝑣</m:t>
                            </m:r>
                          </m:e>
                        </m:nary>
                      </m:num>
                      <m:den>
                        <m:rad>
                          <m:radPr>
                            <m:degHide m:val="on"/>
                            <m:ctrlPr>
                              <a:rPr lang="en-US" sz="2200" i="1">
                                <a:solidFill>
                                  <a:schemeClr val="tx1"/>
                                </a:solidFill>
                                <a:latin typeface="Cambria Math" panose="02040503050406030204" pitchFamily="18" charset="0"/>
                              </a:rPr>
                            </m:ctrlPr>
                          </m:radPr>
                          <m:deg/>
                          <m:e>
                            <m:r>
                              <a:rPr lang="en-US" sz="2200" i="1">
                                <a:solidFill>
                                  <a:schemeClr val="tx1"/>
                                </a:solidFill>
                                <a:latin typeface="Cambria Math"/>
                              </a:rPr>
                              <m:t>𝑛</m:t>
                            </m:r>
                            <m:nary>
                              <m:naryPr>
                                <m:chr m:val="∑"/>
                                <m:subHide m:val="on"/>
                                <m:supHide m:val="on"/>
                                <m:ctrlPr>
                                  <a:rPr lang="en-US" sz="2200" i="1">
                                    <a:solidFill>
                                      <a:schemeClr val="tx1"/>
                                    </a:solidFill>
                                    <a:latin typeface="Cambria Math" panose="02040503050406030204" pitchFamily="18" charset="0"/>
                                  </a:rPr>
                                </m:ctrlPr>
                              </m:naryPr>
                              <m:sub/>
                              <m:sup/>
                              <m:e>
                                <m:sSup>
                                  <m:sSupPr>
                                    <m:ctrlPr>
                                      <a:rPr lang="en-US" sz="2200" i="1">
                                        <a:solidFill>
                                          <a:schemeClr val="tx1"/>
                                        </a:solidFill>
                                        <a:latin typeface="Cambria Math" panose="02040503050406030204" pitchFamily="18" charset="0"/>
                                      </a:rPr>
                                    </m:ctrlPr>
                                  </m:sSupPr>
                                  <m:e>
                                    <m:r>
                                      <a:rPr lang="en-US" sz="2200" b="0" i="1" smtClean="0">
                                        <a:solidFill>
                                          <a:schemeClr val="tx1"/>
                                        </a:solidFill>
                                        <a:latin typeface="Cambria Math"/>
                                      </a:rPr>
                                      <m:t>𝑢</m:t>
                                    </m:r>
                                  </m:e>
                                  <m:sup>
                                    <m:r>
                                      <a:rPr lang="en-US" sz="2200" i="1">
                                        <a:solidFill>
                                          <a:schemeClr val="tx1"/>
                                        </a:solidFill>
                                        <a:latin typeface="Cambria Math"/>
                                      </a:rPr>
                                      <m:t>2</m:t>
                                    </m:r>
                                  </m:sup>
                                </m:sSup>
                                <m:r>
                                  <a:rPr lang="en-US" sz="2200" i="1">
                                    <a:solidFill>
                                      <a:schemeClr val="tx1"/>
                                    </a:solidFill>
                                    <a:latin typeface="Cambria Math"/>
                                  </a:rPr>
                                  <m:t>−</m:t>
                                </m:r>
                                <m:sSup>
                                  <m:sSupPr>
                                    <m:ctrlPr>
                                      <a:rPr lang="en-US" sz="2200" i="1">
                                        <a:solidFill>
                                          <a:schemeClr val="tx1"/>
                                        </a:solidFill>
                                        <a:latin typeface="Cambria Math" panose="02040503050406030204" pitchFamily="18" charset="0"/>
                                      </a:rPr>
                                    </m:ctrlPr>
                                  </m:sSupPr>
                                  <m:e>
                                    <m:d>
                                      <m:dPr>
                                        <m:ctrlPr>
                                          <a:rPr lang="en-US" sz="2200" i="1">
                                            <a:solidFill>
                                              <a:schemeClr val="tx1"/>
                                            </a:solidFill>
                                            <a:latin typeface="Cambria Math" panose="02040503050406030204" pitchFamily="18" charset="0"/>
                                          </a:rPr>
                                        </m:ctrlPr>
                                      </m:dPr>
                                      <m:e>
                                        <m:nary>
                                          <m:naryPr>
                                            <m:chr m:val="∑"/>
                                            <m:subHide m:val="on"/>
                                            <m:supHide m:val="on"/>
                                            <m:ctrlPr>
                                              <a:rPr lang="en-US" sz="2200" i="1">
                                                <a:solidFill>
                                                  <a:schemeClr val="tx1"/>
                                                </a:solidFill>
                                                <a:latin typeface="Cambria Math" panose="02040503050406030204" pitchFamily="18" charset="0"/>
                                              </a:rPr>
                                            </m:ctrlPr>
                                          </m:naryPr>
                                          <m:sub/>
                                          <m:sup/>
                                          <m:e>
                                            <m:r>
                                              <a:rPr lang="en-US" sz="2200" b="0" i="1" smtClean="0">
                                                <a:solidFill>
                                                  <a:schemeClr val="tx1"/>
                                                </a:solidFill>
                                                <a:latin typeface="Cambria Math"/>
                                              </a:rPr>
                                              <m:t>𝑢</m:t>
                                            </m:r>
                                          </m:e>
                                        </m:nary>
                                      </m:e>
                                    </m:d>
                                  </m:e>
                                  <m:sup>
                                    <m:r>
                                      <a:rPr lang="en-US" sz="2200" i="1">
                                        <a:solidFill>
                                          <a:schemeClr val="tx1"/>
                                        </a:solidFill>
                                        <a:latin typeface="Cambria Math"/>
                                      </a:rPr>
                                      <m:t>2</m:t>
                                    </m:r>
                                  </m:sup>
                                </m:sSup>
                              </m:e>
                            </m:nary>
                          </m:e>
                        </m:rad>
                        <m:rad>
                          <m:radPr>
                            <m:degHide m:val="on"/>
                            <m:ctrlPr>
                              <a:rPr lang="en-US" sz="2200" i="1">
                                <a:solidFill>
                                  <a:schemeClr val="tx1"/>
                                </a:solidFill>
                                <a:latin typeface="Cambria Math" panose="02040503050406030204" pitchFamily="18" charset="0"/>
                              </a:rPr>
                            </m:ctrlPr>
                          </m:radPr>
                          <m:deg/>
                          <m:e>
                            <m:r>
                              <a:rPr lang="en-US" sz="2200" i="1">
                                <a:solidFill>
                                  <a:schemeClr val="tx1"/>
                                </a:solidFill>
                                <a:latin typeface="Cambria Math"/>
                              </a:rPr>
                              <m:t>𝑛</m:t>
                            </m:r>
                            <m:nary>
                              <m:naryPr>
                                <m:chr m:val="∑"/>
                                <m:subHide m:val="on"/>
                                <m:supHide m:val="on"/>
                                <m:ctrlPr>
                                  <a:rPr lang="en-US" sz="2200" i="1">
                                    <a:solidFill>
                                      <a:schemeClr val="tx1"/>
                                    </a:solidFill>
                                    <a:latin typeface="Cambria Math" panose="02040503050406030204" pitchFamily="18" charset="0"/>
                                  </a:rPr>
                                </m:ctrlPr>
                              </m:naryPr>
                              <m:sub/>
                              <m:sup/>
                              <m:e>
                                <m:sSup>
                                  <m:sSupPr>
                                    <m:ctrlPr>
                                      <a:rPr lang="en-US" sz="2200" i="1">
                                        <a:solidFill>
                                          <a:schemeClr val="tx1"/>
                                        </a:solidFill>
                                        <a:latin typeface="Cambria Math" panose="02040503050406030204" pitchFamily="18" charset="0"/>
                                      </a:rPr>
                                    </m:ctrlPr>
                                  </m:sSupPr>
                                  <m:e>
                                    <m:r>
                                      <a:rPr lang="en-US" sz="2200" b="0" i="1" smtClean="0">
                                        <a:solidFill>
                                          <a:schemeClr val="tx1"/>
                                        </a:solidFill>
                                        <a:latin typeface="Cambria Math"/>
                                      </a:rPr>
                                      <m:t>𝑣</m:t>
                                    </m:r>
                                  </m:e>
                                  <m:sup>
                                    <m:r>
                                      <a:rPr lang="en-US" sz="2200" i="1">
                                        <a:solidFill>
                                          <a:schemeClr val="tx1"/>
                                        </a:solidFill>
                                        <a:latin typeface="Cambria Math"/>
                                      </a:rPr>
                                      <m:t>2</m:t>
                                    </m:r>
                                  </m:sup>
                                </m:sSup>
                                <m:r>
                                  <a:rPr lang="en-US" sz="2200" i="1">
                                    <a:solidFill>
                                      <a:schemeClr val="tx1"/>
                                    </a:solidFill>
                                    <a:latin typeface="Cambria Math"/>
                                  </a:rPr>
                                  <m:t>−</m:t>
                                </m:r>
                                <m:sSup>
                                  <m:sSupPr>
                                    <m:ctrlPr>
                                      <a:rPr lang="en-US" sz="2200" i="1">
                                        <a:solidFill>
                                          <a:schemeClr val="tx1"/>
                                        </a:solidFill>
                                        <a:latin typeface="Cambria Math" panose="02040503050406030204" pitchFamily="18" charset="0"/>
                                      </a:rPr>
                                    </m:ctrlPr>
                                  </m:sSupPr>
                                  <m:e>
                                    <m:d>
                                      <m:dPr>
                                        <m:ctrlPr>
                                          <a:rPr lang="en-US" sz="2200" i="1">
                                            <a:solidFill>
                                              <a:schemeClr val="tx1"/>
                                            </a:solidFill>
                                            <a:latin typeface="Cambria Math" panose="02040503050406030204" pitchFamily="18" charset="0"/>
                                          </a:rPr>
                                        </m:ctrlPr>
                                      </m:dPr>
                                      <m:e>
                                        <m:nary>
                                          <m:naryPr>
                                            <m:chr m:val="∑"/>
                                            <m:subHide m:val="on"/>
                                            <m:supHide m:val="on"/>
                                            <m:ctrlPr>
                                              <a:rPr lang="en-US" sz="2200" i="1">
                                                <a:solidFill>
                                                  <a:schemeClr val="tx1"/>
                                                </a:solidFill>
                                                <a:latin typeface="Cambria Math" panose="02040503050406030204" pitchFamily="18" charset="0"/>
                                              </a:rPr>
                                            </m:ctrlPr>
                                          </m:naryPr>
                                          <m:sub/>
                                          <m:sup/>
                                          <m:e>
                                            <m:r>
                                              <a:rPr lang="en-US" sz="2200" b="0" i="1" smtClean="0">
                                                <a:solidFill>
                                                  <a:schemeClr val="tx1"/>
                                                </a:solidFill>
                                                <a:latin typeface="Cambria Math"/>
                                              </a:rPr>
                                              <m:t>𝑣</m:t>
                                            </m:r>
                                          </m:e>
                                        </m:nary>
                                      </m:e>
                                    </m:d>
                                  </m:e>
                                  <m:sup>
                                    <m:r>
                                      <a:rPr lang="en-US" sz="2200" i="1">
                                        <a:solidFill>
                                          <a:schemeClr val="tx1"/>
                                        </a:solidFill>
                                        <a:latin typeface="Cambria Math"/>
                                      </a:rPr>
                                      <m:t>2</m:t>
                                    </m:r>
                                  </m:sup>
                                </m:sSup>
                              </m:e>
                            </m:nary>
                          </m:e>
                        </m:rad>
                      </m:den>
                    </m:f>
                  </m:oMath>
                </a14:m>
                <a:endParaRPr lang="en-US" sz="22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817163"/>
                <a:ext cx="8229600" cy="5507436"/>
              </a:xfrm>
              <a:blipFill rotWithShape="1">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3927DC0-CEEB-4380-A496-519E14FF944A}"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101</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Correlation(CO1)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40479120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Q.Find the coefficient of correlation between the values of </a:t>
                </a:r>
                <a14:m>
                  <m:oMath xmlns:m="http://schemas.openxmlformats.org/officeDocument/2006/math">
                    <m:r>
                      <a:rPr lang="en-US" sz="2200" b="0" i="1" smtClean="0">
                        <a:latin typeface="Cambria Math"/>
                      </a:rPr>
                      <m:t>𝑥</m:t>
                    </m:r>
                    <m:r>
                      <a:rPr lang="en-US" sz="2200" b="0" i="1" smtClean="0">
                        <a:latin typeface="Cambria Math"/>
                      </a:rPr>
                      <m:t> </m:t>
                    </m:r>
                    <m:r>
                      <a:rPr lang="en-US" sz="2200" b="0" i="1" smtClean="0">
                        <a:latin typeface="Cambria Math"/>
                      </a:rPr>
                      <m:t>𝑎𝑛𝑑</m:t>
                    </m:r>
                    <m:r>
                      <a:rPr lang="en-US" sz="2200" b="0" i="1" smtClean="0">
                        <a:latin typeface="Cambria Math"/>
                      </a:rPr>
                      <m:t> </m:t>
                    </m:r>
                    <m:r>
                      <a:rPr lang="en-US" sz="2200" b="0" i="1" smtClean="0">
                        <a:latin typeface="Cambria Math"/>
                      </a:rPr>
                      <m:t>𝑦</m:t>
                    </m:r>
                    <m:r>
                      <a:rPr lang="en-US" sz="2200" b="0" i="1" smtClean="0">
                        <a:latin typeface="Cambria Math"/>
                      </a:rPr>
                      <m:t>:</m:t>
                    </m:r>
                  </m:oMath>
                </a14:m>
                <a:endParaRPr lang="en-US" sz="2200" b="0" dirty="0"/>
              </a:p>
              <a:p>
                <a:endParaRPr lang="en-US" sz="2200" dirty="0"/>
              </a:p>
              <a:p>
                <a:endParaRPr lang="en-US" sz="2200" dirty="0"/>
              </a:p>
              <a:p>
                <a:pPr marL="0" indent="0">
                  <a:buNone/>
                </a:pPr>
                <a:r>
                  <a:rPr lang="en-US" sz="2200" dirty="0"/>
                  <a:t>Sol. Here </a:t>
                </a:r>
                <a14:m>
                  <m:oMath xmlns:m="http://schemas.openxmlformats.org/officeDocument/2006/math">
                    <m:r>
                      <a:rPr lang="en-US" sz="2200" b="0" i="1" smtClean="0">
                        <a:latin typeface="Cambria Math"/>
                      </a:rPr>
                      <m:t>𝑛</m:t>
                    </m:r>
                    <m:r>
                      <a:rPr lang="en-US" sz="2200" b="0" i="1" smtClean="0">
                        <a:latin typeface="Cambria Math"/>
                      </a:rPr>
                      <m:t>=6.</m:t>
                    </m:r>
                  </m:oMath>
                </a14:m>
                <a:r>
                  <a:rPr lang="en-US" sz="2200" dirty="0"/>
                  <a:t> The table is as follows.</a:t>
                </a:r>
              </a:p>
              <a:p>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5846FB0-EE14-4461-91D7-DBA0A626A383}"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3207315350"/>
                  </p:ext>
                </p:extLst>
              </p:nvPr>
            </p:nvGraphicFramePr>
            <p:xfrm>
              <a:off x="1524000" y="1651000"/>
              <a:ext cx="3879274" cy="736600"/>
            </p:xfrm>
            <a:graphic>
              <a:graphicData uri="http://schemas.openxmlformats.org/drawingml/2006/table">
                <a:tbl>
                  <a:tblPr firstRow="1" bandRow="1">
                    <a:tableStyleId>{5C22544A-7EE6-4342-B048-85BDC9FD1C3A}</a:tableStyleId>
                  </a:tblPr>
                  <a:tblGrid>
                    <a:gridCol w="554182">
                      <a:extLst>
                        <a:ext uri="{9D8B030D-6E8A-4147-A177-3AD203B41FA5}">
                          <a16:colId xmlns:a16="http://schemas.microsoft.com/office/drawing/2014/main" val="20000"/>
                        </a:ext>
                      </a:extLst>
                    </a:gridCol>
                    <a:gridCol w="554182">
                      <a:extLst>
                        <a:ext uri="{9D8B030D-6E8A-4147-A177-3AD203B41FA5}">
                          <a16:colId xmlns:a16="http://schemas.microsoft.com/office/drawing/2014/main" val="20001"/>
                        </a:ext>
                      </a:extLst>
                    </a:gridCol>
                    <a:gridCol w="554182">
                      <a:extLst>
                        <a:ext uri="{9D8B030D-6E8A-4147-A177-3AD203B41FA5}">
                          <a16:colId xmlns:a16="http://schemas.microsoft.com/office/drawing/2014/main" val="20002"/>
                        </a:ext>
                      </a:extLst>
                    </a:gridCol>
                    <a:gridCol w="554182">
                      <a:extLst>
                        <a:ext uri="{9D8B030D-6E8A-4147-A177-3AD203B41FA5}">
                          <a16:colId xmlns:a16="http://schemas.microsoft.com/office/drawing/2014/main" val="20003"/>
                        </a:ext>
                      </a:extLst>
                    </a:gridCol>
                    <a:gridCol w="554182">
                      <a:extLst>
                        <a:ext uri="{9D8B030D-6E8A-4147-A177-3AD203B41FA5}">
                          <a16:colId xmlns:a16="http://schemas.microsoft.com/office/drawing/2014/main" val="20004"/>
                        </a:ext>
                      </a:extLst>
                    </a:gridCol>
                    <a:gridCol w="554182">
                      <a:extLst>
                        <a:ext uri="{9D8B030D-6E8A-4147-A177-3AD203B41FA5}">
                          <a16:colId xmlns:a16="http://schemas.microsoft.com/office/drawing/2014/main" val="20005"/>
                        </a:ext>
                      </a:extLst>
                    </a:gridCol>
                    <a:gridCol w="554182">
                      <a:extLst>
                        <a:ext uri="{9D8B030D-6E8A-4147-A177-3AD203B41FA5}">
                          <a16:colId xmlns:a16="http://schemas.microsoft.com/office/drawing/2014/main" val="20006"/>
                        </a:ext>
                      </a:extLst>
                    </a:gridCol>
                  </a:tblGrid>
                  <a:tr h="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𝒙</m:t>
                                </m:r>
                              </m:oMath>
                            </m:oMathPara>
                          </a14:m>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5</a:t>
                          </a:r>
                        </a:p>
                      </a:txBody>
                      <a:tcPr/>
                    </a:tc>
                    <a:tc>
                      <a:txBody>
                        <a:bodyPr/>
                        <a:lstStyle/>
                        <a:p>
                          <a:r>
                            <a:rPr lang="en-US" dirty="0">
                              <a:latin typeface="Times New Roman" panose="02020603050405020304" pitchFamily="18" charset="0"/>
                            </a:rPr>
                            <a:t>7</a:t>
                          </a: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10</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𝑦</m:t>
                                </m:r>
                              </m:oMath>
                            </m:oMathPara>
                          </a14:m>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12</a:t>
                          </a:r>
                        </a:p>
                      </a:txBody>
                      <a:tcPr/>
                    </a:tc>
                    <a:tc>
                      <a:txBody>
                        <a:bodyPr/>
                        <a:lstStyle/>
                        <a:p>
                          <a:r>
                            <a:rPr lang="en-US" dirty="0">
                              <a:latin typeface="Times New Roman" panose="02020603050405020304" pitchFamily="18" charset="0"/>
                            </a:rPr>
                            <a:t>15</a:t>
                          </a:r>
                        </a:p>
                      </a:txBody>
                      <a:tcPr/>
                    </a:tc>
                    <a:tc>
                      <a:txBody>
                        <a:bodyPr/>
                        <a:lstStyle/>
                        <a:p>
                          <a:r>
                            <a:rPr lang="en-US" dirty="0">
                              <a:latin typeface="Times New Roman" panose="02020603050405020304" pitchFamily="18" charset="0"/>
                            </a:rPr>
                            <a:t>17</a:t>
                          </a:r>
                        </a:p>
                      </a:txBody>
                      <a:tcPr/>
                    </a:tc>
                    <a:tc>
                      <a:txBody>
                        <a:bodyPr/>
                        <a:lstStyle/>
                        <a:p>
                          <a:r>
                            <a:rPr lang="en-US" dirty="0">
                              <a:latin typeface="Times New Roman" panose="02020603050405020304" pitchFamily="18" charset="0"/>
                            </a:rPr>
                            <a:t>18</a:t>
                          </a:r>
                        </a:p>
                      </a:txBody>
                      <a:tcPr/>
                    </a:tc>
                    <a:tc>
                      <a:txBody>
                        <a:bodyPr/>
                        <a:lstStyle/>
                        <a:p>
                          <a:r>
                            <a:rPr lang="en-US" dirty="0">
                              <a:latin typeface="Times New Roman" panose="02020603050405020304" pitchFamily="18" charset="0"/>
                            </a:rPr>
                            <a:t>20</a:t>
                          </a:r>
                        </a:p>
                      </a:txBody>
                      <a:tcPr/>
                    </a:tc>
                    <a:extLst>
                      <a:ext uri="{0D108BD9-81ED-4DB2-BD59-A6C34878D82A}">
                        <a16:rowId xmlns:a16="http://schemas.microsoft.com/office/drawing/2014/main" val="10001"/>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3207315350"/>
                  </p:ext>
                </p:extLst>
              </p:nvPr>
            </p:nvGraphicFramePr>
            <p:xfrm>
              <a:off x="1524000" y="1651000"/>
              <a:ext cx="3879274" cy="736600"/>
            </p:xfrm>
            <a:graphic>
              <a:graphicData uri="http://schemas.openxmlformats.org/drawingml/2006/table">
                <a:tbl>
                  <a:tblPr firstRow="1" bandRow="1">
                    <a:tableStyleId>{5C22544A-7EE6-4342-B048-85BDC9FD1C3A}</a:tableStyleId>
                  </a:tblPr>
                  <a:tblGrid>
                    <a:gridCol w="554182">
                      <a:extLst>
                        <a:ext uri="{9D8B030D-6E8A-4147-A177-3AD203B41FA5}">
                          <a16:colId xmlns:a16="http://schemas.microsoft.com/office/drawing/2014/main" val="20000"/>
                        </a:ext>
                      </a:extLst>
                    </a:gridCol>
                    <a:gridCol w="554182">
                      <a:extLst>
                        <a:ext uri="{9D8B030D-6E8A-4147-A177-3AD203B41FA5}">
                          <a16:colId xmlns:a16="http://schemas.microsoft.com/office/drawing/2014/main" val="20001"/>
                        </a:ext>
                      </a:extLst>
                    </a:gridCol>
                    <a:gridCol w="554182">
                      <a:extLst>
                        <a:ext uri="{9D8B030D-6E8A-4147-A177-3AD203B41FA5}">
                          <a16:colId xmlns:a16="http://schemas.microsoft.com/office/drawing/2014/main" val="20002"/>
                        </a:ext>
                      </a:extLst>
                    </a:gridCol>
                    <a:gridCol w="554182">
                      <a:extLst>
                        <a:ext uri="{9D8B030D-6E8A-4147-A177-3AD203B41FA5}">
                          <a16:colId xmlns:a16="http://schemas.microsoft.com/office/drawing/2014/main" val="20003"/>
                        </a:ext>
                      </a:extLst>
                    </a:gridCol>
                    <a:gridCol w="554182">
                      <a:extLst>
                        <a:ext uri="{9D8B030D-6E8A-4147-A177-3AD203B41FA5}">
                          <a16:colId xmlns:a16="http://schemas.microsoft.com/office/drawing/2014/main" val="20004"/>
                        </a:ext>
                      </a:extLst>
                    </a:gridCol>
                    <a:gridCol w="554182">
                      <a:extLst>
                        <a:ext uri="{9D8B030D-6E8A-4147-A177-3AD203B41FA5}">
                          <a16:colId xmlns:a16="http://schemas.microsoft.com/office/drawing/2014/main" val="20005"/>
                        </a:ext>
                      </a:extLst>
                    </a:gridCol>
                    <a:gridCol w="554182">
                      <a:extLst>
                        <a:ext uri="{9D8B030D-6E8A-4147-A177-3AD203B41FA5}">
                          <a16:colId xmlns:a16="http://schemas.microsoft.com/office/drawing/2014/main" val="20006"/>
                        </a:ext>
                      </a:extLst>
                    </a:gridCol>
                  </a:tblGrid>
                  <a:tr h="365760">
                    <a:tc>
                      <a:txBody>
                        <a:bodyPr/>
                        <a:lstStyle/>
                        <a:p>
                          <a:endParaRPr lang="en-US"/>
                        </a:p>
                      </a:txBody>
                      <a:tcPr>
                        <a:blipFill>
                          <a:blip r:embed="rId3"/>
                          <a:stretch>
                            <a:fillRect l="-2198" t="-8197" r="-604396" b="-124590"/>
                          </a:stretch>
                        </a:blipFill>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5</a:t>
                          </a:r>
                        </a:p>
                      </a:txBody>
                      <a:tcPr/>
                    </a:tc>
                    <a:tc>
                      <a:txBody>
                        <a:bodyPr/>
                        <a:lstStyle/>
                        <a:p>
                          <a:r>
                            <a:rPr lang="en-US" dirty="0">
                              <a:latin typeface="Times New Roman" panose="02020603050405020304" pitchFamily="18" charset="0"/>
                            </a:rPr>
                            <a:t>7</a:t>
                          </a: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10</a:t>
                          </a:r>
                        </a:p>
                      </a:txBody>
                      <a:tcPr/>
                    </a:tc>
                    <a:extLst>
                      <a:ext uri="{0D108BD9-81ED-4DB2-BD59-A6C34878D82A}">
                        <a16:rowId xmlns:a16="http://schemas.microsoft.com/office/drawing/2014/main" val="10000"/>
                      </a:ext>
                    </a:extLst>
                  </a:tr>
                  <a:tr h="370840">
                    <a:tc>
                      <a:txBody>
                        <a:bodyPr/>
                        <a:lstStyle/>
                        <a:p>
                          <a:endParaRPr lang="en-US"/>
                        </a:p>
                      </a:txBody>
                      <a:tcPr>
                        <a:blipFill>
                          <a:blip r:embed="rId3"/>
                          <a:stretch>
                            <a:fillRect l="-2198" t="-108197" r="-604396" b="-24590"/>
                          </a:stretch>
                        </a:blipFill>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12</a:t>
                          </a:r>
                        </a:p>
                      </a:txBody>
                      <a:tcPr/>
                    </a:tc>
                    <a:tc>
                      <a:txBody>
                        <a:bodyPr/>
                        <a:lstStyle/>
                        <a:p>
                          <a:r>
                            <a:rPr lang="en-US" dirty="0">
                              <a:latin typeface="Times New Roman" panose="02020603050405020304" pitchFamily="18" charset="0"/>
                            </a:rPr>
                            <a:t>15</a:t>
                          </a:r>
                        </a:p>
                      </a:txBody>
                      <a:tcPr/>
                    </a:tc>
                    <a:tc>
                      <a:txBody>
                        <a:bodyPr/>
                        <a:lstStyle/>
                        <a:p>
                          <a:r>
                            <a:rPr lang="en-US" dirty="0">
                              <a:latin typeface="Times New Roman" panose="02020603050405020304" pitchFamily="18" charset="0"/>
                            </a:rPr>
                            <a:t>17</a:t>
                          </a:r>
                        </a:p>
                      </a:txBody>
                      <a:tcPr/>
                    </a:tc>
                    <a:tc>
                      <a:txBody>
                        <a:bodyPr/>
                        <a:lstStyle/>
                        <a:p>
                          <a:r>
                            <a:rPr lang="en-US" dirty="0">
                              <a:latin typeface="Times New Roman" panose="02020603050405020304" pitchFamily="18" charset="0"/>
                            </a:rPr>
                            <a:t>18</a:t>
                          </a:r>
                        </a:p>
                      </a:txBody>
                      <a:tcPr/>
                    </a:tc>
                    <a:tc>
                      <a:txBody>
                        <a:bodyPr/>
                        <a:lstStyle/>
                        <a:p>
                          <a:r>
                            <a:rPr lang="en-US" dirty="0">
                              <a:latin typeface="Times New Roman" panose="02020603050405020304" pitchFamily="18" charset="0"/>
                            </a:rPr>
                            <a:t>20</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636858584"/>
                  </p:ext>
                </p:extLst>
              </p:nvPr>
            </p:nvGraphicFramePr>
            <p:xfrm>
              <a:off x="1219200" y="2895600"/>
              <a:ext cx="6096000" cy="3322194"/>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16500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𝒙</m:t>
                                </m:r>
                              </m:oMath>
                            </m:oMathPara>
                          </a14:m>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𝒚</m:t>
                                </m:r>
                              </m:oMath>
                            </m:oMathPara>
                          </a14:m>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a:rPr>
                                      <m:t>𝒙</m:t>
                                    </m:r>
                                  </m:e>
                                  <m:sup>
                                    <m:r>
                                      <a:rPr lang="en-US" b="1" i="1" smtClean="0">
                                        <a:latin typeface="Cambria Math"/>
                                      </a:rPr>
                                      <m:t>𝟐</m:t>
                                    </m:r>
                                  </m:sup>
                                </m:sSup>
                              </m:oMath>
                            </m:oMathPara>
                          </a14:m>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a:rPr>
                                      <m:t>𝒚</m:t>
                                    </m:r>
                                  </m:e>
                                  <m:sup>
                                    <m:r>
                                      <a:rPr lang="en-US" b="1" i="1" smtClean="0">
                                        <a:latin typeface="Cambria Math"/>
                                      </a:rPr>
                                      <m:t>𝟐</m:t>
                                    </m:r>
                                  </m:sup>
                                </m:sSup>
                              </m:oMath>
                            </m:oMathPara>
                          </a14:m>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𝒙𝒚</m:t>
                                </m:r>
                              </m:oMath>
                            </m:oMathPara>
                          </a14:m>
                          <a:endParaRPr lang="en-US" dirty="0">
                            <a:latin typeface="Times New Roman" panose="02020603050405020304" pitchFamily="18" charset="0"/>
                          </a:endParaRPr>
                        </a:p>
                      </a:txBody>
                      <a:tcPr/>
                    </a:tc>
                    <a:extLst>
                      <a:ext uri="{0D108BD9-81ED-4DB2-BD59-A6C34878D82A}">
                        <a16:rowId xmlns:a16="http://schemas.microsoft.com/office/drawing/2014/main" val="10000"/>
                      </a:ext>
                    </a:extLst>
                  </a:tr>
                  <a:tr h="167291">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64</a:t>
                          </a:r>
                        </a:p>
                      </a:txBody>
                      <a:tcPr/>
                    </a:tc>
                    <a:tc>
                      <a:txBody>
                        <a:bodyPr/>
                        <a:lstStyle/>
                        <a:p>
                          <a:r>
                            <a:rPr lang="en-US" dirty="0">
                              <a:latin typeface="Times New Roman" panose="02020603050405020304" pitchFamily="18" charset="0"/>
                            </a:rPr>
                            <a:t>8</a:t>
                          </a:r>
                        </a:p>
                      </a:txBody>
                      <a:tcPr/>
                    </a:tc>
                    <a:extLst>
                      <a:ext uri="{0D108BD9-81ED-4DB2-BD59-A6C34878D82A}">
                        <a16:rowId xmlns:a16="http://schemas.microsoft.com/office/drawing/2014/main" val="10001"/>
                      </a:ext>
                    </a:extLst>
                  </a:tr>
                  <a:tr h="167291">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12</a:t>
                          </a:r>
                        </a:p>
                      </a:txBody>
                      <a:tcPr/>
                    </a:tc>
                    <a:tc>
                      <a:txBody>
                        <a:bodyPr/>
                        <a:lstStyle/>
                        <a:p>
                          <a:r>
                            <a:rPr lang="en-US" dirty="0">
                              <a:latin typeface="Times New Roman" panose="02020603050405020304" pitchFamily="18" charset="0"/>
                            </a:rPr>
                            <a:t>9</a:t>
                          </a:r>
                        </a:p>
                      </a:txBody>
                      <a:tcPr/>
                    </a:tc>
                    <a:tc>
                      <a:txBody>
                        <a:bodyPr/>
                        <a:lstStyle/>
                        <a:p>
                          <a:r>
                            <a:rPr lang="en-US" dirty="0">
                              <a:latin typeface="Times New Roman" panose="02020603050405020304" pitchFamily="18" charset="0"/>
                            </a:rPr>
                            <a:t>144</a:t>
                          </a:r>
                        </a:p>
                      </a:txBody>
                      <a:tcPr/>
                    </a:tc>
                    <a:tc>
                      <a:txBody>
                        <a:bodyPr/>
                        <a:lstStyle/>
                        <a:p>
                          <a:r>
                            <a:rPr lang="en-US" dirty="0">
                              <a:latin typeface="Times New Roman" panose="02020603050405020304" pitchFamily="18" charset="0"/>
                            </a:rPr>
                            <a:t>36</a:t>
                          </a:r>
                        </a:p>
                      </a:txBody>
                      <a:tcPr/>
                    </a:tc>
                    <a:extLst>
                      <a:ext uri="{0D108BD9-81ED-4DB2-BD59-A6C34878D82A}">
                        <a16:rowId xmlns:a16="http://schemas.microsoft.com/office/drawing/2014/main" val="10002"/>
                      </a:ext>
                    </a:extLst>
                  </a:tr>
                  <a:tr h="167291">
                    <a:tc>
                      <a:txBody>
                        <a:bodyPr/>
                        <a:lstStyle/>
                        <a:p>
                          <a:r>
                            <a:rPr lang="en-US" dirty="0">
                              <a:latin typeface="Times New Roman" panose="02020603050405020304" pitchFamily="18" charset="0"/>
                            </a:rPr>
                            <a:t>5</a:t>
                          </a:r>
                        </a:p>
                      </a:txBody>
                      <a:tcPr/>
                    </a:tc>
                    <a:tc>
                      <a:txBody>
                        <a:bodyPr/>
                        <a:lstStyle/>
                        <a:p>
                          <a:r>
                            <a:rPr lang="en-US" dirty="0">
                              <a:latin typeface="Times New Roman" panose="02020603050405020304" pitchFamily="18" charset="0"/>
                            </a:rPr>
                            <a:t>15</a:t>
                          </a:r>
                        </a:p>
                      </a:txBody>
                      <a:tcPr/>
                    </a:tc>
                    <a:tc>
                      <a:txBody>
                        <a:bodyPr/>
                        <a:lstStyle/>
                        <a:p>
                          <a:r>
                            <a:rPr lang="en-US" dirty="0">
                              <a:latin typeface="Times New Roman" panose="02020603050405020304" pitchFamily="18" charset="0"/>
                            </a:rPr>
                            <a:t>25</a:t>
                          </a:r>
                        </a:p>
                      </a:txBody>
                      <a:tcPr/>
                    </a:tc>
                    <a:tc>
                      <a:txBody>
                        <a:bodyPr/>
                        <a:lstStyle/>
                        <a:p>
                          <a:r>
                            <a:rPr lang="en-US" dirty="0">
                              <a:latin typeface="Times New Roman" panose="02020603050405020304" pitchFamily="18" charset="0"/>
                            </a:rPr>
                            <a:t>225</a:t>
                          </a:r>
                        </a:p>
                      </a:txBody>
                      <a:tcPr/>
                    </a:tc>
                    <a:tc>
                      <a:txBody>
                        <a:bodyPr/>
                        <a:lstStyle/>
                        <a:p>
                          <a:r>
                            <a:rPr lang="en-US" dirty="0">
                              <a:latin typeface="Times New Roman" panose="02020603050405020304" pitchFamily="18" charset="0"/>
                            </a:rPr>
                            <a:t>75</a:t>
                          </a:r>
                        </a:p>
                      </a:txBody>
                      <a:tcPr/>
                    </a:tc>
                    <a:extLst>
                      <a:ext uri="{0D108BD9-81ED-4DB2-BD59-A6C34878D82A}">
                        <a16:rowId xmlns:a16="http://schemas.microsoft.com/office/drawing/2014/main" val="10003"/>
                      </a:ext>
                    </a:extLst>
                  </a:tr>
                  <a:tr h="167291">
                    <a:tc>
                      <a:txBody>
                        <a:bodyPr/>
                        <a:lstStyle/>
                        <a:p>
                          <a:r>
                            <a:rPr lang="en-US" dirty="0">
                              <a:latin typeface="Times New Roman" panose="02020603050405020304" pitchFamily="18" charset="0"/>
                            </a:rPr>
                            <a:t>7</a:t>
                          </a:r>
                        </a:p>
                      </a:txBody>
                      <a:tcPr/>
                    </a:tc>
                    <a:tc>
                      <a:txBody>
                        <a:bodyPr/>
                        <a:lstStyle/>
                        <a:p>
                          <a:r>
                            <a:rPr lang="en-US" dirty="0">
                              <a:latin typeface="Times New Roman" panose="02020603050405020304" pitchFamily="18" charset="0"/>
                            </a:rPr>
                            <a:t>17</a:t>
                          </a:r>
                        </a:p>
                      </a:txBody>
                      <a:tcPr/>
                    </a:tc>
                    <a:tc>
                      <a:txBody>
                        <a:bodyPr/>
                        <a:lstStyle/>
                        <a:p>
                          <a:r>
                            <a:rPr lang="en-US" dirty="0">
                              <a:latin typeface="Times New Roman" panose="02020603050405020304" pitchFamily="18" charset="0"/>
                            </a:rPr>
                            <a:t>49</a:t>
                          </a:r>
                        </a:p>
                      </a:txBody>
                      <a:tcPr/>
                    </a:tc>
                    <a:tc>
                      <a:txBody>
                        <a:bodyPr/>
                        <a:lstStyle/>
                        <a:p>
                          <a:r>
                            <a:rPr lang="en-US" dirty="0">
                              <a:latin typeface="Times New Roman" panose="02020603050405020304" pitchFamily="18" charset="0"/>
                            </a:rPr>
                            <a:t>289</a:t>
                          </a:r>
                        </a:p>
                      </a:txBody>
                      <a:tcPr/>
                    </a:tc>
                    <a:tc>
                      <a:txBody>
                        <a:bodyPr/>
                        <a:lstStyle/>
                        <a:p>
                          <a:r>
                            <a:rPr lang="en-US" dirty="0">
                              <a:latin typeface="Times New Roman" panose="02020603050405020304" pitchFamily="18" charset="0"/>
                            </a:rPr>
                            <a:t>119</a:t>
                          </a:r>
                        </a:p>
                      </a:txBody>
                      <a:tcPr/>
                    </a:tc>
                    <a:extLst>
                      <a:ext uri="{0D108BD9-81ED-4DB2-BD59-A6C34878D82A}">
                        <a16:rowId xmlns:a16="http://schemas.microsoft.com/office/drawing/2014/main" val="10004"/>
                      </a:ext>
                    </a:extLst>
                  </a:tr>
                  <a:tr h="167291">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18</a:t>
                          </a:r>
                        </a:p>
                      </a:txBody>
                      <a:tcPr/>
                    </a:tc>
                    <a:tc>
                      <a:txBody>
                        <a:bodyPr/>
                        <a:lstStyle/>
                        <a:p>
                          <a:r>
                            <a:rPr lang="en-US" dirty="0">
                              <a:latin typeface="Times New Roman" panose="02020603050405020304" pitchFamily="18" charset="0"/>
                            </a:rPr>
                            <a:t>64</a:t>
                          </a:r>
                        </a:p>
                      </a:txBody>
                      <a:tcPr/>
                    </a:tc>
                    <a:tc>
                      <a:txBody>
                        <a:bodyPr/>
                        <a:lstStyle/>
                        <a:p>
                          <a:r>
                            <a:rPr lang="en-US" dirty="0">
                              <a:latin typeface="Times New Roman" panose="02020603050405020304" pitchFamily="18" charset="0"/>
                            </a:rPr>
                            <a:t>324</a:t>
                          </a:r>
                        </a:p>
                      </a:txBody>
                      <a:tcPr/>
                    </a:tc>
                    <a:tc>
                      <a:txBody>
                        <a:bodyPr/>
                        <a:lstStyle/>
                        <a:p>
                          <a:r>
                            <a:rPr lang="en-US" dirty="0">
                              <a:latin typeface="Times New Roman" panose="02020603050405020304" pitchFamily="18" charset="0"/>
                            </a:rPr>
                            <a:t>144</a:t>
                          </a:r>
                        </a:p>
                      </a:txBody>
                      <a:tcPr/>
                    </a:tc>
                    <a:extLst>
                      <a:ext uri="{0D108BD9-81ED-4DB2-BD59-A6C34878D82A}">
                        <a16:rowId xmlns:a16="http://schemas.microsoft.com/office/drawing/2014/main" val="10005"/>
                      </a:ext>
                    </a:extLst>
                  </a:tr>
                  <a:tr h="167291">
                    <a:tc>
                      <a:txBody>
                        <a:bodyPr/>
                        <a:lstStyle/>
                        <a:p>
                          <a:r>
                            <a:rPr lang="en-US" dirty="0">
                              <a:latin typeface="Times New Roman" panose="02020603050405020304" pitchFamily="18" charset="0"/>
                            </a:rPr>
                            <a:t>10</a:t>
                          </a:r>
                        </a:p>
                      </a:txBody>
                      <a:tcPr/>
                    </a:tc>
                    <a:tc>
                      <a:txBody>
                        <a:bodyPr/>
                        <a:lstStyle/>
                        <a:p>
                          <a:r>
                            <a:rPr lang="en-US" dirty="0">
                              <a:latin typeface="Times New Roman" panose="02020603050405020304" pitchFamily="18" charset="0"/>
                            </a:rPr>
                            <a:t>20</a:t>
                          </a:r>
                        </a:p>
                      </a:txBody>
                      <a:tcPr/>
                    </a:tc>
                    <a:tc>
                      <a:txBody>
                        <a:bodyPr/>
                        <a:lstStyle/>
                        <a:p>
                          <a:r>
                            <a:rPr lang="en-US" dirty="0">
                              <a:latin typeface="Times New Roman" panose="02020603050405020304" pitchFamily="18" charset="0"/>
                            </a:rPr>
                            <a:t>100</a:t>
                          </a:r>
                        </a:p>
                      </a:txBody>
                      <a:tcPr/>
                    </a:tc>
                    <a:tc>
                      <a:txBody>
                        <a:bodyPr/>
                        <a:lstStyle/>
                        <a:p>
                          <a:r>
                            <a:rPr lang="en-US" dirty="0">
                              <a:latin typeface="Times New Roman" panose="02020603050405020304" pitchFamily="18" charset="0"/>
                            </a:rPr>
                            <a:t>400</a:t>
                          </a:r>
                        </a:p>
                      </a:txBody>
                      <a:tcPr/>
                    </a:tc>
                    <a:tc>
                      <a:txBody>
                        <a:bodyPr/>
                        <a:lstStyle/>
                        <a:p>
                          <a:r>
                            <a:rPr lang="en-US" dirty="0">
                              <a:latin typeface="Times New Roman" panose="02020603050405020304" pitchFamily="18" charset="0"/>
                            </a:rPr>
                            <a:t>200</a:t>
                          </a:r>
                        </a:p>
                      </a:txBody>
                      <a:tcPr/>
                    </a:tc>
                    <a:extLst>
                      <a:ext uri="{0D108BD9-81ED-4DB2-BD59-A6C34878D82A}">
                        <a16:rowId xmlns:a16="http://schemas.microsoft.com/office/drawing/2014/main" val="10006"/>
                      </a:ext>
                    </a:extLst>
                  </a:tr>
                  <a:tr h="167291">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b="0" i="1" smtClean="0">
                                        <a:latin typeface="Cambria Math"/>
                                      </a:rPr>
                                      <m:t>𝑥</m:t>
                                    </m:r>
                                    <m:r>
                                      <a:rPr lang="en-US" b="0" i="1" smtClean="0">
                                        <a:latin typeface="Cambria Math"/>
                                      </a:rPr>
                                      <m:t>=34</m:t>
                                    </m:r>
                                  </m:e>
                                </m:nary>
                              </m:oMath>
                            </m:oMathPara>
                          </a14:m>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b="0" i="1" smtClean="0">
                                        <a:latin typeface="Cambria Math"/>
                                      </a:rPr>
                                      <m:t>𝑦</m:t>
                                    </m:r>
                                    <m:r>
                                      <a:rPr lang="en-US" b="0" i="1" smtClean="0">
                                        <a:latin typeface="Cambria Math"/>
                                      </a:rPr>
                                      <m:t>=90</m:t>
                                    </m:r>
                                  </m:e>
                                </m:nary>
                              </m:oMath>
                            </m:oMathPara>
                          </a14:m>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sSup>
                                      <m:sSupPr>
                                        <m:ctrlPr>
                                          <a:rPr lang="en-US" i="1" smtClean="0">
                                            <a:latin typeface="Cambria Math" panose="02040503050406030204" pitchFamily="18" charset="0"/>
                                          </a:rPr>
                                        </m:ctrlPr>
                                      </m:sSupPr>
                                      <m:e>
                                        <m:r>
                                          <a:rPr lang="en-US" b="0" i="1" smtClean="0">
                                            <a:latin typeface="Cambria Math"/>
                                          </a:rPr>
                                          <m:t>𝑥</m:t>
                                        </m:r>
                                      </m:e>
                                      <m:sup>
                                        <m:r>
                                          <a:rPr lang="en-US" b="0" i="1" smtClean="0">
                                            <a:latin typeface="Cambria Math"/>
                                          </a:rPr>
                                          <m:t>2</m:t>
                                        </m:r>
                                      </m:sup>
                                    </m:sSup>
                                    <m:r>
                                      <a:rPr lang="en-US" b="0" i="1" smtClean="0">
                                        <a:latin typeface="Cambria Math"/>
                                      </a:rPr>
                                      <m:t>=248</m:t>
                                    </m:r>
                                  </m:e>
                                </m:nary>
                              </m:oMath>
                            </m:oMathPara>
                          </a14:m>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sSup>
                                      <m:sSupPr>
                                        <m:ctrlPr>
                                          <a:rPr lang="en-US" i="1" smtClean="0">
                                            <a:latin typeface="Cambria Math" panose="02040503050406030204" pitchFamily="18" charset="0"/>
                                          </a:rPr>
                                        </m:ctrlPr>
                                      </m:sSupPr>
                                      <m:e>
                                        <m:r>
                                          <a:rPr lang="en-US" b="0" i="1" smtClean="0">
                                            <a:latin typeface="Cambria Math"/>
                                          </a:rPr>
                                          <m:t>𝑦</m:t>
                                        </m:r>
                                      </m:e>
                                      <m:sup>
                                        <m:r>
                                          <a:rPr lang="en-US" b="0" i="1" smtClean="0">
                                            <a:latin typeface="Cambria Math"/>
                                          </a:rPr>
                                          <m:t>2</m:t>
                                        </m:r>
                                      </m:sup>
                                    </m:sSup>
                                    <m:r>
                                      <a:rPr lang="en-US" b="0" i="1" smtClean="0">
                                        <a:latin typeface="Cambria Math"/>
                                      </a:rPr>
                                      <m:t>=1446</m:t>
                                    </m:r>
                                  </m:e>
                                </m:nary>
                              </m:oMath>
                            </m:oMathPara>
                          </a14:m>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b="0" i="1" smtClean="0">
                                        <a:latin typeface="Cambria Math"/>
                                      </a:rPr>
                                      <m:t>𝑥𝑦</m:t>
                                    </m:r>
                                    <m:r>
                                      <a:rPr lang="en-US" b="0" i="1" smtClean="0">
                                        <a:latin typeface="Cambria Math"/>
                                      </a:rPr>
                                      <m:t>=582</m:t>
                                    </m:r>
                                  </m:e>
                                </m:nary>
                              </m:oMath>
                            </m:oMathPara>
                          </a14:m>
                          <a:endParaRPr lang="en-US" dirty="0">
                            <a:latin typeface="Times New Roman" panose="02020603050405020304" pitchFamily="18" charset="0"/>
                          </a:endParaRPr>
                        </a:p>
                      </a:txBody>
                      <a:tcPr/>
                    </a:tc>
                    <a:extLst>
                      <a:ext uri="{0D108BD9-81ED-4DB2-BD59-A6C34878D82A}">
                        <a16:rowId xmlns:a16="http://schemas.microsoft.com/office/drawing/2014/main" val="10007"/>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636858584"/>
                  </p:ext>
                </p:extLst>
              </p:nvPr>
            </p:nvGraphicFramePr>
            <p:xfrm>
              <a:off x="1219200" y="2895600"/>
              <a:ext cx="6096000" cy="3322194"/>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1920">
                    <a:tc>
                      <a:txBody>
                        <a:bodyPr/>
                        <a:lstStyle/>
                        <a:p>
                          <a:endParaRPr lang="en-US"/>
                        </a:p>
                      </a:txBody>
                      <a:tcPr>
                        <a:blipFill>
                          <a:blip r:embed="rId4"/>
                          <a:stretch>
                            <a:fillRect l="-1000" t="-3279" r="-402500" b="-798361"/>
                          </a:stretch>
                        </a:blipFill>
                      </a:tcPr>
                    </a:tc>
                    <a:tc>
                      <a:txBody>
                        <a:bodyPr/>
                        <a:lstStyle/>
                        <a:p>
                          <a:endParaRPr lang="en-US"/>
                        </a:p>
                      </a:txBody>
                      <a:tcPr>
                        <a:blipFill>
                          <a:blip r:embed="rId4"/>
                          <a:stretch>
                            <a:fillRect l="-101000" t="-3279" r="-302500" b="-798361"/>
                          </a:stretch>
                        </a:blipFill>
                      </a:tcPr>
                    </a:tc>
                    <a:tc>
                      <a:txBody>
                        <a:bodyPr/>
                        <a:lstStyle/>
                        <a:p>
                          <a:endParaRPr lang="en-US"/>
                        </a:p>
                      </a:txBody>
                      <a:tcPr>
                        <a:blipFill>
                          <a:blip r:embed="rId4"/>
                          <a:stretch>
                            <a:fillRect l="-201000" t="-3279" r="-202500" b="-798361"/>
                          </a:stretch>
                        </a:blipFill>
                      </a:tcPr>
                    </a:tc>
                    <a:tc>
                      <a:txBody>
                        <a:bodyPr/>
                        <a:lstStyle/>
                        <a:p>
                          <a:endParaRPr lang="en-US"/>
                        </a:p>
                      </a:txBody>
                      <a:tcPr>
                        <a:blipFill>
                          <a:blip r:embed="rId4"/>
                          <a:stretch>
                            <a:fillRect l="-301000" t="-3279" r="-102500" b="-798361"/>
                          </a:stretch>
                        </a:blipFill>
                      </a:tcPr>
                    </a:tc>
                    <a:tc>
                      <a:txBody>
                        <a:bodyPr/>
                        <a:lstStyle/>
                        <a:p>
                          <a:endParaRPr lang="en-US"/>
                        </a:p>
                      </a:txBody>
                      <a:tcPr>
                        <a:blipFill>
                          <a:blip r:embed="rId4"/>
                          <a:stretch>
                            <a:fillRect l="-401000" t="-3279" r="-2500" b="-798361"/>
                          </a:stretch>
                        </a:blipFill>
                      </a:tcPr>
                    </a:tc>
                    <a:extLst>
                      <a:ext uri="{0D108BD9-81ED-4DB2-BD59-A6C34878D82A}">
                        <a16:rowId xmlns:a16="http://schemas.microsoft.com/office/drawing/2014/main" val="10000"/>
                      </a:ext>
                    </a:extLst>
                  </a:tr>
                  <a:tr h="365760">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64</a:t>
                          </a:r>
                        </a:p>
                      </a:txBody>
                      <a:tcPr/>
                    </a:tc>
                    <a:tc>
                      <a:txBody>
                        <a:bodyPr/>
                        <a:lstStyle/>
                        <a:p>
                          <a:r>
                            <a:rPr lang="en-US" dirty="0">
                              <a:latin typeface="Times New Roman" panose="02020603050405020304" pitchFamily="18" charset="0"/>
                            </a:rPr>
                            <a:t>8</a:t>
                          </a:r>
                        </a:p>
                      </a:txBody>
                      <a:tcPr/>
                    </a:tc>
                    <a:extLst>
                      <a:ext uri="{0D108BD9-81ED-4DB2-BD59-A6C34878D82A}">
                        <a16:rowId xmlns:a16="http://schemas.microsoft.com/office/drawing/2014/main" val="10001"/>
                      </a:ext>
                    </a:extLst>
                  </a:tr>
                  <a:tr h="365760">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12</a:t>
                          </a:r>
                        </a:p>
                      </a:txBody>
                      <a:tcPr/>
                    </a:tc>
                    <a:tc>
                      <a:txBody>
                        <a:bodyPr/>
                        <a:lstStyle/>
                        <a:p>
                          <a:r>
                            <a:rPr lang="en-US" dirty="0">
                              <a:latin typeface="Times New Roman" panose="02020603050405020304" pitchFamily="18" charset="0"/>
                            </a:rPr>
                            <a:t>9</a:t>
                          </a:r>
                        </a:p>
                      </a:txBody>
                      <a:tcPr/>
                    </a:tc>
                    <a:tc>
                      <a:txBody>
                        <a:bodyPr/>
                        <a:lstStyle/>
                        <a:p>
                          <a:r>
                            <a:rPr lang="en-US" dirty="0">
                              <a:latin typeface="Times New Roman" panose="02020603050405020304" pitchFamily="18" charset="0"/>
                            </a:rPr>
                            <a:t>144</a:t>
                          </a:r>
                        </a:p>
                      </a:txBody>
                      <a:tcPr/>
                    </a:tc>
                    <a:tc>
                      <a:txBody>
                        <a:bodyPr/>
                        <a:lstStyle/>
                        <a:p>
                          <a:r>
                            <a:rPr lang="en-US" dirty="0">
                              <a:latin typeface="Times New Roman" panose="02020603050405020304" pitchFamily="18" charset="0"/>
                            </a:rPr>
                            <a:t>36</a:t>
                          </a:r>
                        </a:p>
                      </a:txBody>
                      <a:tcPr/>
                    </a:tc>
                    <a:extLst>
                      <a:ext uri="{0D108BD9-81ED-4DB2-BD59-A6C34878D82A}">
                        <a16:rowId xmlns:a16="http://schemas.microsoft.com/office/drawing/2014/main" val="10002"/>
                      </a:ext>
                    </a:extLst>
                  </a:tr>
                  <a:tr h="365760">
                    <a:tc>
                      <a:txBody>
                        <a:bodyPr/>
                        <a:lstStyle/>
                        <a:p>
                          <a:r>
                            <a:rPr lang="en-US" dirty="0">
                              <a:latin typeface="Times New Roman" panose="02020603050405020304" pitchFamily="18" charset="0"/>
                            </a:rPr>
                            <a:t>5</a:t>
                          </a:r>
                        </a:p>
                      </a:txBody>
                      <a:tcPr/>
                    </a:tc>
                    <a:tc>
                      <a:txBody>
                        <a:bodyPr/>
                        <a:lstStyle/>
                        <a:p>
                          <a:r>
                            <a:rPr lang="en-US" dirty="0">
                              <a:latin typeface="Times New Roman" panose="02020603050405020304" pitchFamily="18" charset="0"/>
                            </a:rPr>
                            <a:t>15</a:t>
                          </a:r>
                        </a:p>
                      </a:txBody>
                      <a:tcPr/>
                    </a:tc>
                    <a:tc>
                      <a:txBody>
                        <a:bodyPr/>
                        <a:lstStyle/>
                        <a:p>
                          <a:r>
                            <a:rPr lang="en-US" dirty="0">
                              <a:latin typeface="Times New Roman" panose="02020603050405020304" pitchFamily="18" charset="0"/>
                            </a:rPr>
                            <a:t>25</a:t>
                          </a:r>
                        </a:p>
                      </a:txBody>
                      <a:tcPr/>
                    </a:tc>
                    <a:tc>
                      <a:txBody>
                        <a:bodyPr/>
                        <a:lstStyle/>
                        <a:p>
                          <a:r>
                            <a:rPr lang="en-US" dirty="0">
                              <a:latin typeface="Times New Roman" panose="02020603050405020304" pitchFamily="18" charset="0"/>
                            </a:rPr>
                            <a:t>225</a:t>
                          </a:r>
                        </a:p>
                      </a:txBody>
                      <a:tcPr/>
                    </a:tc>
                    <a:tc>
                      <a:txBody>
                        <a:bodyPr/>
                        <a:lstStyle/>
                        <a:p>
                          <a:r>
                            <a:rPr lang="en-US" dirty="0">
                              <a:latin typeface="Times New Roman" panose="02020603050405020304" pitchFamily="18" charset="0"/>
                            </a:rPr>
                            <a:t>75</a:t>
                          </a:r>
                        </a:p>
                      </a:txBody>
                      <a:tcPr/>
                    </a:tc>
                    <a:extLst>
                      <a:ext uri="{0D108BD9-81ED-4DB2-BD59-A6C34878D82A}">
                        <a16:rowId xmlns:a16="http://schemas.microsoft.com/office/drawing/2014/main" val="10003"/>
                      </a:ext>
                    </a:extLst>
                  </a:tr>
                  <a:tr h="365760">
                    <a:tc>
                      <a:txBody>
                        <a:bodyPr/>
                        <a:lstStyle/>
                        <a:p>
                          <a:r>
                            <a:rPr lang="en-US" dirty="0">
                              <a:latin typeface="Times New Roman" panose="02020603050405020304" pitchFamily="18" charset="0"/>
                            </a:rPr>
                            <a:t>7</a:t>
                          </a:r>
                        </a:p>
                      </a:txBody>
                      <a:tcPr/>
                    </a:tc>
                    <a:tc>
                      <a:txBody>
                        <a:bodyPr/>
                        <a:lstStyle/>
                        <a:p>
                          <a:r>
                            <a:rPr lang="en-US" dirty="0">
                              <a:latin typeface="Times New Roman" panose="02020603050405020304" pitchFamily="18" charset="0"/>
                            </a:rPr>
                            <a:t>17</a:t>
                          </a:r>
                        </a:p>
                      </a:txBody>
                      <a:tcPr/>
                    </a:tc>
                    <a:tc>
                      <a:txBody>
                        <a:bodyPr/>
                        <a:lstStyle/>
                        <a:p>
                          <a:r>
                            <a:rPr lang="en-US" dirty="0">
                              <a:latin typeface="Times New Roman" panose="02020603050405020304" pitchFamily="18" charset="0"/>
                            </a:rPr>
                            <a:t>49</a:t>
                          </a:r>
                        </a:p>
                      </a:txBody>
                      <a:tcPr/>
                    </a:tc>
                    <a:tc>
                      <a:txBody>
                        <a:bodyPr/>
                        <a:lstStyle/>
                        <a:p>
                          <a:r>
                            <a:rPr lang="en-US" dirty="0">
                              <a:latin typeface="Times New Roman" panose="02020603050405020304" pitchFamily="18" charset="0"/>
                            </a:rPr>
                            <a:t>289</a:t>
                          </a:r>
                        </a:p>
                      </a:txBody>
                      <a:tcPr/>
                    </a:tc>
                    <a:tc>
                      <a:txBody>
                        <a:bodyPr/>
                        <a:lstStyle/>
                        <a:p>
                          <a:r>
                            <a:rPr lang="en-US" dirty="0">
                              <a:latin typeface="Times New Roman" panose="02020603050405020304" pitchFamily="18" charset="0"/>
                            </a:rPr>
                            <a:t>119</a:t>
                          </a:r>
                        </a:p>
                      </a:txBody>
                      <a:tcPr/>
                    </a:tc>
                    <a:extLst>
                      <a:ext uri="{0D108BD9-81ED-4DB2-BD59-A6C34878D82A}">
                        <a16:rowId xmlns:a16="http://schemas.microsoft.com/office/drawing/2014/main" val="10004"/>
                      </a:ext>
                    </a:extLst>
                  </a:tr>
                  <a:tr h="365760">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18</a:t>
                          </a:r>
                        </a:p>
                      </a:txBody>
                      <a:tcPr/>
                    </a:tc>
                    <a:tc>
                      <a:txBody>
                        <a:bodyPr/>
                        <a:lstStyle/>
                        <a:p>
                          <a:r>
                            <a:rPr lang="en-US" dirty="0">
                              <a:latin typeface="Times New Roman" panose="02020603050405020304" pitchFamily="18" charset="0"/>
                            </a:rPr>
                            <a:t>64</a:t>
                          </a:r>
                        </a:p>
                      </a:txBody>
                      <a:tcPr/>
                    </a:tc>
                    <a:tc>
                      <a:txBody>
                        <a:bodyPr/>
                        <a:lstStyle/>
                        <a:p>
                          <a:r>
                            <a:rPr lang="en-US" dirty="0">
                              <a:latin typeface="Times New Roman" panose="02020603050405020304" pitchFamily="18" charset="0"/>
                            </a:rPr>
                            <a:t>324</a:t>
                          </a:r>
                        </a:p>
                      </a:txBody>
                      <a:tcPr/>
                    </a:tc>
                    <a:tc>
                      <a:txBody>
                        <a:bodyPr/>
                        <a:lstStyle/>
                        <a:p>
                          <a:r>
                            <a:rPr lang="en-US" dirty="0">
                              <a:latin typeface="Times New Roman" panose="02020603050405020304" pitchFamily="18" charset="0"/>
                            </a:rPr>
                            <a:t>144</a:t>
                          </a:r>
                        </a:p>
                      </a:txBody>
                      <a:tcPr/>
                    </a:tc>
                    <a:extLst>
                      <a:ext uri="{0D108BD9-81ED-4DB2-BD59-A6C34878D82A}">
                        <a16:rowId xmlns:a16="http://schemas.microsoft.com/office/drawing/2014/main" val="10005"/>
                      </a:ext>
                    </a:extLst>
                  </a:tr>
                  <a:tr h="365760">
                    <a:tc>
                      <a:txBody>
                        <a:bodyPr/>
                        <a:lstStyle/>
                        <a:p>
                          <a:r>
                            <a:rPr lang="en-US" dirty="0">
                              <a:latin typeface="Times New Roman" panose="02020603050405020304" pitchFamily="18" charset="0"/>
                            </a:rPr>
                            <a:t>10</a:t>
                          </a:r>
                        </a:p>
                      </a:txBody>
                      <a:tcPr/>
                    </a:tc>
                    <a:tc>
                      <a:txBody>
                        <a:bodyPr/>
                        <a:lstStyle/>
                        <a:p>
                          <a:r>
                            <a:rPr lang="en-US" dirty="0">
                              <a:latin typeface="Times New Roman" panose="02020603050405020304" pitchFamily="18" charset="0"/>
                            </a:rPr>
                            <a:t>20</a:t>
                          </a:r>
                        </a:p>
                      </a:txBody>
                      <a:tcPr/>
                    </a:tc>
                    <a:tc>
                      <a:txBody>
                        <a:bodyPr/>
                        <a:lstStyle/>
                        <a:p>
                          <a:r>
                            <a:rPr lang="en-US" dirty="0">
                              <a:latin typeface="Times New Roman" panose="02020603050405020304" pitchFamily="18" charset="0"/>
                            </a:rPr>
                            <a:t>100</a:t>
                          </a:r>
                        </a:p>
                      </a:txBody>
                      <a:tcPr/>
                    </a:tc>
                    <a:tc>
                      <a:txBody>
                        <a:bodyPr/>
                        <a:lstStyle/>
                        <a:p>
                          <a:r>
                            <a:rPr lang="en-US" dirty="0">
                              <a:latin typeface="Times New Roman" panose="02020603050405020304" pitchFamily="18" charset="0"/>
                            </a:rPr>
                            <a:t>400</a:t>
                          </a:r>
                        </a:p>
                      </a:txBody>
                      <a:tcPr/>
                    </a:tc>
                    <a:tc>
                      <a:txBody>
                        <a:bodyPr/>
                        <a:lstStyle/>
                        <a:p>
                          <a:r>
                            <a:rPr lang="en-US" dirty="0">
                              <a:latin typeface="Times New Roman" panose="02020603050405020304" pitchFamily="18" charset="0"/>
                            </a:rPr>
                            <a:t>200</a:t>
                          </a:r>
                        </a:p>
                      </a:txBody>
                      <a:tcPr/>
                    </a:tc>
                    <a:extLst>
                      <a:ext uri="{0D108BD9-81ED-4DB2-BD59-A6C34878D82A}">
                        <a16:rowId xmlns:a16="http://schemas.microsoft.com/office/drawing/2014/main" val="10006"/>
                      </a:ext>
                    </a:extLst>
                  </a:tr>
                  <a:tr h="755714">
                    <a:tc>
                      <a:txBody>
                        <a:bodyPr/>
                        <a:lstStyle/>
                        <a:p>
                          <a:endParaRPr lang="en-US"/>
                        </a:p>
                      </a:txBody>
                      <a:tcPr>
                        <a:blipFill>
                          <a:blip r:embed="rId4"/>
                          <a:stretch>
                            <a:fillRect l="-1000" t="-341129" r="-402500" b="-2419"/>
                          </a:stretch>
                        </a:blipFill>
                      </a:tcPr>
                    </a:tc>
                    <a:tc>
                      <a:txBody>
                        <a:bodyPr/>
                        <a:lstStyle/>
                        <a:p>
                          <a:endParaRPr lang="en-US"/>
                        </a:p>
                      </a:txBody>
                      <a:tcPr>
                        <a:blipFill>
                          <a:blip r:embed="rId4"/>
                          <a:stretch>
                            <a:fillRect l="-101000" t="-341129" r="-302500" b="-2419"/>
                          </a:stretch>
                        </a:blipFill>
                      </a:tcPr>
                    </a:tc>
                    <a:tc>
                      <a:txBody>
                        <a:bodyPr/>
                        <a:lstStyle/>
                        <a:p>
                          <a:endParaRPr lang="en-US"/>
                        </a:p>
                      </a:txBody>
                      <a:tcPr>
                        <a:blipFill>
                          <a:blip r:embed="rId4"/>
                          <a:stretch>
                            <a:fillRect l="-201000" t="-341129" r="-202500" b="-2419"/>
                          </a:stretch>
                        </a:blipFill>
                      </a:tcPr>
                    </a:tc>
                    <a:tc>
                      <a:txBody>
                        <a:bodyPr/>
                        <a:lstStyle/>
                        <a:p>
                          <a:endParaRPr lang="en-US"/>
                        </a:p>
                      </a:txBody>
                      <a:tcPr>
                        <a:blipFill>
                          <a:blip r:embed="rId4"/>
                          <a:stretch>
                            <a:fillRect l="-301000" t="-341129" r="-102500" b="-2419"/>
                          </a:stretch>
                        </a:blipFill>
                      </a:tcPr>
                    </a:tc>
                    <a:tc>
                      <a:txBody>
                        <a:bodyPr/>
                        <a:lstStyle/>
                        <a:p>
                          <a:endParaRPr lang="en-US"/>
                        </a:p>
                      </a:txBody>
                      <a:tcPr>
                        <a:blipFill>
                          <a:blip r:embed="rId4"/>
                          <a:stretch>
                            <a:fillRect l="-401000" t="-341129" r="-2500" b="-2419"/>
                          </a:stretch>
                        </a:blipFill>
                      </a:tcPr>
                    </a:tc>
                    <a:extLst>
                      <a:ext uri="{0D108BD9-81ED-4DB2-BD59-A6C34878D82A}">
                        <a16:rowId xmlns:a16="http://schemas.microsoft.com/office/drawing/2014/main" val="10007"/>
                      </a:ext>
                    </a:extLst>
                  </a:tr>
                </a:tbl>
              </a:graphicData>
            </a:graphic>
          </p:graphicFrame>
        </mc:Fallback>
      </mc:AlternateContent>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Correlation(CO1)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2825054148"/>
      </p:ext>
    </p:extLst>
  </p:cSld>
  <p:clrMapOvr>
    <a:masterClrMapping/>
  </p:clrMapOvr>
  <p:transition spd="slow">
    <p:push dir="u"/>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Karl Pearson’s coefficient of correlation is given by</a:t>
                </a:r>
              </a:p>
              <a:p>
                <a:pPr marL="0" indent="0">
                  <a:buNone/>
                </a:pPr>
                <a14:m>
                  <m:oMathPara xmlns:m="http://schemas.openxmlformats.org/officeDocument/2006/math">
                    <m:oMathParaPr>
                      <m:jc m:val="left"/>
                    </m:oMathParaPr>
                    <m:oMath xmlns:m="http://schemas.openxmlformats.org/officeDocument/2006/math">
                      <m:r>
                        <a:rPr lang="en-US" sz="2200" i="1">
                          <a:latin typeface="Cambria Math"/>
                        </a:rPr>
                        <m:t>𝑟</m:t>
                      </m:r>
                      <m:d>
                        <m:dPr>
                          <m:ctrlPr>
                            <a:rPr lang="en-US" sz="2200" i="1">
                              <a:latin typeface="Cambria Math" panose="02040503050406030204" pitchFamily="18" charset="0"/>
                            </a:rPr>
                          </m:ctrlPr>
                        </m:dPr>
                        <m:e>
                          <m:r>
                            <a:rPr lang="en-US" sz="2200" i="1">
                              <a:latin typeface="Cambria Math"/>
                            </a:rPr>
                            <m:t>𝑥</m:t>
                          </m:r>
                          <m:r>
                            <a:rPr lang="en-US" sz="2200" i="1">
                              <a:latin typeface="Cambria Math"/>
                            </a:rPr>
                            <m:t>,</m:t>
                          </m:r>
                          <m:r>
                            <a:rPr lang="en-US" sz="2200" i="1">
                              <a:latin typeface="Cambria Math"/>
                            </a:rPr>
                            <m:t>𝑦</m:t>
                          </m:r>
                        </m:e>
                      </m:d>
                      <m:r>
                        <a:rPr lang="en-US" sz="2200" i="1">
                          <a:latin typeface="Cambria Math"/>
                        </a:rPr>
                        <m:t>=</m:t>
                      </m:r>
                      <m:f>
                        <m:fPr>
                          <m:ctrlPr>
                            <a:rPr lang="en-US" sz="2200" i="1">
                              <a:latin typeface="Cambria Math" panose="02040503050406030204" pitchFamily="18" charset="0"/>
                            </a:rPr>
                          </m:ctrlPr>
                        </m:fPr>
                        <m:num>
                          <m:r>
                            <a:rPr lang="en-US" sz="2200" i="1">
                              <a:latin typeface="Cambria Math"/>
                            </a:rPr>
                            <m:t>𝑛</m:t>
                          </m:r>
                          <m:nary>
                            <m:naryPr>
                              <m:chr m:val="∑"/>
                              <m:subHide m:val="on"/>
                              <m:supHide m:val="on"/>
                              <m:ctrlPr>
                                <a:rPr lang="en-US" sz="2200" i="1">
                                  <a:latin typeface="Cambria Math" panose="02040503050406030204" pitchFamily="18" charset="0"/>
                                </a:rPr>
                              </m:ctrlPr>
                            </m:naryPr>
                            <m:sub/>
                            <m:sup/>
                            <m:e>
                              <m:r>
                                <a:rPr lang="en-US" sz="2200" i="1">
                                  <a:latin typeface="Cambria Math"/>
                                </a:rPr>
                                <m:t>𝑥𝑦</m:t>
                              </m:r>
                            </m:e>
                          </m:nary>
                          <m:r>
                            <a:rPr lang="en-US" sz="2200" i="1">
                              <a:latin typeface="Cambria Math"/>
                            </a:rPr>
                            <m:t>−</m:t>
                          </m:r>
                          <m:nary>
                            <m:naryPr>
                              <m:chr m:val="∑"/>
                              <m:subHide m:val="on"/>
                              <m:supHide m:val="on"/>
                              <m:ctrlPr>
                                <a:rPr lang="en-US" sz="2200" i="1">
                                  <a:latin typeface="Cambria Math" panose="02040503050406030204" pitchFamily="18" charset="0"/>
                                </a:rPr>
                              </m:ctrlPr>
                            </m:naryPr>
                            <m:sub/>
                            <m:sup/>
                            <m:e>
                              <m:r>
                                <a:rPr lang="en-US" sz="2200" i="1">
                                  <a:latin typeface="Cambria Math"/>
                                </a:rPr>
                                <m:t>𝑥</m:t>
                              </m:r>
                            </m:e>
                          </m:nary>
                          <m:nary>
                            <m:naryPr>
                              <m:chr m:val="∑"/>
                              <m:subHide m:val="on"/>
                              <m:supHide m:val="on"/>
                              <m:ctrlPr>
                                <a:rPr lang="en-US" sz="2200" i="1">
                                  <a:latin typeface="Cambria Math" panose="02040503050406030204" pitchFamily="18" charset="0"/>
                                </a:rPr>
                              </m:ctrlPr>
                            </m:naryPr>
                            <m:sub/>
                            <m:sup/>
                            <m:e>
                              <m:r>
                                <a:rPr lang="en-US" sz="2200" i="1">
                                  <a:latin typeface="Cambria Math"/>
                                </a:rPr>
                                <m:t>𝑦</m:t>
                              </m:r>
                            </m:e>
                          </m:nary>
                        </m:num>
                        <m:den>
                          <m:rad>
                            <m:radPr>
                              <m:degHide m:val="on"/>
                              <m:ctrlPr>
                                <a:rPr lang="en-US" sz="2200" i="1">
                                  <a:latin typeface="Cambria Math" panose="02040503050406030204" pitchFamily="18" charset="0"/>
                                </a:rPr>
                              </m:ctrlPr>
                            </m:radPr>
                            <m:deg/>
                            <m:e>
                              <m:r>
                                <a:rPr lang="en-US" sz="2200" i="1">
                                  <a:latin typeface="Cambria Math"/>
                                </a:rPr>
                                <m:t>𝑛</m:t>
                              </m:r>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nary>
                                            <m:naryPr>
                                              <m:chr m:val="∑"/>
                                              <m:subHide m:val="on"/>
                                              <m:supHide m:val="on"/>
                                              <m:ctrlPr>
                                                <a:rPr lang="en-US" sz="2200" i="1">
                                                  <a:latin typeface="Cambria Math" panose="02040503050406030204" pitchFamily="18" charset="0"/>
                                                </a:rPr>
                                              </m:ctrlPr>
                                            </m:naryPr>
                                            <m:sub/>
                                            <m:sup/>
                                            <m:e>
                                              <m:r>
                                                <a:rPr lang="en-US" sz="2200" i="1">
                                                  <a:latin typeface="Cambria Math"/>
                                                </a:rPr>
                                                <m:t>𝑥</m:t>
                                              </m:r>
                                            </m:e>
                                          </m:nary>
                                        </m:e>
                                      </m:d>
                                    </m:e>
                                    <m:sup>
                                      <m:r>
                                        <a:rPr lang="en-US" sz="2200" i="1">
                                          <a:latin typeface="Cambria Math"/>
                                        </a:rPr>
                                        <m:t>2</m:t>
                                      </m:r>
                                    </m:sup>
                                  </m:sSup>
                                </m:e>
                              </m:nary>
                            </m:e>
                          </m:rad>
                          <m:rad>
                            <m:radPr>
                              <m:degHide m:val="on"/>
                              <m:ctrlPr>
                                <a:rPr lang="en-US" sz="2200" i="1">
                                  <a:latin typeface="Cambria Math" panose="02040503050406030204" pitchFamily="18" charset="0"/>
                                </a:rPr>
                              </m:ctrlPr>
                            </m:radPr>
                            <m:deg/>
                            <m:e>
                              <m:r>
                                <a:rPr lang="en-US" sz="2200" i="1">
                                  <a:latin typeface="Cambria Math"/>
                                </a:rPr>
                                <m:t>𝑛</m:t>
                              </m:r>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nary>
                                            <m:naryPr>
                                              <m:chr m:val="∑"/>
                                              <m:subHide m:val="on"/>
                                              <m:supHide m:val="on"/>
                                              <m:ctrlPr>
                                                <a:rPr lang="en-US" sz="2200" i="1">
                                                  <a:latin typeface="Cambria Math" panose="02040503050406030204" pitchFamily="18" charset="0"/>
                                                </a:rPr>
                                              </m:ctrlPr>
                                            </m:naryPr>
                                            <m:sub/>
                                            <m:sup/>
                                            <m:e>
                                              <m:r>
                                                <a:rPr lang="en-US" sz="2200" i="1">
                                                  <a:latin typeface="Cambria Math"/>
                                                </a:rPr>
                                                <m:t>𝑦</m:t>
                                              </m:r>
                                            </m:e>
                                          </m:nary>
                                        </m:e>
                                      </m:d>
                                    </m:e>
                                    <m:sup>
                                      <m:r>
                                        <a:rPr lang="en-US" sz="2200" i="1">
                                          <a:latin typeface="Cambria Math"/>
                                        </a:rPr>
                                        <m:t>2</m:t>
                                      </m:r>
                                    </m:sup>
                                  </m:sSup>
                                </m:e>
                              </m:nary>
                            </m:e>
                          </m:rad>
                        </m:den>
                      </m:f>
                    </m:oMath>
                  </m:oMathPara>
                </a14:m>
                <a:endParaRPr lang="en-US" sz="2200" dirty="0"/>
              </a:p>
              <a:p>
                <a:pPr marL="0" indent="0">
                  <a:buNone/>
                </a:pPr>
                <a14:m>
                  <m:oMathPara xmlns:m="http://schemas.openxmlformats.org/officeDocument/2006/math">
                    <m:oMathParaPr>
                      <m:jc m:val="left"/>
                    </m:oMathParaPr>
                    <m:oMath xmlns:m="http://schemas.openxmlformats.org/officeDocument/2006/math">
                      <m:r>
                        <a:rPr lang="en-US" sz="2200" i="1">
                          <a:latin typeface="Cambria Math"/>
                        </a:rPr>
                        <m:t>𝑟</m:t>
                      </m:r>
                      <m:d>
                        <m:dPr>
                          <m:ctrlPr>
                            <a:rPr lang="en-US" sz="2200" i="1">
                              <a:latin typeface="Cambria Math" panose="02040503050406030204" pitchFamily="18" charset="0"/>
                            </a:rPr>
                          </m:ctrlPr>
                        </m:dPr>
                        <m:e>
                          <m:r>
                            <a:rPr lang="en-US" sz="2200" i="1">
                              <a:latin typeface="Cambria Math"/>
                            </a:rPr>
                            <m:t>𝑥</m:t>
                          </m:r>
                          <m:r>
                            <a:rPr lang="en-US" sz="2200" i="1">
                              <a:latin typeface="Cambria Math"/>
                            </a:rPr>
                            <m:t>,</m:t>
                          </m:r>
                          <m:r>
                            <a:rPr lang="en-US" sz="2200" i="1">
                              <a:latin typeface="Cambria Math"/>
                            </a:rPr>
                            <m:t>𝑦</m:t>
                          </m:r>
                        </m:e>
                      </m:d>
                      <m:r>
                        <a:rPr lang="en-US" sz="2200" i="1">
                          <a:latin typeface="Cambria Math"/>
                        </a:rPr>
                        <m:t>=</m:t>
                      </m:r>
                      <m:f>
                        <m:fPr>
                          <m:ctrlPr>
                            <a:rPr lang="en-US" sz="2200" i="1" smtClean="0">
                              <a:latin typeface="Cambria Math" panose="02040503050406030204" pitchFamily="18" charset="0"/>
                            </a:rPr>
                          </m:ctrlPr>
                        </m:fPr>
                        <m:num>
                          <m:d>
                            <m:dPr>
                              <m:ctrlPr>
                                <a:rPr lang="en-US" sz="2200" i="1" smtClean="0">
                                  <a:latin typeface="Cambria Math" panose="02040503050406030204" pitchFamily="18" charset="0"/>
                                </a:rPr>
                              </m:ctrlPr>
                            </m:dPr>
                            <m:e>
                              <m:r>
                                <a:rPr lang="en-US" sz="2200" b="0" i="1" smtClean="0">
                                  <a:latin typeface="Cambria Math"/>
                                </a:rPr>
                                <m:t>6</m:t>
                              </m:r>
                              <m:r>
                                <a:rPr lang="en-US" sz="2200" b="0" i="1" smtClean="0">
                                  <a:latin typeface="Cambria Math"/>
                                  <a:ea typeface="Cambria Math"/>
                                </a:rPr>
                                <m:t>×</m:t>
                              </m:r>
                              <m:r>
                                <a:rPr lang="en-US" sz="2200" b="0" i="1" smtClean="0">
                                  <a:latin typeface="Cambria Math"/>
                                </a:rPr>
                                <m:t>582</m:t>
                              </m:r>
                            </m:e>
                          </m:d>
                          <m:r>
                            <a:rPr lang="en-US" sz="2200" b="0" i="1" smtClean="0">
                              <a:latin typeface="Cambria Math"/>
                            </a:rPr>
                            <m:t>−</m:t>
                          </m:r>
                          <m:d>
                            <m:dPr>
                              <m:ctrlPr>
                                <a:rPr lang="en-US" sz="2200" b="0" i="1" smtClean="0">
                                  <a:latin typeface="Cambria Math" panose="02040503050406030204" pitchFamily="18" charset="0"/>
                                </a:rPr>
                              </m:ctrlPr>
                            </m:dPr>
                            <m:e>
                              <m:r>
                                <a:rPr lang="en-US" sz="2200" b="0" i="1" smtClean="0">
                                  <a:latin typeface="Cambria Math"/>
                                </a:rPr>
                                <m:t>34</m:t>
                              </m:r>
                              <m:r>
                                <a:rPr lang="en-US" sz="2200" b="0" i="1" smtClean="0">
                                  <a:latin typeface="Cambria Math"/>
                                  <a:ea typeface="Cambria Math"/>
                                </a:rPr>
                                <m:t>×90</m:t>
                              </m:r>
                            </m:e>
                          </m:d>
                        </m:num>
                        <m:den>
                          <m:rad>
                            <m:radPr>
                              <m:degHide m:val="on"/>
                              <m:ctrlPr>
                                <a:rPr lang="en-US" sz="2200" i="1">
                                  <a:latin typeface="Cambria Math" panose="02040503050406030204" pitchFamily="18" charset="0"/>
                                </a:rPr>
                              </m:ctrlPr>
                            </m:radPr>
                            <m:deg/>
                            <m:e>
                              <m:d>
                                <m:dPr>
                                  <m:ctrlPr>
                                    <a:rPr lang="en-US" sz="2200" i="1" smtClean="0">
                                      <a:latin typeface="Cambria Math" panose="02040503050406030204" pitchFamily="18" charset="0"/>
                                    </a:rPr>
                                  </m:ctrlPr>
                                </m:dPr>
                                <m:e>
                                  <m:r>
                                    <a:rPr lang="en-US" sz="2200" b="0" i="1" smtClean="0">
                                      <a:latin typeface="Cambria Math"/>
                                    </a:rPr>
                                    <m:t>6</m:t>
                                  </m:r>
                                  <m:r>
                                    <a:rPr lang="en-US" sz="2200" b="0" i="1" smtClean="0">
                                      <a:latin typeface="Cambria Math"/>
                                      <a:ea typeface="Cambria Math"/>
                                    </a:rPr>
                                    <m:t>×248</m:t>
                                  </m:r>
                                </m:e>
                              </m:d>
                              <m:r>
                                <a:rPr lang="en-US" sz="2200" b="0" i="1" smtClean="0">
                                  <a:latin typeface="Cambria Math"/>
                                </a:rPr>
                                <m:t>−</m:t>
                              </m:r>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r>
                                        <a:rPr lang="en-US" sz="2200" b="0" i="1" smtClean="0">
                                          <a:latin typeface="Cambria Math"/>
                                        </a:rPr>
                                        <m:t>34</m:t>
                                      </m:r>
                                    </m:e>
                                  </m:d>
                                </m:e>
                                <m:sup>
                                  <m:r>
                                    <a:rPr lang="en-US" sz="2200" b="0" i="1" smtClean="0">
                                      <a:latin typeface="Cambria Math"/>
                                    </a:rPr>
                                    <m:t>2</m:t>
                                  </m:r>
                                </m:sup>
                              </m:sSup>
                            </m:e>
                          </m:rad>
                          <m:rad>
                            <m:radPr>
                              <m:degHide m:val="on"/>
                              <m:ctrlPr>
                                <a:rPr lang="en-US" sz="2200" i="1">
                                  <a:latin typeface="Cambria Math" panose="02040503050406030204" pitchFamily="18" charset="0"/>
                                </a:rPr>
                              </m:ctrlPr>
                            </m:radPr>
                            <m:deg/>
                            <m:e>
                              <m:d>
                                <m:dPr>
                                  <m:ctrlPr>
                                    <a:rPr lang="en-US" sz="2200" i="1" smtClean="0">
                                      <a:latin typeface="Cambria Math" panose="02040503050406030204" pitchFamily="18" charset="0"/>
                                    </a:rPr>
                                  </m:ctrlPr>
                                </m:dPr>
                                <m:e>
                                  <m:r>
                                    <a:rPr lang="en-US" sz="2200" b="0" i="1" smtClean="0">
                                      <a:latin typeface="Cambria Math"/>
                                    </a:rPr>
                                    <m:t>6</m:t>
                                  </m:r>
                                  <m:r>
                                    <a:rPr lang="en-US" sz="2200" b="0" i="1" smtClean="0">
                                      <a:latin typeface="Cambria Math"/>
                                      <a:ea typeface="Cambria Math"/>
                                    </a:rPr>
                                    <m:t>×1446</m:t>
                                  </m:r>
                                </m:e>
                              </m:d>
                              <m:r>
                                <a:rPr lang="en-US" sz="2200" b="0" i="1" smtClean="0">
                                  <a:latin typeface="Cambria Math"/>
                                </a:rPr>
                                <m:t>−</m:t>
                              </m:r>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r>
                                        <a:rPr lang="en-US" sz="2200" b="0" i="1" smtClean="0">
                                          <a:latin typeface="Cambria Math"/>
                                        </a:rPr>
                                        <m:t>90</m:t>
                                      </m:r>
                                    </m:e>
                                  </m:d>
                                </m:e>
                                <m:sup>
                                  <m:r>
                                    <a:rPr lang="en-US" sz="2200" b="0" i="1" smtClean="0">
                                      <a:latin typeface="Cambria Math"/>
                                    </a:rPr>
                                    <m:t>2</m:t>
                                  </m:r>
                                </m:sup>
                              </m:sSup>
                            </m:e>
                          </m:rad>
                        </m:den>
                      </m:f>
                      <m:r>
                        <a:rPr lang="en-US" sz="2200" b="0" i="0" smtClean="0">
                          <a:latin typeface="Cambria Math"/>
                        </a:rPr>
                        <m:t>=0.9879</m:t>
                      </m:r>
                    </m:oMath>
                  </m:oMathPara>
                </a14:m>
                <a:endParaRPr lang="en-US" sz="2200" dirty="0"/>
              </a:p>
              <a:p>
                <a:pPr marL="0" indent="0">
                  <a:buNone/>
                </a:pPr>
                <a:r>
                  <a:rPr lang="en-US" sz="2200" dirty="0"/>
                  <a:t>Q. Find the co-efficient of correlation for the following table:</a:t>
                </a:r>
              </a:p>
              <a:p>
                <a:endParaRPr lang="en-US" sz="2200" dirty="0"/>
              </a:p>
              <a:p>
                <a:endParaRPr lang="en-US" sz="2200" dirty="0"/>
              </a:p>
              <a:p>
                <a:endParaRPr lang="en-US" sz="2200" dirty="0"/>
              </a:p>
              <a:p>
                <a:pPr marL="0" indent="0">
                  <a:buNone/>
                </a:pPr>
                <a:r>
                  <a:rPr lang="en-US" sz="2200" dirty="0"/>
                  <a:t>Solution: Let </a:t>
                </a:r>
                <a14:m>
                  <m:oMath xmlns:m="http://schemas.openxmlformats.org/officeDocument/2006/math">
                    <m:r>
                      <a:rPr lang="en-US" sz="2200" b="0" i="1" smtClean="0">
                        <a:latin typeface="Cambria Math"/>
                      </a:rPr>
                      <m:t>𝑢</m:t>
                    </m:r>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𝑥</m:t>
                        </m:r>
                        <m:r>
                          <a:rPr lang="en-US" sz="2200" b="0" i="1" smtClean="0">
                            <a:latin typeface="Cambria Math"/>
                          </a:rPr>
                          <m:t>−22</m:t>
                        </m:r>
                      </m:num>
                      <m:den>
                        <m:r>
                          <a:rPr lang="en-US" sz="2200" b="0" i="1" smtClean="0">
                            <a:latin typeface="Cambria Math"/>
                          </a:rPr>
                          <m:t>4</m:t>
                        </m:r>
                      </m:den>
                    </m:f>
                    <m:r>
                      <a:rPr lang="en-US" sz="2200" b="0" i="1" smtClean="0">
                        <a:latin typeface="Cambria Math"/>
                      </a:rPr>
                      <m:t>,</m:t>
                    </m:r>
                    <m:r>
                      <a:rPr lang="en-US" sz="2200" b="0" i="1" smtClean="0">
                        <a:latin typeface="Cambria Math"/>
                      </a:rPr>
                      <m:t>𝑣</m:t>
                    </m:r>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𝑦</m:t>
                        </m:r>
                        <m:r>
                          <a:rPr lang="en-US" sz="2200" b="0" i="1" smtClean="0">
                            <a:latin typeface="Cambria Math"/>
                          </a:rPr>
                          <m:t>−24</m:t>
                        </m:r>
                      </m:num>
                      <m:den>
                        <m:r>
                          <a:rPr lang="en-US" sz="2200" b="0" i="1" smtClean="0">
                            <a:latin typeface="Cambria Math"/>
                          </a:rPr>
                          <m:t>6</m:t>
                        </m:r>
                      </m:den>
                    </m:f>
                  </m:oMath>
                </a14:m>
                <a:endParaRPr lang="en-US" sz="2200" dirty="0"/>
              </a:p>
              <a:p>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40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5FD7BF1A-3957-4C4E-A327-A1530576557A}"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103</a:t>
            </a:fld>
            <a:endParaRPr lang="en-US"/>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2716615893"/>
                  </p:ext>
                </p:extLst>
              </p:nvPr>
            </p:nvGraphicFramePr>
            <p:xfrm>
              <a:off x="914400" y="3581400"/>
              <a:ext cx="6095999" cy="79248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𝒙</m:t>
                                </m:r>
                              </m:oMath>
                            </m:oMathPara>
                          </a14:m>
                          <a:endParaRPr lang="en-US" sz="2000" dirty="0">
                            <a:latin typeface="Times New Roman" panose="02020603050405020304" pitchFamily="18" charset="0"/>
                          </a:endParaRPr>
                        </a:p>
                      </a:txBody>
                      <a:tcPr/>
                    </a:tc>
                    <a:tc>
                      <a:txBody>
                        <a:bodyPr/>
                        <a:lstStyle/>
                        <a:p>
                          <a:r>
                            <a:rPr lang="en-US" sz="2000" dirty="0">
                              <a:latin typeface="Times New Roman" panose="02020603050405020304" pitchFamily="18" charset="0"/>
                            </a:rPr>
                            <a:t>10</a:t>
                          </a:r>
                        </a:p>
                      </a:txBody>
                      <a:tcPr/>
                    </a:tc>
                    <a:tc>
                      <a:txBody>
                        <a:bodyPr/>
                        <a:lstStyle/>
                        <a:p>
                          <a:r>
                            <a:rPr lang="en-US" sz="2000" dirty="0">
                              <a:latin typeface="Times New Roman" panose="02020603050405020304" pitchFamily="18" charset="0"/>
                            </a:rPr>
                            <a:t>14</a:t>
                          </a:r>
                        </a:p>
                      </a:txBody>
                      <a:tcPr/>
                    </a:tc>
                    <a:tc>
                      <a:txBody>
                        <a:bodyPr/>
                        <a:lstStyle/>
                        <a:p>
                          <a:r>
                            <a:rPr lang="en-US" sz="2000" dirty="0">
                              <a:latin typeface="Times New Roman" panose="02020603050405020304" pitchFamily="18" charset="0"/>
                            </a:rPr>
                            <a:t>18</a:t>
                          </a:r>
                        </a:p>
                      </a:txBody>
                      <a:tcPr/>
                    </a:tc>
                    <a:tc>
                      <a:txBody>
                        <a:bodyPr/>
                        <a:lstStyle/>
                        <a:p>
                          <a:r>
                            <a:rPr lang="en-US" sz="2000" dirty="0">
                              <a:latin typeface="Times New Roman" panose="02020603050405020304" pitchFamily="18" charset="0"/>
                            </a:rPr>
                            <a:t>22</a:t>
                          </a:r>
                        </a:p>
                      </a:txBody>
                      <a:tcPr/>
                    </a:tc>
                    <a:tc>
                      <a:txBody>
                        <a:bodyPr/>
                        <a:lstStyle/>
                        <a:p>
                          <a:r>
                            <a:rPr lang="en-US" sz="2000" dirty="0">
                              <a:latin typeface="Times New Roman" panose="02020603050405020304" pitchFamily="18" charset="0"/>
                            </a:rPr>
                            <a:t>26</a:t>
                          </a:r>
                        </a:p>
                      </a:txBody>
                      <a:tcPr/>
                    </a:tc>
                    <a:tc>
                      <a:txBody>
                        <a:bodyPr/>
                        <a:lstStyle/>
                        <a:p>
                          <a:r>
                            <a:rPr lang="en-US" sz="2000" dirty="0">
                              <a:latin typeface="Times New Roman" panose="02020603050405020304" pitchFamily="18" charset="0"/>
                            </a:rPr>
                            <a:t>30</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𝑦</m:t>
                                </m:r>
                              </m:oMath>
                            </m:oMathPara>
                          </a14:m>
                          <a:endParaRPr lang="en-US" sz="2000" dirty="0">
                            <a:latin typeface="Times New Roman" panose="02020603050405020304" pitchFamily="18" charset="0"/>
                          </a:endParaRPr>
                        </a:p>
                      </a:txBody>
                      <a:tcPr/>
                    </a:tc>
                    <a:tc>
                      <a:txBody>
                        <a:bodyPr/>
                        <a:lstStyle/>
                        <a:p>
                          <a:r>
                            <a:rPr lang="en-US" sz="2000" dirty="0">
                              <a:latin typeface="Times New Roman" panose="02020603050405020304" pitchFamily="18" charset="0"/>
                            </a:rPr>
                            <a:t>18</a:t>
                          </a:r>
                        </a:p>
                      </a:txBody>
                      <a:tcPr/>
                    </a:tc>
                    <a:tc>
                      <a:txBody>
                        <a:bodyPr/>
                        <a:lstStyle/>
                        <a:p>
                          <a:r>
                            <a:rPr lang="en-US" sz="2000" dirty="0">
                              <a:latin typeface="Times New Roman" panose="02020603050405020304" pitchFamily="18" charset="0"/>
                            </a:rPr>
                            <a:t>12</a:t>
                          </a:r>
                        </a:p>
                      </a:txBody>
                      <a:tcPr/>
                    </a:tc>
                    <a:tc>
                      <a:txBody>
                        <a:bodyPr/>
                        <a:lstStyle/>
                        <a:p>
                          <a:r>
                            <a:rPr lang="en-US" sz="2000" dirty="0">
                              <a:latin typeface="Times New Roman" panose="02020603050405020304" pitchFamily="18" charset="0"/>
                            </a:rPr>
                            <a:t>24</a:t>
                          </a:r>
                        </a:p>
                      </a:txBody>
                      <a:tcPr/>
                    </a:tc>
                    <a:tc>
                      <a:txBody>
                        <a:bodyPr/>
                        <a:lstStyle/>
                        <a:p>
                          <a:r>
                            <a:rPr lang="en-US" sz="2000" dirty="0">
                              <a:latin typeface="Times New Roman" panose="02020603050405020304" pitchFamily="18" charset="0"/>
                            </a:rPr>
                            <a:t>6</a:t>
                          </a:r>
                        </a:p>
                      </a:txBody>
                      <a:tcPr/>
                    </a:tc>
                    <a:tc>
                      <a:txBody>
                        <a:bodyPr/>
                        <a:lstStyle/>
                        <a:p>
                          <a:r>
                            <a:rPr lang="en-US" sz="2000" dirty="0">
                              <a:latin typeface="Times New Roman" panose="02020603050405020304" pitchFamily="18" charset="0"/>
                            </a:rPr>
                            <a:t>30</a:t>
                          </a:r>
                        </a:p>
                      </a:txBody>
                      <a:tcPr/>
                    </a:tc>
                    <a:tc>
                      <a:txBody>
                        <a:bodyPr/>
                        <a:lstStyle/>
                        <a:p>
                          <a:r>
                            <a:rPr lang="en-US" sz="2000" dirty="0">
                              <a:latin typeface="Times New Roman" panose="02020603050405020304" pitchFamily="18" charset="0"/>
                            </a:rPr>
                            <a:t>36</a:t>
                          </a:r>
                        </a:p>
                      </a:txBody>
                      <a:tcPr/>
                    </a:tc>
                    <a:extLst>
                      <a:ext uri="{0D108BD9-81ED-4DB2-BD59-A6C34878D82A}">
                        <a16:rowId xmlns:a16="http://schemas.microsoft.com/office/drawing/2014/main" val="10001"/>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2716615893"/>
                  </p:ext>
                </p:extLst>
              </p:nvPr>
            </p:nvGraphicFramePr>
            <p:xfrm>
              <a:off x="914400" y="3581400"/>
              <a:ext cx="6095999" cy="79248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396240">
                    <a:tc>
                      <a:txBody>
                        <a:bodyPr/>
                        <a:lstStyle/>
                        <a:p>
                          <a:endParaRPr lang="en-US"/>
                        </a:p>
                      </a:txBody>
                      <a:tcPr>
                        <a:blipFill>
                          <a:blip r:embed="rId3"/>
                          <a:stretch>
                            <a:fillRect l="-1399" t="-7576" r="-602797" b="-124242"/>
                          </a:stretch>
                        </a:blipFill>
                      </a:tcPr>
                    </a:tc>
                    <a:tc>
                      <a:txBody>
                        <a:bodyPr/>
                        <a:lstStyle/>
                        <a:p>
                          <a:r>
                            <a:rPr lang="en-US" sz="2000" dirty="0">
                              <a:latin typeface="Times New Roman" panose="02020603050405020304" pitchFamily="18" charset="0"/>
                            </a:rPr>
                            <a:t>10</a:t>
                          </a:r>
                        </a:p>
                      </a:txBody>
                      <a:tcPr/>
                    </a:tc>
                    <a:tc>
                      <a:txBody>
                        <a:bodyPr/>
                        <a:lstStyle/>
                        <a:p>
                          <a:r>
                            <a:rPr lang="en-US" sz="2000" dirty="0">
                              <a:latin typeface="Times New Roman" panose="02020603050405020304" pitchFamily="18" charset="0"/>
                            </a:rPr>
                            <a:t>14</a:t>
                          </a:r>
                        </a:p>
                      </a:txBody>
                      <a:tcPr/>
                    </a:tc>
                    <a:tc>
                      <a:txBody>
                        <a:bodyPr/>
                        <a:lstStyle/>
                        <a:p>
                          <a:r>
                            <a:rPr lang="en-US" sz="2000" dirty="0">
                              <a:latin typeface="Times New Roman" panose="02020603050405020304" pitchFamily="18" charset="0"/>
                            </a:rPr>
                            <a:t>18</a:t>
                          </a:r>
                        </a:p>
                      </a:txBody>
                      <a:tcPr/>
                    </a:tc>
                    <a:tc>
                      <a:txBody>
                        <a:bodyPr/>
                        <a:lstStyle/>
                        <a:p>
                          <a:r>
                            <a:rPr lang="en-US" sz="2000" dirty="0">
                              <a:latin typeface="Times New Roman" panose="02020603050405020304" pitchFamily="18" charset="0"/>
                            </a:rPr>
                            <a:t>22</a:t>
                          </a:r>
                        </a:p>
                      </a:txBody>
                      <a:tcPr/>
                    </a:tc>
                    <a:tc>
                      <a:txBody>
                        <a:bodyPr/>
                        <a:lstStyle/>
                        <a:p>
                          <a:r>
                            <a:rPr lang="en-US" sz="2000" dirty="0">
                              <a:latin typeface="Times New Roman" panose="02020603050405020304" pitchFamily="18" charset="0"/>
                            </a:rPr>
                            <a:t>26</a:t>
                          </a:r>
                        </a:p>
                      </a:txBody>
                      <a:tcPr/>
                    </a:tc>
                    <a:tc>
                      <a:txBody>
                        <a:bodyPr/>
                        <a:lstStyle/>
                        <a:p>
                          <a:r>
                            <a:rPr lang="en-US" sz="2000" dirty="0">
                              <a:latin typeface="Times New Roman" panose="02020603050405020304" pitchFamily="18" charset="0"/>
                            </a:rPr>
                            <a:t>30</a:t>
                          </a:r>
                        </a:p>
                      </a:txBody>
                      <a:tcPr/>
                    </a:tc>
                    <a:extLst>
                      <a:ext uri="{0D108BD9-81ED-4DB2-BD59-A6C34878D82A}">
                        <a16:rowId xmlns:a16="http://schemas.microsoft.com/office/drawing/2014/main" val="10000"/>
                      </a:ext>
                    </a:extLst>
                  </a:tr>
                  <a:tr h="396240">
                    <a:tc>
                      <a:txBody>
                        <a:bodyPr/>
                        <a:lstStyle/>
                        <a:p>
                          <a:endParaRPr lang="en-US"/>
                        </a:p>
                      </a:txBody>
                      <a:tcPr>
                        <a:blipFill>
                          <a:blip r:embed="rId3"/>
                          <a:stretch>
                            <a:fillRect l="-1399" t="-109231" r="-602797" b="-26154"/>
                          </a:stretch>
                        </a:blipFill>
                      </a:tcPr>
                    </a:tc>
                    <a:tc>
                      <a:txBody>
                        <a:bodyPr/>
                        <a:lstStyle/>
                        <a:p>
                          <a:r>
                            <a:rPr lang="en-US" sz="2000" dirty="0">
                              <a:latin typeface="Times New Roman" panose="02020603050405020304" pitchFamily="18" charset="0"/>
                            </a:rPr>
                            <a:t>18</a:t>
                          </a:r>
                        </a:p>
                      </a:txBody>
                      <a:tcPr/>
                    </a:tc>
                    <a:tc>
                      <a:txBody>
                        <a:bodyPr/>
                        <a:lstStyle/>
                        <a:p>
                          <a:r>
                            <a:rPr lang="en-US" sz="2000" dirty="0">
                              <a:latin typeface="Times New Roman" panose="02020603050405020304" pitchFamily="18" charset="0"/>
                            </a:rPr>
                            <a:t>12</a:t>
                          </a:r>
                        </a:p>
                      </a:txBody>
                      <a:tcPr/>
                    </a:tc>
                    <a:tc>
                      <a:txBody>
                        <a:bodyPr/>
                        <a:lstStyle/>
                        <a:p>
                          <a:r>
                            <a:rPr lang="en-US" sz="2000" dirty="0">
                              <a:latin typeface="Times New Roman" panose="02020603050405020304" pitchFamily="18" charset="0"/>
                            </a:rPr>
                            <a:t>24</a:t>
                          </a:r>
                        </a:p>
                      </a:txBody>
                      <a:tcPr/>
                    </a:tc>
                    <a:tc>
                      <a:txBody>
                        <a:bodyPr/>
                        <a:lstStyle/>
                        <a:p>
                          <a:r>
                            <a:rPr lang="en-US" sz="2000" dirty="0">
                              <a:latin typeface="Times New Roman" panose="02020603050405020304" pitchFamily="18" charset="0"/>
                            </a:rPr>
                            <a:t>6</a:t>
                          </a:r>
                        </a:p>
                      </a:txBody>
                      <a:tcPr/>
                    </a:tc>
                    <a:tc>
                      <a:txBody>
                        <a:bodyPr/>
                        <a:lstStyle/>
                        <a:p>
                          <a:r>
                            <a:rPr lang="en-US" sz="2000" dirty="0">
                              <a:latin typeface="Times New Roman" panose="02020603050405020304" pitchFamily="18" charset="0"/>
                            </a:rPr>
                            <a:t>30</a:t>
                          </a:r>
                        </a:p>
                      </a:txBody>
                      <a:tcPr/>
                    </a:tc>
                    <a:tc>
                      <a:txBody>
                        <a:bodyPr/>
                        <a:lstStyle/>
                        <a:p>
                          <a:r>
                            <a:rPr lang="en-US" sz="2000" dirty="0">
                              <a:latin typeface="Times New Roman" panose="02020603050405020304" pitchFamily="18" charset="0"/>
                            </a:rPr>
                            <a:t>36</a:t>
                          </a:r>
                        </a:p>
                      </a:txBody>
                      <a:tcPr/>
                    </a:tc>
                    <a:extLst>
                      <a:ext uri="{0D108BD9-81ED-4DB2-BD59-A6C34878D82A}">
                        <a16:rowId xmlns:a16="http://schemas.microsoft.com/office/drawing/2014/main" val="10001"/>
                      </a:ext>
                    </a:extLst>
                  </a:tr>
                </a:tbl>
              </a:graphicData>
            </a:graphic>
          </p:graphicFrame>
        </mc:Fallback>
      </mc:AlternateContent>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Correlation(CO1)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9636936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anim calcmode="lin" valueType="num">
                                      <p:cBhvr>
                                        <p:cTn id="3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Content Placeholder 1"/>
              <p:cNvGraphicFramePr>
                <a:graphicFrameLocks noGrp="1"/>
              </p:cNvGraphicFramePr>
              <p:nvPr>
                <p:ph idx="1"/>
                <p:extLst>
                  <p:ext uri="{D42A27DB-BD31-4B8C-83A1-F6EECF244321}">
                    <p14:modId xmlns:p14="http://schemas.microsoft.com/office/powerpoint/2010/main" val="2131260213"/>
                  </p:ext>
                </p:extLst>
              </p:nvPr>
            </p:nvGraphicFramePr>
            <p:xfrm>
              <a:off x="533400" y="1143000"/>
              <a:ext cx="8229599" cy="3626994"/>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382485">
                      <a:extLst>
                        <a:ext uri="{9D8B030D-6E8A-4147-A177-3AD203B41FA5}">
                          <a16:colId xmlns:a16="http://schemas.microsoft.com/office/drawing/2014/main" val="20004"/>
                        </a:ext>
                      </a:extLst>
                    </a:gridCol>
                    <a:gridCol w="1175657">
                      <a:extLst>
                        <a:ext uri="{9D8B030D-6E8A-4147-A177-3AD203B41FA5}">
                          <a16:colId xmlns:a16="http://schemas.microsoft.com/office/drawing/2014/main" val="20005"/>
                        </a:ext>
                      </a:extLst>
                    </a:gridCol>
                    <a:gridCol w="1175657">
                      <a:extLst>
                        <a:ext uri="{9D8B030D-6E8A-4147-A177-3AD203B41FA5}">
                          <a16:colId xmlns:a16="http://schemas.microsoft.com/office/drawing/2014/main" val="20006"/>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𝒙</m:t>
                                </m:r>
                              </m:oMath>
                            </m:oMathPara>
                          </a14:m>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𝒚</m:t>
                                </m:r>
                              </m:oMath>
                            </m:oMathPara>
                          </a14:m>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𝒖</m:t>
                                </m:r>
                              </m:oMath>
                            </m:oMathPara>
                          </a14:m>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𝒗</m:t>
                                </m:r>
                              </m:oMath>
                            </m:oMathPara>
                          </a14:m>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a:rPr>
                                      <m:t>𝒖</m:t>
                                    </m:r>
                                  </m:e>
                                  <m:sup>
                                    <m:r>
                                      <a:rPr lang="en-US" b="1" i="1" smtClean="0">
                                        <a:latin typeface="Cambria Math"/>
                                      </a:rPr>
                                      <m:t>𝟐</m:t>
                                    </m:r>
                                  </m:sup>
                                </m:sSup>
                              </m:oMath>
                            </m:oMathPara>
                          </a14:m>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a:rPr>
                                      <m:t>𝒗</m:t>
                                    </m:r>
                                  </m:e>
                                  <m:sup>
                                    <m:r>
                                      <a:rPr lang="en-US" b="1" i="1" smtClean="0">
                                        <a:latin typeface="Cambria Math"/>
                                      </a:rPr>
                                      <m:t>𝟐</m:t>
                                    </m:r>
                                  </m:sup>
                                </m:sSup>
                              </m:oMath>
                            </m:oMathPara>
                          </a14:m>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𝒖𝒗</m:t>
                                </m:r>
                              </m:oMath>
                            </m:oMathPara>
                          </a14:m>
                          <a:endParaRPr lang="en-US" dirty="0">
                            <a:latin typeface="Times New Roman" panose="02020603050405020304" pitchFamily="18" charset="0"/>
                          </a:endParaRPr>
                        </a:p>
                      </a:txBody>
                      <a:tcPr/>
                    </a:tc>
                    <a:extLst>
                      <a:ext uri="{0D108BD9-81ED-4DB2-BD59-A6C34878D82A}">
                        <a16:rowId xmlns:a16="http://schemas.microsoft.com/office/drawing/2014/main" val="10000"/>
                      </a:ext>
                    </a:extLst>
                  </a:tr>
                  <a:tr h="370840">
                    <a:tc>
                      <a:txBody>
                        <a:bodyPr/>
                        <a:lstStyle/>
                        <a:p>
                          <a:r>
                            <a:rPr lang="en-US" dirty="0">
                              <a:latin typeface="Times New Roman" panose="02020603050405020304" pitchFamily="18" charset="0"/>
                            </a:rPr>
                            <a:t>10</a:t>
                          </a:r>
                        </a:p>
                      </a:txBody>
                      <a:tcPr/>
                    </a:tc>
                    <a:tc>
                      <a:txBody>
                        <a:bodyPr/>
                        <a:lstStyle/>
                        <a:p>
                          <a:r>
                            <a:rPr lang="en-US" dirty="0">
                              <a:latin typeface="Times New Roman" panose="02020603050405020304" pitchFamily="18" charset="0"/>
                            </a:rPr>
                            <a:t>18</a:t>
                          </a:r>
                        </a:p>
                      </a:txBody>
                      <a:tcPr/>
                    </a:tc>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9</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3</a:t>
                          </a:r>
                        </a:p>
                      </a:txBody>
                      <a:tcPr/>
                    </a:tc>
                    <a:extLst>
                      <a:ext uri="{0D108BD9-81ED-4DB2-BD59-A6C34878D82A}">
                        <a16:rowId xmlns:a16="http://schemas.microsoft.com/office/drawing/2014/main" val="10001"/>
                      </a:ext>
                    </a:extLst>
                  </a:tr>
                  <a:tr h="370840">
                    <a:tc>
                      <a:txBody>
                        <a:bodyPr/>
                        <a:lstStyle/>
                        <a:p>
                          <a:r>
                            <a:rPr lang="en-US" dirty="0">
                              <a:latin typeface="Times New Roman" panose="02020603050405020304" pitchFamily="18" charset="0"/>
                            </a:rPr>
                            <a:t>14</a:t>
                          </a:r>
                        </a:p>
                      </a:txBody>
                      <a:tcPr/>
                    </a:tc>
                    <a:tc>
                      <a:txBody>
                        <a:bodyPr/>
                        <a:lstStyle/>
                        <a:p>
                          <a:r>
                            <a:rPr lang="en-US" dirty="0">
                              <a:latin typeface="Times New Roman" panose="02020603050405020304" pitchFamily="18" charset="0"/>
                            </a:rPr>
                            <a:t>12</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4</a:t>
                          </a:r>
                        </a:p>
                      </a:txBody>
                      <a:tcPr/>
                    </a:tc>
                    <a:extLst>
                      <a:ext uri="{0D108BD9-81ED-4DB2-BD59-A6C34878D82A}">
                        <a16:rowId xmlns:a16="http://schemas.microsoft.com/office/drawing/2014/main" val="10002"/>
                      </a:ext>
                    </a:extLst>
                  </a:tr>
                  <a:tr h="370840">
                    <a:tc>
                      <a:txBody>
                        <a:bodyPr/>
                        <a:lstStyle/>
                        <a:p>
                          <a:r>
                            <a:rPr lang="en-US" dirty="0">
                              <a:latin typeface="Times New Roman" panose="02020603050405020304" pitchFamily="18" charset="0"/>
                            </a:rPr>
                            <a:t>18</a:t>
                          </a:r>
                        </a:p>
                      </a:txBody>
                      <a:tcPr/>
                    </a:tc>
                    <a:tc>
                      <a:txBody>
                        <a:bodyPr/>
                        <a:lstStyle/>
                        <a:p>
                          <a:r>
                            <a:rPr lang="en-US" dirty="0">
                              <a:latin typeface="Times New Roman" panose="02020603050405020304" pitchFamily="18" charset="0"/>
                            </a:rPr>
                            <a:t>24</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0</a:t>
                          </a:r>
                        </a:p>
                      </a:txBody>
                      <a:tcPr/>
                    </a:tc>
                    <a:extLst>
                      <a:ext uri="{0D108BD9-81ED-4DB2-BD59-A6C34878D82A}">
                        <a16:rowId xmlns:a16="http://schemas.microsoft.com/office/drawing/2014/main" val="10003"/>
                      </a:ext>
                    </a:extLst>
                  </a:tr>
                  <a:tr h="370840">
                    <a:tc>
                      <a:txBody>
                        <a:bodyPr/>
                        <a:lstStyle/>
                        <a:p>
                          <a:r>
                            <a:rPr lang="en-US" dirty="0">
                              <a:latin typeface="Times New Roman" panose="02020603050405020304" pitchFamily="18" charset="0"/>
                            </a:rPr>
                            <a:t>22</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9</a:t>
                          </a:r>
                        </a:p>
                      </a:txBody>
                      <a:tcPr/>
                    </a:tc>
                    <a:tc>
                      <a:txBody>
                        <a:bodyPr/>
                        <a:lstStyle/>
                        <a:p>
                          <a:r>
                            <a:rPr lang="en-US" dirty="0">
                              <a:latin typeface="Times New Roman" panose="02020603050405020304" pitchFamily="18" charset="0"/>
                            </a:rPr>
                            <a:t>0</a:t>
                          </a:r>
                        </a:p>
                      </a:txBody>
                      <a:tcPr/>
                    </a:tc>
                    <a:extLst>
                      <a:ext uri="{0D108BD9-81ED-4DB2-BD59-A6C34878D82A}">
                        <a16:rowId xmlns:a16="http://schemas.microsoft.com/office/drawing/2014/main" val="10004"/>
                      </a:ext>
                    </a:extLst>
                  </a:tr>
                  <a:tr h="370840">
                    <a:tc>
                      <a:txBody>
                        <a:bodyPr/>
                        <a:lstStyle/>
                        <a:p>
                          <a:r>
                            <a:rPr lang="en-US" dirty="0">
                              <a:latin typeface="Times New Roman" panose="02020603050405020304" pitchFamily="18" charset="0"/>
                            </a:rPr>
                            <a:t>26</a:t>
                          </a:r>
                        </a:p>
                      </a:txBody>
                      <a:tcPr/>
                    </a:tc>
                    <a:tc>
                      <a:txBody>
                        <a:bodyPr/>
                        <a:lstStyle/>
                        <a:p>
                          <a:r>
                            <a:rPr lang="en-US" dirty="0">
                              <a:latin typeface="Times New Roman" panose="02020603050405020304" pitchFamily="18" charset="0"/>
                            </a:rPr>
                            <a:t>30</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1</a:t>
                          </a:r>
                        </a:p>
                      </a:txBody>
                      <a:tcPr/>
                    </a:tc>
                    <a:extLst>
                      <a:ext uri="{0D108BD9-81ED-4DB2-BD59-A6C34878D82A}">
                        <a16:rowId xmlns:a16="http://schemas.microsoft.com/office/drawing/2014/main" val="10005"/>
                      </a:ext>
                    </a:extLst>
                  </a:tr>
                  <a:tr h="370840">
                    <a:tc>
                      <a:txBody>
                        <a:bodyPr/>
                        <a:lstStyle/>
                        <a:p>
                          <a:r>
                            <a:rPr lang="en-US" dirty="0">
                              <a:latin typeface="Times New Roman" panose="02020603050405020304" pitchFamily="18" charset="0"/>
                            </a:rPr>
                            <a:t>30</a:t>
                          </a:r>
                        </a:p>
                      </a:txBody>
                      <a:tcPr/>
                    </a:tc>
                    <a:tc>
                      <a:txBody>
                        <a:bodyPr/>
                        <a:lstStyle/>
                        <a:p>
                          <a:r>
                            <a:rPr lang="en-US" dirty="0">
                              <a:latin typeface="Times New Roman" panose="02020603050405020304" pitchFamily="18" charset="0"/>
                            </a:rPr>
                            <a:t>36</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4</a:t>
                          </a:r>
                        </a:p>
                      </a:txBody>
                      <a:tcPr/>
                    </a:tc>
                    <a:extLst>
                      <a:ext uri="{0D108BD9-81ED-4DB2-BD59-A6C34878D82A}">
                        <a16:rowId xmlns:a16="http://schemas.microsoft.com/office/drawing/2014/main" val="10006"/>
                      </a:ext>
                    </a:extLst>
                  </a:tr>
                  <a:tr h="370840">
                    <a:tc>
                      <a:txBody>
                        <a:bodyPr/>
                        <a:lstStyle/>
                        <a:p>
                          <a:r>
                            <a:rPr lang="en-US" dirty="0">
                              <a:latin typeface="Times New Roman" panose="02020603050405020304" pitchFamily="18" charset="0"/>
                            </a:rPr>
                            <a:t>Total</a:t>
                          </a:r>
                        </a:p>
                      </a:txBody>
                      <a:tcPr/>
                    </a:tc>
                    <a:tc>
                      <a:txBody>
                        <a:bodyPr/>
                        <a:lstStyle/>
                        <a:p>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b="0" i="1" smtClean="0">
                                        <a:latin typeface="Cambria Math"/>
                                      </a:rPr>
                                      <m:t>𝑢</m:t>
                                    </m:r>
                                  </m:e>
                                </m:nary>
                                <m:r>
                                  <a:rPr lang="en-US" b="0" i="1" smtClean="0">
                                    <a:latin typeface="Cambria Math"/>
                                  </a:rPr>
                                  <m:t>=−3</m:t>
                                </m:r>
                              </m:oMath>
                            </m:oMathPara>
                          </a14:m>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b="0" i="1" smtClean="0">
                                        <a:latin typeface="Cambria Math"/>
                                      </a:rPr>
                                      <m:t>𝑣</m:t>
                                    </m:r>
                                  </m:e>
                                </m:nary>
                                <m:r>
                                  <a:rPr lang="en-US" b="0" i="1" smtClean="0">
                                    <a:latin typeface="Cambria Math"/>
                                  </a:rPr>
                                  <m:t>=−3</m:t>
                                </m:r>
                              </m:oMath>
                            </m:oMathPara>
                          </a14:m>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sSup>
                                      <m:sSupPr>
                                        <m:ctrlPr>
                                          <a:rPr lang="en-US" i="1" smtClean="0">
                                            <a:latin typeface="Cambria Math" panose="02040503050406030204" pitchFamily="18" charset="0"/>
                                          </a:rPr>
                                        </m:ctrlPr>
                                      </m:sSupPr>
                                      <m:e>
                                        <m:r>
                                          <a:rPr lang="en-US" b="0" i="1" smtClean="0">
                                            <a:latin typeface="Cambria Math"/>
                                          </a:rPr>
                                          <m:t>𝑢</m:t>
                                        </m:r>
                                      </m:e>
                                      <m:sup>
                                        <m:r>
                                          <a:rPr lang="en-US" b="0" i="1" smtClean="0">
                                            <a:latin typeface="Cambria Math"/>
                                          </a:rPr>
                                          <m:t>2</m:t>
                                        </m:r>
                                      </m:sup>
                                    </m:sSup>
                                    <m:r>
                                      <a:rPr lang="en-US" b="0" i="1" smtClean="0">
                                        <a:latin typeface="Cambria Math"/>
                                      </a:rPr>
                                      <m:t>=19</m:t>
                                    </m:r>
                                  </m:e>
                                </m:nary>
                              </m:oMath>
                            </m:oMathPara>
                          </a14:m>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sSup>
                                      <m:sSupPr>
                                        <m:ctrlPr>
                                          <a:rPr lang="en-US" i="1" smtClean="0">
                                            <a:latin typeface="Cambria Math" panose="02040503050406030204" pitchFamily="18" charset="0"/>
                                          </a:rPr>
                                        </m:ctrlPr>
                                      </m:sSupPr>
                                      <m:e>
                                        <m:r>
                                          <a:rPr lang="en-US" b="0" i="1" smtClean="0">
                                            <a:latin typeface="Cambria Math"/>
                                          </a:rPr>
                                          <m:t>𝑣</m:t>
                                        </m:r>
                                      </m:e>
                                      <m:sup>
                                        <m:r>
                                          <a:rPr lang="en-US" b="0" i="1" smtClean="0">
                                            <a:latin typeface="Cambria Math"/>
                                          </a:rPr>
                                          <m:t>2</m:t>
                                        </m:r>
                                      </m:sup>
                                    </m:sSup>
                                    <m:r>
                                      <a:rPr lang="en-US" b="0" i="1" smtClean="0">
                                        <a:latin typeface="Cambria Math"/>
                                      </a:rPr>
                                      <m:t>=19</m:t>
                                    </m:r>
                                  </m:e>
                                </m:nary>
                              </m:oMath>
                            </m:oMathPara>
                          </a14:m>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b="0" i="1" smtClean="0">
                                        <a:latin typeface="Cambria Math"/>
                                      </a:rPr>
                                      <m:t>𝑢𝑣</m:t>
                                    </m:r>
                                  </m:e>
                                </m:nary>
                                <m:r>
                                  <a:rPr lang="en-US" b="0" i="1" smtClean="0">
                                    <a:latin typeface="Cambria Math"/>
                                  </a:rPr>
                                  <m:t>=12</m:t>
                                </m:r>
                              </m:oMath>
                            </m:oMathPara>
                          </a14:m>
                          <a:endParaRPr lang="en-US" dirty="0">
                            <a:latin typeface="Times New Roman" panose="02020603050405020304" pitchFamily="18" charset="0"/>
                          </a:endParaRPr>
                        </a:p>
                      </a:txBody>
                      <a:tcPr/>
                    </a:tc>
                    <a:extLst>
                      <a:ext uri="{0D108BD9-81ED-4DB2-BD59-A6C34878D82A}">
                        <a16:rowId xmlns:a16="http://schemas.microsoft.com/office/drawing/2014/main" val="10007"/>
                      </a:ext>
                    </a:extLst>
                  </a:tr>
                </a:tbl>
              </a:graphicData>
            </a:graphic>
          </p:graphicFrame>
        </mc:Choice>
        <mc:Fallback xmlns="">
          <p:graphicFrame>
            <p:nvGraphicFramePr>
              <p:cNvPr id="2" name="Content Placeholder 1"/>
              <p:cNvGraphicFramePr>
                <a:graphicFrameLocks noGrp="1"/>
              </p:cNvGraphicFramePr>
              <p:nvPr>
                <p:ph idx="1"/>
                <p:extLst>
                  <p:ext uri="{D42A27DB-BD31-4B8C-83A1-F6EECF244321}">
                    <p14:modId xmlns:p14="http://schemas.microsoft.com/office/powerpoint/2010/main" val="2131260213"/>
                  </p:ext>
                </p:extLst>
              </p:nvPr>
            </p:nvGraphicFramePr>
            <p:xfrm>
              <a:off x="533400" y="1143000"/>
              <a:ext cx="8229599" cy="3626994"/>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382485">
                      <a:extLst>
                        <a:ext uri="{9D8B030D-6E8A-4147-A177-3AD203B41FA5}">
                          <a16:colId xmlns:a16="http://schemas.microsoft.com/office/drawing/2014/main" val="20004"/>
                        </a:ext>
                      </a:extLst>
                    </a:gridCol>
                    <a:gridCol w="1175657">
                      <a:extLst>
                        <a:ext uri="{9D8B030D-6E8A-4147-A177-3AD203B41FA5}">
                          <a16:colId xmlns:a16="http://schemas.microsoft.com/office/drawing/2014/main" val="20005"/>
                        </a:ext>
                      </a:extLst>
                    </a:gridCol>
                    <a:gridCol w="1175657">
                      <a:extLst>
                        <a:ext uri="{9D8B030D-6E8A-4147-A177-3AD203B41FA5}">
                          <a16:colId xmlns:a16="http://schemas.microsoft.com/office/drawing/2014/main" val="20006"/>
                        </a:ext>
                      </a:extLst>
                    </a:gridCol>
                  </a:tblGrid>
                  <a:tr h="371920">
                    <a:tc>
                      <a:txBody>
                        <a:bodyPr/>
                        <a:lstStyle/>
                        <a:p>
                          <a:endParaRPr lang="en-US"/>
                        </a:p>
                      </a:txBody>
                      <a:tcPr>
                        <a:blipFill>
                          <a:blip r:embed="rId2"/>
                          <a:stretch>
                            <a:fillRect l="-725" t="-1639" r="-881884" b="-880328"/>
                          </a:stretch>
                        </a:blipFill>
                      </a:tcPr>
                    </a:tc>
                    <a:tc>
                      <a:txBody>
                        <a:bodyPr/>
                        <a:lstStyle/>
                        <a:p>
                          <a:endParaRPr lang="en-US"/>
                        </a:p>
                      </a:txBody>
                      <a:tcPr>
                        <a:blipFill>
                          <a:blip r:embed="rId2"/>
                          <a:stretch>
                            <a:fillRect l="-159770" t="-1639" r="-1298851" b="-880328"/>
                          </a:stretch>
                        </a:blipFill>
                      </a:tcPr>
                    </a:tc>
                    <a:tc>
                      <a:txBody>
                        <a:bodyPr/>
                        <a:lstStyle/>
                        <a:p>
                          <a:endParaRPr lang="en-US"/>
                        </a:p>
                      </a:txBody>
                      <a:tcPr>
                        <a:blipFill>
                          <a:blip r:embed="rId2"/>
                          <a:stretch>
                            <a:fillRect l="-106103" t="-1639" r="-430516" b="-880328"/>
                          </a:stretch>
                        </a:blipFill>
                      </a:tcPr>
                    </a:tc>
                    <a:tc>
                      <a:txBody>
                        <a:bodyPr/>
                        <a:lstStyle/>
                        <a:p>
                          <a:endParaRPr lang="en-US"/>
                        </a:p>
                      </a:txBody>
                      <a:tcPr>
                        <a:blipFill>
                          <a:blip r:embed="rId2"/>
                          <a:stretch>
                            <a:fillRect l="-146333" t="-1639" r="-205667" b="-880328"/>
                          </a:stretch>
                        </a:blipFill>
                      </a:tcPr>
                    </a:tc>
                    <a:tc>
                      <a:txBody>
                        <a:bodyPr/>
                        <a:lstStyle/>
                        <a:p>
                          <a:endParaRPr lang="en-US"/>
                        </a:p>
                      </a:txBody>
                      <a:tcPr>
                        <a:blipFill>
                          <a:blip r:embed="rId2"/>
                          <a:stretch>
                            <a:fillRect l="-325551" t="-1639" r="-171806" b="-880328"/>
                          </a:stretch>
                        </a:blipFill>
                      </a:tcPr>
                    </a:tc>
                    <a:tc>
                      <a:txBody>
                        <a:bodyPr/>
                        <a:lstStyle/>
                        <a:p>
                          <a:endParaRPr lang="en-US"/>
                        </a:p>
                      </a:txBody>
                      <a:tcPr>
                        <a:blipFill>
                          <a:blip r:embed="rId2"/>
                          <a:stretch>
                            <a:fillRect l="-500518" t="-1639" r="-102073" b="-880328"/>
                          </a:stretch>
                        </a:blipFill>
                      </a:tcPr>
                    </a:tc>
                    <a:tc>
                      <a:txBody>
                        <a:bodyPr/>
                        <a:lstStyle/>
                        <a:p>
                          <a:endParaRPr lang="en-US"/>
                        </a:p>
                      </a:txBody>
                      <a:tcPr>
                        <a:blipFill>
                          <a:blip r:embed="rId2"/>
                          <a:stretch>
                            <a:fillRect l="-600518" t="-1639" r="-2073" b="-880328"/>
                          </a:stretch>
                        </a:blipFill>
                      </a:tcPr>
                    </a:tc>
                    <a:extLst>
                      <a:ext uri="{0D108BD9-81ED-4DB2-BD59-A6C34878D82A}">
                        <a16:rowId xmlns:a16="http://schemas.microsoft.com/office/drawing/2014/main" val="10000"/>
                      </a:ext>
                    </a:extLst>
                  </a:tr>
                  <a:tr h="370840">
                    <a:tc>
                      <a:txBody>
                        <a:bodyPr/>
                        <a:lstStyle/>
                        <a:p>
                          <a:r>
                            <a:rPr lang="en-US" dirty="0">
                              <a:latin typeface="Times New Roman" panose="02020603050405020304" pitchFamily="18" charset="0"/>
                            </a:rPr>
                            <a:t>10</a:t>
                          </a:r>
                        </a:p>
                      </a:txBody>
                      <a:tcPr/>
                    </a:tc>
                    <a:tc>
                      <a:txBody>
                        <a:bodyPr/>
                        <a:lstStyle/>
                        <a:p>
                          <a:r>
                            <a:rPr lang="en-US" dirty="0">
                              <a:latin typeface="Times New Roman" panose="02020603050405020304" pitchFamily="18" charset="0"/>
                            </a:rPr>
                            <a:t>18</a:t>
                          </a:r>
                        </a:p>
                      </a:txBody>
                      <a:tcPr/>
                    </a:tc>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9</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3</a:t>
                          </a:r>
                        </a:p>
                      </a:txBody>
                      <a:tcPr/>
                    </a:tc>
                    <a:extLst>
                      <a:ext uri="{0D108BD9-81ED-4DB2-BD59-A6C34878D82A}">
                        <a16:rowId xmlns:a16="http://schemas.microsoft.com/office/drawing/2014/main" val="10001"/>
                      </a:ext>
                    </a:extLst>
                  </a:tr>
                  <a:tr h="370840">
                    <a:tc>
                      <a:txBody>
                        <a:bodyPr/>
                        <a:lstStyle/>
                        <a:p>
                          <a:r>
                            <a:rPr lang="en-US" dirty="0">
                              <a:latin typeface="Times New Roman" panose="02020603050405020304" pitchFamily="18" charset="0"/>
                            </a:rPr>
                            <a:t>14</a:t>
                          </a:r>
                        </a:p>
                      </a:txBody>
                      <a:tcPr/>
                    </a:tc>
                    <a:tc>
                      <a:txBody>
                        <a:bodyPr/>
                        <a:lstStyle/>
                        <a:p>
                          <a:r>
                            <a:rPr lang="en-US" dirty="0">
                              <a:latin typeface="Times New Roman" panose="02020603050405020304" pitchFamily="18" charset="0"/>
                            </a:rPr>
                            <a:t>12</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4</a:t>
                          </a:r>
                        </a:p>
                      </a:txBody>
                      <a:tcPr/>
                    </a:tc>
                    <a:extLst>
                      <a:ext uri="{0D108BD9-81ED-4DB2-BD59-A6C34878D82A}">
                        <a16:rowId xmlns:a16="http://schemas.microsoft.com/office/drawing/2014/main" val="10002"/>
                      </a:ext>
                    </a:extLst>
                  </a:tr>
                  <a:tr h="370840">
                    <a:tc>
                      <a:txBody>
                        <a:bodyPr/>
                        <a:lstStyle/>
                        <a:p>
                          <a:r>
                            <a:rPr lang="en-US" dirty="0">
                              <a:latin typeface="Times New Roman" panose="02020603050405020304" pitchFamily="18" charset="0"/>
                            </a:rPr>
                            <a:t>18</a:t>
                          </a:r>
                        </a:p>
                      </a:txBody>
                      <a:tcPr/>
                    </a:tc>
                    <a:tc>
                      <a:txBody>
                        <a:bodyPr/>
                        <a:lstStyle/>
                        <a:p>
                          <a:r>
                            <a:rPr lang="en-US" dirty="0">
                              <a:latin typeface="Times New Roman" panose="02020603050405020304" pitchFamily="18" charset="0"/>
                            </a:rPr>
                            <a:t>24</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0</a:t>
                          </a:r>
                        </a:p>
                      </a:txBody>
                      <a:tcPr/>
                    </a:tc>
                    <a:extLst>
                      <a:ext uri="{0D108BD9-81ED-4DB2-BD59-A6C34878D82A}">
                        <a16:rowId xmlns:a16="http://schemas.microsoft.com/office/drawing/2014/main" val="10003"/>
                      </a:ext>
                    </a:extLst>
                  </a:tr>
                  <a:tr h="370840">
                    <a:tc>
                      <a:txBody>
                        <a:bodyPr/>
                        <a:lstStyle/>
                        <a:p>
                          <a:r>
                            <a:rPr lang="en-US" dirty="0">
                              <a:latin typeface="Times New Roman" panose="02020603050405020304" pitchFamily="18" charset="0"/>
                            </a:rPr>
                            <a:t>22</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9</a:t>
                          </a:r>
                        </a:p>
                      </a:txBody>
                      <a:tcPr/>
                    </a:tc>
                    <a:tc>
                      <a:txBody>
                        <a:bodyPr/>
                        <a:lstStyle/>
                        <a:p>
                          <a:r>
                            <a:rPr lang="en-US" dirty="0">
                              <a:latin typeface="Times New Roman" panose="02020603050405020304" pitchFamily="18" charset="0"/>
                            </a:rPr>
                            <a:t>0</a:t>
                          </a:r>
                        </a:p>
                      </a:txBody>
                      <a:tcPr/>
                    </a:tc>
                    <a:extLst>
                      <a:ext uri="{0D108BD9-81ED-4DB2-BD59-A6C34878D82A}">
                        <a16:rowId xmlns:a16="http://schemas.microsoft.com/office/drawing/2014/main" val="10004"/>
                      </a:ext>
                    </a:extLst>
                  </a:tr>
                  <a:tr h="370840">
                    <a:tc>
                      <a:txBody>
                        <a:bodyPr/>
                        <a:lstStyle/>
                        <a:p>
                          <a:r>
                            <a:rPr lang="en-US" dirty="0">
                              <a:latin typeface="Times New Roman" panose="02020603050405020304" pitchFamily="18" charset="0"/>
                            </a:rPr>
                            <a:t>26</a:t>
                          </a:r>
                        </a:p>
                      </a:txBody>
                      <a:tcPr/>
                    </a:tc>
                    <a:tc>
                      <a:txBody>
                        <a:bodyPr/>
                        <a:lstStyle/>
                        <a:p>
                          <a:r>
                            <a:rPr lang="en-US" dirty="0">
                              <a:latin typeface="Times New Roman" panose="02020603050405020304" pitchFamily="18" charset="0"/>
                            </a:rPr>
                            <a:t>30</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1</a:t>
                          </a:r>
                        </a:p>
                      </a:txBody>
                      <a:tcPr/>
                    </a:tc>
                    <a:extLst>
                      <a:ext uri="{0D108BD9-81ED-4DB2-BD59-A6C34878D82A}">
                        <a16:rowId xmlns:a16="http://schemas.microsoft.com/office/drawing/2014/main" val="10005"/>
                      </a:ext>
                    </a:extLst>
                  </a:tr>
                  <a:tr h="370840">
                    <a:tc>
                      <a:txBody>
                        <a:bodyPr/>
                        <a:lstStyle/>
                        <a:p>
                          <a:r>
                            <a:rPr lang="en-US" dirty="0">
                              <a:latin typeface="Times New Roman" panose="02020603050405020304" pitchFamily="18" charset="0"/>
                            </a:rPr>
                            <a:t>30</a:t>
                          </a:r>
                        </a:p>
                      </a:txBody>
                      <a:tcPr/>
                    </a:tc>
                    <a:tc>
                      <a:txBody>
                        <a:bodyPr/>
                        <a:lstStyle/>
                        <a:p>
                          <a:r>
                            <a:rPr lang="en-US" dirty="0">
                              <a:latin typeface="Times New Roman" panose="02020603050405020304" pitchFamily="18" charset="0"/>
                            </a:rPr>
                            <a:t>36</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4</a:t>
                          </a:r>
                        </a:p>
                      </a:txBody>
                      <a:tcPr/>
                    </a:tc>
                    <a:extLst>
                      <a:ext uri="{0D108BD9-81ED-4DB2-BD59-A6C34878D82A}">
                        <a16:rowId xmlns:a16="http://schemas.microsoft.com/office/drawing/2014/main" val="10006"/>
                      </a:ext>
                    </a:extLst>
                  </a:tr>
                  <a:tr h="1030034">
                    <a:tc>
                      <a:txBody>
                        <a:bodyPr/>
                        <a:lstStyle/>
                        <a:p>
                          <a:r>
                            <a:rPr lang="en-US" dirty="0">
                              <a:latin typeface="Times New Roman" panose="02020603050405020304" pitchFamily="18" charset="0"/>
                            </a:rPr>
                            <a:t>Total</a:t>
                          </a:r>
                        </a:p>
                      </a:txBody>
                      <a:tcPr/>
                    </a:tc>
                    <a:tc>
                      <a:txBody>
                        <a:bodyPr/>
                        <a:lstStyle/>
                        <a:p>
                          <a:endParaRPr lang="en-US" dirty="0">
                            <a:latin typeface="Times New Roman" panose="02020603050405020304" pitchFamily="18" charset="0"/>
                          </a:endParaRPr>
                        </a:p>
                      </a:txBody>
                      <a:tcPr/>
                    </a:tc>
                    <a:tc>
                      <a:txBody>
                        <a:bodyPr/>
                        <a:lstStyle/>
                        <a:p>
                          <a:endParaRPr lang="en-US"/>
                        </a:p>
                      </a:txBody>
                      <a:tcPr>
                        <a:blipFill>
                          <a:blip r:embed="rId2"/>
                          <a:stretch>
                            <a:fillRect l="-106103" t="-253254" r="-430516" b="-1183"/>
                          </a:stretch>
                        </a:blipFill>
                      </a:tcPr>
                    </a:tc>
                    <a:tc>
                      <a:txBody>
                        <a:bodyPr/>
                        <a:lstStyle/>
                        <a:p>
                          <a:endParaRPr lang="en-US"/>
                        </a:p>
                      </a:txBody>
                      <a:tcPr>
                        <a:blipFill>
                          <a:blip r:embed="rId2"/>
                          <a:stretch>
                            <a:fillRect l="-146333" t="-253254" r="-205667" b="-1183"/>
                          </a:stretch>
                        </a:blipFill>
                      </a:tcPr>
                    </a:tc>
                    <a:tc>
                      <a:txBody>
                        <a:bodyPr/>
                        <a:lstStyle/>
                        <a:p>
                          <a:endParaRPr lang="en-US"/>
                        </a:p>
                      </a:txBody>
                      <a:tcPr>
                        <a:blipFill>
                          <a:blip r:embed="rId2"/>
                          <a:stretch>
                            <a:fillRect l="-325551" t="-253254" r="-171806" b="-1183"/>
                          </a:stretch>
                        </a:blipFill>
                      </a:tcPr>
                    </a:tc>
                    <a:tc>
                      <a:txBody>
                        <a:bodyPr/>
                        <a:lstStyle/>
                        <a:p>
                          <a:endParaRPr lang="en-US"/>
                        </a:p>
                      </a:txBody>
                      <a:tcPr>
                        <a:blipFill>
                          <a:blip r:embed="rId2"/>
                          <a:stretch>
                            <a:fillRect l="-500518" t="-253254" r="-102073" b="-1183"/>
                          </a:stretch>
                        </a:blipFill>
                      </a:tcPr>
                    </a:tc>
                    <a:tc>
                      <a:txBody>
                        <a:bodyPr/>
                        <a:lstStyle/>
                        <a:p>
                          <a:endParaRPr lang="en-US"/>
                        </a:p>
                      </a:txBody>
                      <a:tcPr>
                        <a:blipFill>
                          <a:blip r:embed="rId2"/>
                          <a:stretch>
                            <a:fillRect l="-600518" t="-253254" r="-2073" b="-1183"/>
                          </a:stretch>
                        </a:blipFill>
                      </a:tcPr>
                    </a:tc>
                    <a:extLst>
                      <a:ext uri="{0D108BD9-81ED-4DB2-BD59-A6C34878D82A}">
                        <a16:rowId xmlns:a16="http://schemas.microsoft.com/office/drawing/2014/main" val="10007"/>
                      </a:ext>
                    </a:extLst>
                  </a:tr>
                </a:tbl>
              </a:graphicData>
            </a:graphic>
          </p:graphicFrame>
        </mc:Fallback>
      </mc:AlternateContent>
      <p:sp>
        <p:nvSpPr>
          <p:cNvPr id="4" name="Date Placeholder 3"/>
          <p:cNvSpPr>
            <a:spLocks noGrp="1"/>
          </p:cNvSpPr>
          <p:nvPr>
            <p:ph type="dt" sz="half" idx="10"/>
          </p:nvPr>
        </p:nvSpPr>
        <p:spPr/>
        <p:txBody>
          <a:bodyPr/>
          <a:lstStyle/>
          <a:p>
            <a:fld id="{00CA38F5-E1DD-450E-897A-92EA56E42A1A}"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104</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Correlation(CO1)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3694893773"/>
      </p:ext>
    </p:extLst>
  </p:cSld>
  <p:clrMapOvr>
    <a:masterClrMapping/>
  </p:clrMapOvr>
  <p:transition spd="slow">
    <p:push di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Hence,n=6,</a:t>
                </a:r>
                <a14:m>
                  <m:oMath xmlns:m="http://schemas.openxmlformats.org/officeDocument/2006/math">
                    <m:acc>
                      <m:accPr>
                        <m:chr m:val="̅"/>
                        <m:ctrlPr>
                          <a:rPr lang="en-US" sz="2200" i="1" smtClean="0">
                            <a:latin typeface="Cambria Math" panose="02040503050406030204" pitchFamily="18" charset="0"/>
                          </a:rPr>
                        </m:ctrlPr>
                      </m:accPr>
                      <m:e>
                        <m:r>
                          <a:rPr lang="en-US" sz="2200" b="0" i="1" smtClean="0">
                            <a:latin typeface="Cambria Math"/>
                          </a:rPr>
                          <m:t>𝑢</m:t>
                        </m:r>
                      </m:e>
                    </m:acc>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𝑛</m:t>
                        </m:r>
                      </m:den>
                    </m:f>
                    <m:nary>
                      <m:naryPr>
                        <m:chr m:val="∑"/>
                        <m:subHide m:val="on"/>
                        <m:supHide m:val="on"/>
                        <m:ctrlPr>
                          <a:rPr lang="en-US" sz="2200" b="0" i="1" smtClean="0">
                            <a:latin typeface="Cambria Math" panose="02040503050406030204" pitchFamily="18" charset="0"/>
                          </a:rPr>
                        </m:ctrlPr>
                      </m:naryPr>
                      <m:sub/>
                      <m:sup/>
                      <m:e>
                        <m:r>
                          <a:rPr lang="en-US" sz="2200" b="0" i="1" smtClean="0">
                            <a:latin typeface="Cambria Math"/>
                          </a:rPr>
                          <m:t>𝑢</m:t>
                        </m:r>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6</m:t>
                            </m:r>
                          </m:den>
                        </m:f>
                        <m:d>
                          <m:dPr>
                            <m:ctrlPr>
                              <a:rPr lang="en-US" sz="2200" b="0" i="1" smtClean="0">
                                <a:latin typeface="Cambria Math" panose="02040503050406030204" pitchFamily="18" charset="0"/>
                              </a:rPr>
                            </m:ctrlPr>
                          </m:dPr>
                          <m:e>
                            <m:r>
                              <a:rPr lang="en-US" sz="2200" b="0" i="1" smtClean="0">
                                <a:latin typeface="Cambria Math"/>
                              </a:rPr>
                              <m:t>−3</m:t>
                            </m:r>
                          </m:e>
                        </m:d>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2</m:t>
                            </m:r>
                          </m:den>
                        </m:f>
                        <m:r>
                          <a:rPr lang="en-US" sz="2200" b="0" i="1" smtClean="0">
                            <a:latin typeface="Cambria Math"/>
                          </a:rPr>
                          <m:t>;</m:t>
                        </m:r>
                      </m:e>
                    </m:nary>
                    <m:acc>
                      <m:accPr>
                        <m:chr m:val="̅"/>
                        <m:ctrlPr>
                          <a:rPr lang="en-US" sz="2200" b="0" i="1" smtClean="0">
                            <a:latin typeface="Cambria Math" panose="02040503050406030204" pitchFamily="18" charset="0"/>
                          </a:rPr>
                        </m:ctrlPr>
                      </m:accPr>
                      <m:e>
                        <m:r>
                          <a:rPr lang="en-US" sz="2200" b="0" i="1" smtClean="0">
                            <a:latin typeface="Cambria Math"/>
                          </a:rPr>
                          <m:t>𝑣</m:t>
                        </m:r>
                      </m:e>
                    </m:acc>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𝑛</m:t>
                        </m:r>
                      </m:den>
                    </m:f>
                    <m:nary>
                      <m:naryPr>
                        <m:chr m:val="∑"/>
                        <m:subHide m:val="on"/>
                        <m:supHide m:val="on"/>
                        <m:ctrlPr>
                          <a:rPr lang="en-US" sz="2200" b="0" i="1" smtClean="0">
                            <a:latin typeface="Cambria Math" panose="02040503050406030204" pitchFamily="18" charset="0"/>
                          </a:rPr>
                        </m:ctrlPr>
                      </m:naryPr>
                      <m:sub/>
                      <m:sup/>
                      <m:e>
                        <m:r>
                          <a:rPr lang="en-US" sz="2200" b="0" i="1" smtClean="0">
                            <a:latin typeface="Cambria Math"/>
                          </a:rPr>
                          <m:t>𝑣</m:t>
                        </m:r>
                      </m:e>
                    </m:nary>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6</m:t>
                        </m:r>
                      </m:den>
                    </m:f>
                    <m:d>
                      <m:dPr>
                        <m:ctrlPr>
                          <a:rPr lang="en-US" sz="2200" b="0" i="1" smtClean="0">
                            <a:latin typeface="Cambria Math" panose="02040503050406030204" pitchFamily="18" charset="0"/>
                          </a:rPr>
                        </m:ctrlPr>
                      </m:dPr>
                      <m:e>
                        <m:r>
                          <a:rPr lang="en-US" sz="2200" b="0" i="1" smtClean="0">
                            <a:latin typeface="Cambria Math"/>
                          </a:rPr>
                          <m:t>−3</m:t>
                        </m:r>
                      </m:e>
                    </m:d>
                    <m:r>
                      <a:rPr lang="en-US" sz="2200" b="0" i="0" smtClean="0">
                        <a:latin typeface="Cambria Math"/>
                      </a:rPr>
                      <m:t>=−</m:t>
                    </m:r>
                    <m:f>
                      <m:fPr>
                        <m:ctrlPr>
                          <a:rPr lang="en-US" sz="2200" i="1" dirty="0" smtClean="0">
                            <a:latin typeface="Cambria Math" panose="02040503050406030204" pitchFamily="18" charset="0"/>
                          </a:rPr>
                        </m:ctrlPr>
                      </m:fPr>
                      <m:num>
                        <m:r>
                          <a:rPr lang="en-US" sz="2200" b="0" i="1" dirty="0" smtClean="0">
                            <a:latin typeface="Cambria Math"/>
                          </a:rPr>
                          <m:t>1</m:t>
                        </m:r>
                      </m:num>
                      <m:den>
                        <m:r>
                          <a:rPr lang="en-US" sz="2200" b="0" i="1" dirty="0" smtClean="0">
                            <a:latin typeface="Cambria Math"/>
                          </a:rPr>
                          <m:t>2</m:t>
                        </m:r>
                      </m:den>
                    </m:f>
                  </m:oMath>
                </a14:m>
                <a:endParaRPr lang="en-US" sz="2200" dirty="0"/>
              </a:p>
              <a:p>
                <a:pPr marL="0" indent="0">
                  <a:buNone/>
                </a:pPr>
                <a:r>
                  <a:rPr lang="en-US" sz="2200" dirty="0"/>
                  <a:t>Then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𝑟</m:t>
                        </m:r>
                      </m:e>
                      <m:sub>
                        <m:r>
                          <a:rPr lang="en-US" sz="2200" b="0" i="1" smtClean="0">
                            <a:latin typeface="Cambria Math"/>
                          </a:rPr>
                          <m:t>𝑢𝑣</m:t>
                        </m:r>
                      </m:sub>
                    </m:sSub>
                    <m:r>
                      <a:rPr lang="en-US" sz="2200" b="0" i="1" smtClean="0">
                        <a:latin typeface="Cambria Math"/>
                      </a:rPr>
                      <m:t>=</m:t>
                    </m:r>
                    <m:r>
                      <a:rPr lang="en-US" sz="2200" i="1">
                        <a:latin typeface="Cambria Math"/>
                      </a:rPr>
                      <m:t> </m:t>
                    </m:r>
                  </m:oMath>
                </a14:m>
                <a:r>
                  <a:rPr lang="en-US" sz="2200" dirty="0"/>
                  <a:t> </a:t>
                </a:r>
                <a14:m>
                  <m:oMath xmlns:m="http://schemas.openxmlformats.org/officeDocument/2006/math">
                    <m:f>
                      <m:fPr>
                        <m:ctrlPr>
                          <a:rPr lang="en-US" sz="2200" i="1">
                            <a:latin typeface="Cambria Math" panose="02040503050406030204" pitchFamily="18" charset="0"/>
                          </a:rPr>
                        </m:ctrlPr>
                      </m:fPr>
                      <m:num>
                        <m:r>
                          <a:rPr lang="en-US" sz="2200" i="1">
                            <a:latin typeface="Cambria Math"/>
                          </a:rPr>
                          <m:t>𝑛</m:t>
                        </m:r>
                        <m:nary>
                          <m:naryPr>
                            <m:chr m:val="∑"/>
                            <m:subHide m:val="on"/>
                            <m:supHide m:val="on"/>
                            <m:ctrlPr>
                              <a:rPr lang="en-US" sz="2200" i="1">
                                <a:latin typeface="Cambria Math" panose="02040503050406030204" pitchFamily="18" charset="0"/>
                              </a:rPr>
                            </m:ctrlPr>
                          </m:naryPr>
                          <m:sub/>
                          <m:sup/>
                          <m:e>
                            <m:r>
                              <a:rPr lang="en-US" sz="2200" i="1">
                                <a:latin typeface="Cambria Math"/>
                              </a:rPr>
                              <m:t>𝑢𝑣</m:t>
                            </m:r>
                          </m:e>
                        </m:nary>
                        <m:r>
                          <a:rPr lang="en-US" sz="2200" i="1">
                            <a:latin typeface="Cambria Math"/>
                          </a:rPr>
                          <m:t>−</m:t>
                        </m:r>
                        <m:nary>
                          <m:naryPr>
                            <m:chr m:val="∑"/>
                            <m:subHide m:val="on"/>
                            <m:supHide m:val="on"/>
                            <m:ctrlPr>
                              <a:rPr lang="en-US" sz="2200" i="1">
                                <a:latin typeface="Cambria Math" panose="02040503050406030204" pitchFamily="18" charset="0"/>
                              </a:rPr>
                            </m:ctrlPr>
                          </m:naryPr>
                          <m:sub/>
                          <m:sup/>
                          <m:e>
                            <m:r>
                              <a:rPr lang="en-US" sz="2200" i="1">
                                <a:latin typeface="Cambria Math"/>
                              </a:rPr>
                              <m:t>𝑢</m:t>
                            </m:r>
                          </m:e>
                        </m:nary>
                        <m:nary>
                          <m:naryPr>
                            <m:chr m:val="∑"/>
                            <m:subHide m:val="on"/>
                            <m:supHide m:val="on"/>
                            <m:ctrlPr>
                              <a:rPr lang="en-US" sz="2200" i="1">
                                <a:latin typeface="Cambria Math" panose="02040503050406030204" pitchFamily="18" charset="0"/>
                              </a:rPr>
                            </m:ctrlPr>
                          </m:naryPr>
                          <m:sub/>
                          <m:sup/>
                          <m:e>
                            <m:r>
                              <a:rPr lang="en-US" sz="2200" i="1">
                                <a:latin typeface="Cambria Math"/>
                              </a:rPr>
                              <m:t>𝑣</m:t>
                            </m:r>
                          </m:e>
                        </m:nary>
                      </m:num>
                      <m:den>
                        <m:rad>
                          <m:radPr>
                            <m:degHide m:val="on"/>
                            <m:ctrlPr>
                              <a:rPr lang="en-US" sz="2200" i="1">
                                <a:latin typeface="Cambria Math" panose="02040503050406030204" pitchFamily="18" charset="0"/>
                              </a:rPr>
                            </m:ctrlPr>
                          </m:radPr>
                          <m:deg/>
                          <m:e>
                            <m:r>
                              <a:rPr lang="en-US" sz="2200" i="1">
                                <a:latin typeface="Cambria Math"/>
                              </a:rPr>
                              <m:t>𝑛</m:t>
                            </m:r>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𝑢</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nary>
                                          <m:naryPr>
                                            <m:chr m:val="∑"/>
                                            <m:subHide m:val="on"/>
                                            <m:supHide m:val="on"/>
                                            <m:ctrlPr>
                                              <a:rPr lang="en-US" sz="2200" i="1">
                                                <a:latin typeface="Cambria Math" panose="02040503050406030204" pitchFamily="18" charset="0"/>
                                              </a:rPr>
                                            </m:ctrlPr>
                                          </m:naryPr>
                                          <m:sub/>
                                          <m:sup/>
                                          <m:e>
                                            <m:r>
                                              <a:rPr lang="en-US" sz="2200" i="1">
                                                <a:latin typeface="Cambria Math"/>
                                              </a:rPr>
                                              <m:t>𝑢</m:t>
                                            </m:r>
                                          </m:e>
                                        </m:nary>
                                      </m:e>
                                    </m:d>
                                  </m:e>
                                  <m:sup>
                                    <m:r>
                                      <a:rPr lang="en-US" sz="2200" i="1">
                                        <a:latin typeface="Cambria Math"/>
                                      </a:rPr>
                                      <m:t>2</m:t>
                                    </m:r>
                                  </m:sup>
                                </m:sSup>
                              </m:e>
                            </m:nary>
                          </m:e>
                        </m:rad>
                        <m:rad>
                          <m:radPr>
                            <m:degHide m:val="on"/>
                            <m:ctrlPr>
                              <a:rPr lang="en-US" sz="2200" i="1">
                                <a:latin typeface="Cambria Math" panose="02040503050406030204" pitchFamily="18" charset="0"/>
                              </a:rPr>
                            </m:ctrlPr>
                          </m:radPr>
                          <m:deg/>
                          <m:e>
                            <m:r>
                              <a:rPr lang="en-US" sz="2200" i="1">
                                <a:latin typeface="Cambria Math"/>
                              </a:rPr>
                              <m:t>𝑛</m:t>
                            </m:r>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𝑣</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nary>
                                          <m:naryPr>
                                            <m:chr m:val="∑"/>
                                            <m:subHide m:val="on"/>
                                            <m:supHide m:val="on"/>
                                            <m:ctrlPr>
                                              <a:rPr lang="en-US" sz="2200" i="1">
                                                <a:latin typeface="Cambria Math" panose="02040503050406030204" pitchFamily="18" charset="0"/>
                                              </a:rPr>
                                            </m:ctrlPr>
                                          </m:naryPr>
                                          <m:sub/>
                                          <m:sup/>
                                          <m:e>
                                            <m:r>
                                              <a:rPr lang="en-US" sz="2200" i="1">
                                                <a:latin typeface="Cambria Math"/>
                                              </a:rPr>
                                              <m:t>𝑣</m:t>
                                            </m:r>
                                          </m:e>
                                        </m:nary>
                                      </m:e>
                                    </m:d>
                                  </m:e>
                                  <m:sup>
                                    <m:r>
                                      <a:rPr lang="en-US" sz="2200" i="1">
                                        <a:latin typeface="Cambria Math"/>
                                      </a:rPr>
                                      <m:t>2</m:t>
                                    </m:r>
                                  </m:sup>
                                </m:sSup>
                              </m:e>
                            </m:nary>
                          </m:e>
                        </m:rad>
                      </m:den>
                    </m:f>
                  </m:oMath>
                </a14:m>
                <a:endParaRPr lang="en-US" sz="2200" i="1" dirty="0">
                  <a:latin typeface="Cambria Math"/>
                </a:endParaRPr>
              </a:p>
              <a:p>
                <a:pPr marL="0" indent="0">
                  <a:buNone/>
                </a:pPr>
                <a14:m>
                  <m:oMathPara xmlns:m="http://schemas.openxmlformats.org/officeDocument/2006/math">
                    <m:oMathParaPr>
                      <m:jc m:val="left"/>
                    </m:oMathParaPr>
                    <m:oMath xmlns:m="http://schemas.openxmlformats.org/officeDocument/2006/math">
                      <m:r>
                        <a:rPr lang="en-US" sz="2200" b="0" i="1" smtClean="0">
                          <a:latin typeface="Cambria Math"/>
                        </a:rPr>
                        <m:t>=</m:t>
                      </m:r>
                      <m:f>
                        <m:fPr>
                          <m:ctrlPr>
                            <a:rPr lang="en-US" sz="2200" b="0" i="1" smtClean="0">
                              <a:latin typeface="Cambria Math" panose="02040503050406030204" pitchFamily="18" charset="0"/>
                            </a:rPr>
                          </m:ctrlPr>
                        </m:fPr>
                        <m:num>
                          <m:d>
                            <m:dPr>
                              <m:ctrlPr>
                                <a:rPr lang="en-US" sz="2200" b="0" i="1" smtClean="0">
                                  <a:latin typeface="Cambria Math" panose="02040503050406030204" pitchFamily="18" charset="0"/>
                                </a:rPr>
                              </m:ctrlPr>
                            </m:dPr>
                            <m:e>
                              <m:r>
                                <a:rPr lang="en-US" sz="2200" b="0" i="1" smtClean="0">
                                  <a:latin typeface="Cambria Math"/>
                                </a:rPr>
                                <m:t>6</m:t>
                              </m:r>
                              <m:r>
                                <a:rPr lang="en-US" sz="2200" b="0" i="1" smtClean="0">
                                  <a:latin typeface="Cambria Math"/>
                                  <a:ea typeface="Cambria Math"/>
                                </a:rPr>
                                <m:t>×12</m:t>
                              </m:r>
                            </m:e>
                          </m:d>
                          <m:r>
                            <a:rPr lang="en-US" sz="2200" b="0" i="1" smtClean="0">
                              <a:latin typeface="Cambria Math"/>
                            </a:rPr>
                            <m:t>−</m:t>
                          </m:r>
                          <m:d>
                            <m:dPr>
                              <m:ctrlPr>
                                <a:rPr lang="en-US" sz="2200" b="0" i="1" smtClean="0">
                                  <a:latin typeface="Cambria Math" panose="02040503050406030204" pitchFamily="18" charset="0"/>
                                </a:rPr>
                              </m:ctrlPr>
                            </m:dPr>
                            <m:e>
                              <m:r>
                                <a:rPr lang="en-US" sz="2200" b="0" i="1" smtClean="0">
                                  <a:latin typeface="Cambria Math"/>
                                </a:rPr>
                                <m:t>−3</m:t>
                              </m:r>
                            </m:e>
                          </m:d>
                          <m:d>
                            <m:dPr>
                              <m:ctrlPr>
                                <a:rPr lang="en-US" sz="2200" b="0" i="1" smtClean="0">
                                  <a:latin typeface="Cambria Math" panose="02040503050406030204" pitchFamily="18" charset="0"/>
                                </a:rPr>
                              </m:ctrlPr>
                            </m:dPr>
                            <m:e>
                              <m:r>
                                <a:rPr lang="en-US" sz="2200" b="0" i="1" smtClean="0">
                                  <a:latin typeface="Cambria Math"/>
                                </a:rPr>
                                <m:t>−3</m:t>
                              </m:r>
                            </m:e>
                          </m:d>
                        </m:num>
                        <m:den>
                          <m:rad>
                            <m:radPr>
                              <m:degHide m:val="on"/>
                              <m:ctrlPr>
                                <a:rPr lang="en-US" sz="2200" b="0" i="1" smtClean="0">
                                  <a:latin typeface="Cambria Math" panose="02040503050406030204" pitchFamily="18" charset="0"/>
                                </a:rPr>
                              </m:ctrlPr>
                            </m:radPr>
                            <m:deg/>
                            <m:e>
                              <m:d>
                                <m:dPr>
                                  <m:ctrlPr>
                                    <a:rPr lang="en-US" sz="2200" b="0" i="1" smtClean="0">
                                      <a:latin typeface="Cambria Math" panose="02040503050406030204" pitchFamily="18" charset="0"/>
                                    </a:rPr>
                                  </m:ctrlPr>
                                </m:dPr>
                                <m:e>
                                  <m:r>
                                    <a:rPr lang="en-US" sz="2200" b="0" i="1" smtClean="0">
                                      <a:latin typeface="Cambria Math"/>
                                    </a:rPr>
                                    <m:t>6</m:t>
                                  </m:r>
                                  <m:r>
                                    <a:rPr lang="en-US" sz="2200" b="0" i="1" smtClean="0">
                                      <a:latin typeface="Cambria Math"/>
                                      <a:ea typeface="Cambria Math"/>
                                    </a:rPr>
                                    <m:t>×19</m:t>
                                  </m:r>
                                </m:e>
                              </m:d>
                              <m:r>
                                <a:rPr lang="en-US" sz="2200" b="0" i="1" smtClean="0">
                                  <a:latin typeface="Cambria Math"/>
                                </a:rPr>
                                <m:t>−</m:t>
                              </m:r>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r>
                                        <a:rPr lang="en-US" sz="2200" b="0" i="1" smtClean="0">
                                          <a:latin typeface="Cambria Math"/>
                                        </a:rPr>
                                        <m:t>−3</m:t>
                                      </m:r>
                                    </m:e>
                                  </m:d>
                                </m:e>
                                <m:sup>
                                  <m:r>
                                    <a:rPr lang="en-US" sz="2200" b="0" i="1" smtClean="0">
                                      <a:latin typeface="Cambria Math"/>
                                    </a:rPr>
                                    <m:t>2</m:t>
                                  </m:r>
                                </m:sup>
                              </m:sSup>
                            </m:e>
                          </m:rad>
                          <m:rad>
                            <m:radPr>
                              <m:degHide m:val="on"/>
                              <m:ctrlPr>
                                <a:rPr lang="en-US" sz="2200" b="0" i="1" smtClean="0">
                                  <a:latin typeface="Cambria Math" panose="02040503050406030204" pitchFamily="18" charset="0"/>
                                </a:rPr>
                              </m:ctrlPr>
                            </m:radPr>
                            <m:deg/>
                            <m:e>
                              <m:d>
                                <m:dPr>
                                  <m:ctrlPr>
                                    <a:rPr lang="en-US" sz="2200" b="0" i="1" smtClean="0">
                                      <a:latin typeface="Cambria Math" panose="02040503050406030204" pitchFamily="18" charset="0"/>
                                      <a:ea typeface="Cambria Math"/>
                                    </a:rPr>
                                  </m:ctrlPr>
                                </m:dPr>
                                <m:e>
                                  <m:r>
                                    <a:rPr lang="en-US" sz="2200" b="0" i="1" smtClean="0">
                                      <a:latin typeface="Cambria Math"/>
                                      <a:ea typeface="Cambria Math"/>
                                    </a:rPr>
                                    <m:t>6×19</m:t>
                                  </m:r>
                                </m:e>
                              </m:d>
                            </m:e>
                          </m:rad>
                          <m:r>
                            <a:rPr lang="en-US" sz="2200" b="0" i="1" smtClean="0">
                              <a:latin typeface="Cambria Math"/>
                            </a:rPr>
                            <m:t>−</m:t>
                          </m:r>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r>
                                    <a:rPr lang="en-US" sz="2200" b="0" i="1" smtClean="0">
                                      <a:latin typeface="Cambria Math"/>
                                    </a:rPr>
                                    <m:t>−3</m:t>
                                  </m:r>
                                </m:e>
                              </m:d>
                            </m:e>
                            <m:sup>
                              <m:r>
                                <a:rPr lang="en-US" sz="2200" b="0" i="1" smtClean="0">
                                  <a:latin typeface="Cambria Math"/>
                                </a:rPr>
                                <m:t>2</m:t>
                              </m:r>
                            </m:sup>
                          </m:sSup>
                        </m:den>
                      </m:f>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63</m:t>
                          </m:r>
                        </m:num>
                        <m:den>
                          <m:rad>
                            <m:radPr>
                              <m:degHide m:val="on"/>
                              <m:ctrlPr>
                                <a:rPr lang="en-US" sz="2200" b="0" i="1" smtClean="0">
                                  <a:latin typeface="Cambria Math" panose="02040503050406030204" pitchFamily="18" charset="0"/>
                                </a:rPr>
                              </m:ctrlPr>
                            </m:radPr>
                            <m:deg/>
                            <m:e>
                              <m:r>
                                <a:rPr lang="en-US" sz="2200" b="0" i="1" smtClean="0">
                                  <a:latin typeface="Cambria Math"/>
                                </a:rPr>
                                <m:t>105</m:t>
                              </m:r>
                            </m:e>
                          </m:rad>
                          <m:rad>
                            <m:radPr>
                              <m:degHide m:val="on"/>
                              <m:ctrlPr>
                                <a:rPr lang="en-US" sz="2200" b="0" i="1" smtClean="0">
                                  <a:latin typeface="Cambria Math" panose="02040503050406030204" pitchFamily="18" charset="0"/>
                                </a:rPr>
                              </m:ctrlPr>
                            </m:radPr>
                            <m:deg/>
                            <m:e>
                              <m:r>
                                <a:rPr lang="en-US" sz="2200" b="0" i="1" smtClean="0">
                                  <a:latin typeface="Cambria Math"/>
                                </a:rPr>
                                <m:t>105</m:t>
                              </m:r>
                            </m:e>
                          </m:rad>
                        </m:den>
                      </m:f>
                      <m:r>
                        <a:rPr lang="en-US" sz="2200" b="0" i="1" smtClean="0">
                          <a:latin typeface="Cambria Math"/>
                        </a:rPr>
                        <m:t>=0.6</m:t>
                      </m:r>
                    </m:oMath>
                  </m:oMathPara>
                </a14:m>
                <a:endParaRPr lang="en-US" sz="2200" dirty="0"/>
              </a:p>
              <a:p>
                <a:pPr>
                  <a:buFont typeface="Wingdings" pitchFamily="2" charset="2"/>
                  <a:buChar char="v"/>
                </a:pPr>
                <a:endParaRPr lang="en-US" sz="2200" b="1" dirty="0"/>
              </a:p>
              <a:p>
                <a:pPr>
                  <a:buFont typeface="Wingdings" pitchFamily="2" charset="2"/>
                  <a:buChar char="v"/>
                </a:pPr>
                <a:r>
                  <a:rPr lang="en-US" sz="2200" b="1" dirty="0"/>
                  <a:t>Calculation of co-efficient of correlation for a bivariate frequency distribution.</a:t>
                </a:r>
              </a:p>
              <a:p>
                <a:r>
                  <a:rPr lang="en-US" sz="2200" dirty="0"/>
                  <a:t>If the bivariate data on </a:t>
                </a:r>
                <a14:m>
                  <m:oMath xmlns:m="http://schemas.openxmlformats.org/officeDocument/2006/math">
                    <m:r>
                      <a:rPr lang="en-US" sz="2200" b="0" i="1" smtClean="0">
                        <a:latin typeface="Cambria Math"/>
                      </a:rPr>
                      <m:t>𝑥</m:t>
                    </m:r>
                    <m:r>
                      <a:rPr lang="en-US" sz="2200" b="0" i="1" smtClean="0">
                        <a:latin typeface="Cambria Math"/>
                      </a:rPr>
                      <m:t> </m:t>
                    </m:r>
                    <m:r>
                      <a:rPr lang="en-US" sz="2200" b="0" i="1" smtClean="0">
                        <a:latin typeface="Cambria Math"/>
                      </a:rPr>
                      <m:t>𝑎𝑛𝑑</m:t>
                    </m:r>
                    <m:r>
                      <a:rPr lang="en-US" sz="2200" b="0" i="1" smtClean="0">
                        <a:latin typeface="Cambria Math"/>
                      </a:rPr>
                      <m:t> </m:t>
                    </m:r>
                    <m:r>
                      <a:rPr lang="en-US" sz="2200" b="0" i="1" smtClean="0">
                        <a:latin typeface="Cambria Math"/>
                      </a:rPr>
                      <m:t>𝑦</m:t>
                    </m:r>
                    <m:r>
                      <a:rPr lang="en-US" sz="2200" b="0" i="1" smtClean="0">
                        <a:latin typeface="Cambria Math"/>
                      </a:rPr>
                      <m:t> </m:t>
                    </m:r>
                  </m:oMath>
                </a14:m>
                <a:r>
                  <a:rPr lang="en-US" sz="2200" dirty="0"/>
                  <a:t>is presented on a two way correlation table and </a:t>
                </a:r>
                <a14:m>
                  <m:oMath xmlns:m="http://schemas.openxmlformats.org/officeDocument/2006/math">
                    <m:r>
                      <a:rPr lang="en-US" sz="2200" b="0" i="1" smtClean="0">
                        <a:latin typeface="Cambria Math"/>
                      </a:rPr>
                      <m:t>𝑓</m:t>
                    </m:r>
                    <m:r>
                      <a:rPr lang="en-US" sz="2200" b="0" i="1" smtClean="0">
                        <a:latin typeface="Cambria Math"/>
                      </a:rPr>
                      <m:t> </m:t>
                    </m:r>
                  </m:oMath>
                </a14:m>
                <a:r>
                  <a:rPr lang="en-US" sz="2200" dirty="0"/>
                  <a:t>is the frequency of a particular rectangle </a:t>
                </a:r>
              </a:p>
              <a:p>
                <a:r>
                  <a:rPr lang="en-US" sz="2200" dirty="0"/>
                  <a:t>In the correlation table then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68B4222-233B-4381-AA87-8CA30E976209}"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Correlation(CO1)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457139387"/>
      </p:ext>
    </p:extLst>
  </p:cSld>
  <p:clrMapOvr>
    <a:masterClrMapping/>
  </p:clrMapOvr>
  <p:transition spd="slow">
    <p:push dir="u"/>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𝑟</m:t>
                          </m:r>
                        </m:e>
                        <m:sub>
                          <m:r>
                            <a:rPr lang="en-US" sz="2200" b="0" i="1" smtClean="0">
                              <a:latin typeface="Cambria Math"/>
                            </a:rPr>
                            <m:t>𝑥𝑦</m:t>
                          </m:r>
                        </m:sub>
                      </m:sSub>
                      <m:r>
                        <a:rPr lang="en-US" sz="2200" b="0" i="1" smtClean="0">
                          <a:latin typeface="Cambria Math"/>
                        </a:rPr>
                        <m:t>=</m:t>
                      </m:r>
                      <m:f>
                        <m:fPr>
                          <m:ctrlPr>
                            <a:rPr lang="en-US" sz="2200" b="0" i="1" smtClean="0">
                              <a:latin typeface="Cambria Math" panose="02040503050406030204" pitchFamily="18" charset="0"/>
                            </a:rPr>
                          </m:ctrlPr>
                        </m:fPr>
                        <m:num>
                          <m:nary>
                            <m:naryPr>
                              <m:chr m:val="∑"/>
                              <m:subHide m:val="on"/>
                              <m:supHide m:val="on"/>
                              <m:ctrlPr>
                                <a:rPr lang="en-US" sz="2200" b="0" i="1" smtClean="0">
                                  <a:latin typeface="Cambria Math" panose="02040503050406030204" pitchFamily="18" charset="0"/>
                                </a:rPr>
                              </m:ctrlPr>
                            </m:naryPr>
                            <m:sub/>
                            <m:sup/>
                            <m:e>
                              <m:r>
                                <a:rPr lang="en-US" sz="2200" b="0" i="1" smtClean="0">
                                  <a:latin typeface="Cambria Math"/>
                                </a:rPr>
                                <m:t>𝑓𝑥𝑦</m:t>
                              </m:r>
                            </m:e>
                          </m:nary>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𝑛</m:t>
                              </m:r>
                            </m:den>
                          </m:f>
                          <m:nary>
                            <m:naryPr>
                              <m:chr m:val="∑"/>
                              <m:subHide m:val="on"/>
                              <m:supHide m:val="on"/>
                              <m:ctrlPr>
                                <a:rPr lang="en-US" sz="2200" b="0" i="1" smtClean="0">
                                  <a:latin typeface="Cambria Math" panose="02040503050406030204" pitchFamily="18" charset="0"/>
                                </a:rPr>
                              </m:ctrlPr>
                            </m:naryPr>
                            <m:sub/>
                            <m:sup/>
                            <m:e>
                              <m:r>
                                <a:rPr lang="en-US" sz="2200" b="0" i="1" smtClean="0">
                                  <a:latin typeface="Cambria Math"/>
                                </a:rPr>
                                <m:t>𝑓𝑥</m:t>
                              </m:r>
                            </m:e>
                          </m:nary>
                          <m:nary>
                            <m:naryPr>
                              <m:chr m:val="∑"/>
                              <m:subHide m:val="on"/>
                              <m:supHide m:val="on"/>
                              <m:ctrlPr>
                                <a:rPr lang="en-US" sz="2200" b="0" i="1" smtClean="0">
                                  <a:latin typeface="Cambria Math" panose="02040503050406030204" pitchFamily="18" charset="0"/>
                                </a:rPr>
                              </m:ctrlPr>
                            </m:naryPr>
                            <m:sub/>
                            <m:sup/>
                            <m:e>
                              <m:r>
                                <a:rPr lang="en-US" sz="2200" b="0" i="1" smtClean="0">
                                  <a:latin typeface="Cambria Math"/>
                                </a:rPr>
                                <m:t>𝑓𝑦</m:t>
                              </m:r>
                            </m:e>
                          </m:nary>
                        </m:num>
                        <m:den>
                          <m:rad>
                            <m:radPr>
                              <m:degHide m:val="on"/>
                              <m:ctrlPr>
                                <a:rPr lang="en-US" sz="2200" b="0" i="1" smtClean="0">
                                  <a:latin typeface="Cambria Math" panose="02040503050406030204" pitchFamily="18" charset="0"/>
                                </a:rPr>
                              </m:ctrlPr>
                            </m:radPr>
                            <m:deg/>
                            <m:e>
                              <m:nary>
                                <m:naryPr>
                                  <m:chr m:val="∑"/>
                                  <m:subHide m:val="on"/>
                                  <m:supHide m:val="on"/>
                                  <m:ctrlPr>
                                    <a:rPr lang="en-US" sz="2200" i="1">
                                      <a:latin typeface="Cambria Math" panose="02040503050406030204" pitchFamily="18" charset="0"/>
                                    </a:rPr>
                                  </m:ctrlPr>
                                </m:naryPr>
                                <m:sub/>
                                <m:sup/>
                                <m:e>
                                  <m:r>
                                    <a:rPr lang="en-US" sz="2200" b="0" i="1" smtClean="0">
                                      <a:latin typeface="Cambria Math"/>
                                    </a:rPr>
                                    <m:t>𝑓</m:t>
                                  </m:r>
                                  <m:sSup>
                                    <m:sSupPr>
                                      <m:ctrlPr>
                                        <a:rPr lang="en-US" sz="2200" i="1">
                                          <a:latin typeface="Cambria Math" panose="02040503050406030204" pitchFamily="18" charset="0"/>
                                        </a:rPr>
                                      </m:ctrlPr>
                                    </m:sSupPr>
                                    <m:e>
                                      <m:r>
                                        <a:rPr lang="en-US" sz="2200" b="0" i="1" smtClean="0">
                                          <a:latin typeface="Cambria Math"/>
                                        </a:rPr>
                                        <m:t>𝑥</m:t>
                                      </m:r>
                                    </m:e>
                                    <m:sup>
                                      <m:r>
                                        <a:rPr lang="en-US" sz="2200" b="0" i="1" smtClean="0">
                                          <a:latin typeface="Cambria Math"/>
                                        </a:rPr>
                                        <m:t>2</m:t>
                                      </m:r>
                                    </m:sup>
                                  </m:sSup>
                                  <m:r>
                                    <a:rPr lang="en-US" sz="2200" i="1">
                                      <a:latin typeface="Cambria Math"/>
                                    </a:rPr>
                                    <m:t>−</m:t>
                                  </m:r>
                                  <m:f>
                                    <m:fPr>
                                      <m:ctrlPr>
                                        <a:rPr lang="en-US" sz="2200" i="1">
                                          <a:latin typeface="Cambria Math" panose="02040503050406030204" pitchFamily="18" charset="0"/>
                                        </a:rPr>
                                      </m:ctrlPr>
                                    </m:fPr>
                                    <m:num>
                                      <m:r>
                                        <a:rPr lang="en-US" sz="2200" b="0" i="1" smtClean="0">
                                          <a:latin typeface="Cambria Math"/>
                                        </a:rPr>
                                        <m:t>1</m:t>
                                      </m:r>
                                    </m:num>
                                    <m:den>
                                      <m:r>
                                        <a:rPr lang="en-US" sz="2200" b="0" i="1" smtClean="0">
                                          <a:latin typeface="Cambria Math"/>
                                        </a:rPr>
                                        <m:t>𝑛</m:t>
                                      </m:r>
                                    </m:den>
                                  </m:f>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nary>
                                            <m:naryPr>
                                              <m:chr m:val="∑"/>
                                              <m:subHide m:val="on"/>
                                              <m:supHide m:val="on"/>
                                              <m:ctrlPr>
                                                <a:rPr lang="en-US" sz="2200" i="1">
                                                  <a:latin typeface="Cambria Math" panose="02040503050406030204" pitchFamily="18" charset="0"/>
                                                </a:rPr>
                                              </m:ctrlPr>
                                            </m:naryPr>
                                            <m:sub/>
                                            <m:sup/>
                                            <m:e>
                                              <m:r>
                                                <a:rPr lang="en-US" sz="2200" b="0" i="1" smtClean="0">
                                                  <a:latin typeface="Cambria Math"/>
                                                </a:rPr>
                                                <m:t>𝑓𝑥</m:t>
                                              </m:r>
                                            </m:e>
                                          </m:nary>
                                        </m:e>
                                      </m:d>
                                    </m:e>
                                    <m:sup>
                                      <m:r>
                                        <a:rPr lang="en-US" sz="2200" b="0" i="1" smtClean="0">
                                          <a:latin typeface="Cambria Math"/>
                                        </a:rPr>
                                        <m:t>2</m:t>
                                      </m:r>
                                    </m:sup>
                                  </m:sSup>
                                </m:e>
                              </m:nary>
                              <m:d>
                                <m:dPr>
                                  <m:begChr m:val="["/>
                                  <m:endChr m:val="]"/>
                                  <m:ctrlPr>
                                    <a:rPr lang="en-US" sz="2200" b="0" i="1" smtClean="0">
                                      <a:latin typeface="Cambria Math" panose="02040503050406030204" pitchFamily="18" charset="0"/>
                                    </a:rPr>
                                  </m:ctrlPr>
                                </m:dPr>
                                <m:e>
                                  <m:nary>
                                    <m:naryPr>
                                      <m:chr m:val="∑"/>
                                      <m:subHide m:val="on"/>
                                      <m:supHide m:val="on"/>
                                      <m:ctrlPr>
                                        <a:rPr lang="en-US" sz="2200" b="0" i="1" smtClean="0">
                                          <a:latin typeface="Cambria Math" panose="02040503050406030204" pitchFamily="18" charset="0"/>
                                        </a:rPr>
                                      </m:ctrlPr>
                                    </m:naryPr>
                                    <m:sub/>
                                    <m:sup/>
                                    <m:e>
                                      <m:sSup>
                                        <m:sSupPr>
                                          <m:ctrlPr>
                                            <a:rPr lang="en-US" sz="2200" b="0" i="1" smtClean="0">
                                              <a:latin typeface="Cambria Math" panose="02040503050406030204" pitchFamily="18" charset="0"/>
                                            </a:rPr>
                                          </m:ctrlPr>
                                        </m:sSupPr>
                                        <m:e>
                                          <m:r>
                                            <a:rPr lang="en-US" sz="2200" b="0" i="1" smtClean="0">
                                              <a:latin typeface="Cambria Math"/>
                                            </a:rPr>
                                            <m:t>𝑓𝑦</m:t>
                                          </m:r>
                                        </m:e>
                                        <m:sup>
                                          <m:r>
                                            <a:rPr lang="en-US" sz="2200" b="0" i="1" smtClean="0">
                                              <a:latin typeface="Cambria Math"/>
                                            </a:rPr>
                                            <m:t>2</m:t>
                                          </m:r>
                                        </m:sup>
                                      </m:sSup>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𝑛</m:t>
                                          </m:r>
                                        </m:den>
                                      </m:f>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nary>
                                                <m:naryPr>
                                                  <m:chr m:val="∑"/>
                                                  <m:subHide m:val="on"/>
                                                  <m:supHide m:val="on"/>
                                                  <m:ctrlPr>
                                                    <a:rPr lang="en-US" sz="2200" b="0" i="1" smtClean="0">
                                                      <a:latin typeface="Cambria Math" panose="02040503050406030204" pitchFamily="18" charset="0"/>
                                                    </a:rPr>
                                                  </m:ctrlPr>
                                                </m:naryPr>
                                                <m:sub/>
                                                <m:sup/>
                                                <m:e>
                                                  <m:r>
                                                    <a:rPr lang="en-US" sz="2200" b="0" i="1" smtClean="0">
                                                      <a:latin typeface="Cambria Math"/>
                                                    </a:rPr>
                                                    <m:t>𝑓𝑦</m:t>
                                                  </m:r>
                                                </m:e>
                                              </m:nary>
                                            </m:e>
                                          </m:d>
                                        </m:e>
                                        <m:sup>
                                          <m:r>
                                            <a:rPr lang="en-US" sz="2200" b="0" i="1" smtClean="0">
                                              <a:latin typeface="Cambria Math"/>
                                            </a:rPr>
                                            <m:t>2</m:t>
                                          </m:r>
                                        </m:sup>
                                      </m:sSup>
                                    </m:e>
                                  </m:nary>
                                </m:e>
                              </m:d>
                            </m:e>
                          </m:rad>
                          <m:r>
                            <a:rPr lang="en-US" sz="2200" b="0" i="1" smtClean="0">
                              <a:latin typeface="Cambria Math"/>
                            </a:rPr>
                            <m:t> </m:t>
                          </m:r>
                        </m:den>
                      </m:f>
                    </m:oMath>
                  </m:oMathPara>
                </a14:m>
                <a:endParaRPr lang="en-US" sz="2200" dirty="0"/>
              </a:p>
              <a:p>
                <a:pPr marL="0" indent="0">
                  <a:buNone/>
                </a:pPr>
                <a:r>
                  <a:rPr lang="en-US" sz="2200" dirty="0"/>
                  <a:t>Since change of origin and scale do not affect the co-efficient of correlation.</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𝑟</m:t>
                        </m:r>
                      </m:e>
                      <m:sub>
                        <m:r>
                          <a:rPr lang="en-US" sz="2200" b="0" i="1" smtClean="0">
                            <a:latin typeface="Cambria Math"/>
                          </a:rPr>
                          <m:t>𝑥𝑦</m:t>
                        </m:r>
                      </m:sub>
                    </m:sSub>
                    <m:r>
                      <a:rPr lang="en-US" sz="2200" b="0" i="1" smtClean="0">
                        <a:latin typeface="Cambria Math"/>
                      </a:rPr>
                      <m:t>=</m:t>
                    </m:r>
                    <m:sSub>
                      <m:sSubPr>
                        <m:ctrlPr>
                          <a:rPr lang="en-US" sz="2200" b="0" i="1" smtClean="0">
                            <a:latin typeface="Cambria Math" panose="02040503050406030204" pitchFamily="18" charset="0"/>
                          </a:rPr>
                        </m:ctrlPr>
                      </m:sSubPr>
                      <m:e>
                        <m:r>
                          <a:rPr lang="en-US" sz="2200" b="0" i="1" smtClean="0">
                            <a:latin typeface="Cambria Math"/>
                          </a:rPr>
                          <m:t>𝑟</m:t>
                        </m:r>
                      </m:e>
                      <m:sub>
                        <m:r>
                          <a:rPr lang="en-US" sz="2200" b="0" i="1" smtClean="0">
                            <a:latin typeface="Cambria Math"/>
                          </a:rPr>
                          <m:t>𝑢𝑣</m:t>
                        </m:r>
                      </m:sub>
                    </m:sSub>
                    <m:r>
                      <a:rPr lang="en-US" sz="2200" b="0" i="1" smtClean="0">
                        <a:latin typeface="Cambria Math"/>
                      </a:rPr>
                      <m:t> </m:t>
                    </m:r>
                  </m:oMath>
                </a14:m>
                <a:r>
                  <a:rPr lang="en-US" sz="2200" dirty="0"/>
                  <a:t>where the new variables </a:t>
                </a:r>
                <a14:m>
                  <m:oMath xmlns:m="http://schemas.openxmlformats.org/officeDocument/2006/math">
                    <m:r>
                      <a:rPr lang="en-US" sz="2200" b="0" i="1" smtClean="0">
                        <a:latin typeface="Cambria Math"/>
                      </a:rPr>
                      <m:t>𝑢</m:t>
                    </m:r>
                    <m:r>
                      <a:rPr lang="en-US" sz="2200" b="0" i="1" smtClean="0">
                        <a:latin typeface="Cambria Math"/>
                      </a:rPr>
                      <m:t>,</m:t>
                    </m:r>
                    <m:r>
                      <a:rPr lang="en-US" sz="2200" b="0" i="1" smtClean="0">
                        <a:latin typeface="Cambria Math"/>
                      </a:rPr>
                      <m:t>𝑣</m:t>
                    </m:r>
                  </m:oMath>
                </a14:m>
                <a:r>
                  <a:rPr lang="en-US" sz="2200" dirty="0"/>
                  <a:t> are properly chosen.</a:t>
                </a:r>
              </a:p>
              <a:p>
                <a:pPr marL="0" indent="0">
                  <a:buNone/>
                </a:pPr>
                <a:r>
                  <a:rPr lang="en-US" sz="2200" b="1" dirty="0"/>
                  <a:t>Q. </a:t>
                </a:r>
                <a:r>
                  <a:rPr lang="en-US" sz="2200" dirty="0"/>
                  <a:t>The following table given according to age the frequency of marks obtained by 100 students is an intelligence test:</a:t>
                </a:r>
              </a:p>
              <a:p>
                <a:endParaRPr lang="en-US" sz="22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9C18E9D2-BF36-4416-BE31-DD1AF35ED9D1}"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Correlation(CO1)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3193763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fontScale="92500"/>
              </a:bodyPr>
              <a:lstStyle/>
              <a:p>
                <a:endParaRPr lang="en-US" sz="2200" b="1" dirty="0"/>
              </a:p>
              <a:p>
                <a:endParaRPr lang="en-US" sz="2200" b="1" dirty="0"/>
              </a:p>
              <a:p>
                <a:endParaRPr lang="en-US" sz="2200" b="1" dirty="0"/>
              </a:p>
              <a:p>
                <a:endParaRPr lang="en-US" sz="2200" b="1" dirty="0"/>
              </a:p>
              <a:p>
                <a:endParaRPr lang="en-US" sz="2200" b="1" dirty="0"/>
              </a:p>
              <a:p>
                <a:endParaRPr lang="en-US" sz="2200" b="1" dirty="0"/>
              </a:p>
              <a:p>
                <a:endParaRPr lang="en-US" sz="2200" b="1" dirty="0"/>
              </a:p>
              <a:p>
                <a:endParaRPr lang="en-US" sz="2200" b="1" dirty="0"/>
              </a:p>
              <a:p>
                <a:endParaRPr lang="en-US" sz="2200" b="1" dirty="0"/>
              </a:p>
              <a:p>
                <a:pPr marL="0" indent="0">
                  <a:buNone/>
                </a:pPr>
                <a:r>
                  <a:rPr lang="en-US" sz="2400" dirty="0"/>
                  <a:t>Calculate the coefficient of correlation between age and intelligence.</a:t>
                </a:r>
              </a:p>
              <a:p>
                <a:pPr marL="0" indent="0">
                  <a:buNone/>
                </a:pPr>
                <a:r>
                  <a:rPr lang="en-US" sz="2400" b="1" dirty="0"/>
                  <a:t>Solution: </a:t>
                </a:r>
                <a:r>
                  <a:rPr lang="en-US" sz="2400" dirty="0"/>
                  <a:t>Age and intelligence be denoted by </a:t>
                </a:r>
                <a14:m>
                  <m:oMath xmlns:m="http://schemas.openxmlformats.org/officeDocument/2006/math">
                    <m:r>
                      <a:rPr lang="en-US" sz="2400" i="1">
                        <a:latin typeface="Cambria Math"/>
                      </a:rPr>
                      <m:t>𝑥</m:t>
                    </m:r>
                    <m:r>
                      <a:rPr lang="en-US" sz="2400" i="1">
                        <a:latin typeface="Cambria Math"/>
                      </a:rPr>
                      <m:t> </m:t>
                    </m:r>
                    <m:r>
                      <a:rPr lang="en-US" sz="2400" i="1">
                        <a:latin typeface="Cambria Math"/>
                      </a:rPr>
                      <m:t>𝑎𝑛𝑑</m:t>
                    </m:r>
                    <m:r>
                      <a:rPr lang="en-US" sz="2400" i="1">
                        <a:latin typeface="Cambria Math"/>
                      </a:rPr>
                      <m:t> </m:t>
                    </m:r>
                    <m:r>
                      <a:rPr lang="en-US" sz="2400" i="1">
                        <a:latin typeface="Cambria Math"/>
                      </a:rPr>
                      <m:t>𝑦</m:t>
                    </m:r>
                  </m:oMath>
                </a14:m>
                <a:r>
                  <a:rPr lang="en-US" sz="2400" dirty="0"/>
                  <a:t> respectively</a:t>
                </a:r>
                <a:r>
                  <a:rPr lang="en-US" sz="2400" b="1" dirty="0"/>
                  <a:t>.</a:t>
                </a:r>
              </a:p>
              <a:p>
                <a:endParaRPr lang="en-US" sz="22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674" b="-161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D729110-D1C2-49A3-8A3B-0DCFE151F66F}"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3025185616"/>
              </p:ext>
            </p:extLst>
          </p:nvPr>
        </p:nvGraphicFramePr>
        <p:xfrm>
          <a:off x="914400" y="1219200"/>
          <a:ext cx="6286500" cy="2926080"/>
        </p:xfrm>
        <a:graphic>
          <a:graphicData uri="http://schemas.openxmlformats.org/drawingml/2006/table">
            <a:tbl>
              <a:tblPr firstRow="1" bandRow="1">
                <a:tableStyleId>{5C22544A-7EE6-4342-B048-85BDC9FD1C3A}</a:tableStyleId>
              </a:tblPr>
              <a:tblGrid>
                <a:gridCol w="15621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54100">
                  <a:extLst>
                    <a:ext uri="{9D8B030D-6E8A-4147-A177-3AD203B41FA5}">
                      <a16:colId xmlns:a16="http://schemas.microsoft.com/office/drawing/2014/main" val="20005"/>
                    </a:ext>
                  </a:extLst>
                </a:gridCol>
              </a:tblGrid>
              <a:tr h="127357">
                <a:tc>
                  <a:txBody>
                    <a:bodyPr/>
                    <a:lstStyle/>
                    <a:p>
                      <a:r>
                        <a:rPr lang="en-US" dirty="0">
                          <a:latin typeface="Times New Roman" panose="02020603050405020304" pitchFamily="18" charset="0"/>
                        </a:rPr>
                        <a:t>Marks</a:t>
                      </a:r>
                    </a:p>
                  </a:txBody>
                  <a:tcPr>
                    <a:lnTlToBr w="12700" cap="flat" cmpd="sng" algn="ctr">
                      <a:solidFill>
                        <a:schemeClr val="tx1"/>
                      </a:solidFill>
                      <a:prstDash val="solid"/>
                      <a:round/>
                      <a:headEnd type="none" w="med" len="med"/>
                      <a:tailEnd type="none" w="med" len="med"/>
                    </a:lnTlToBr>
                  </a:tcPr>
                </a:tc>
                <a:tc>
                  <a:txBody>
                    <a:bodyPr/>
                    <a:lstStyle/>
                    <a:p>
                      <a:r>
                        <a:rPr lang="en-US" dirty="0">
                          <a:latin typeface="Times New Roman" panose="02020603050405020304" pitchFamily="18" charset="0"/>
                        </a:rPr>
                        <a:t>18</a:t>
                      </a:r>
                    </a:p>
                  </a:txBody>
                  <a:tcPr/>
                </a:tc>
                <a:tc>
                  <a:txBody>
                    <a:bodyPr/>
                    <a:lstStyle/>
                    <a:p>
                      <a:r>
                        <a:rPr lang="en-US" dirty="0">
                          <a:latin typeface="Times New Roman" panose="02020603050405020304" pitchFamily="18" charset="0"/>
                        </a:rPr>
                        <a:t>19</a:t>
                      </a:r>
                    </a:p>
                  </a:txBody>
                  <a:tcPr/>
                </a:tc>
                <a:tc>
                  <a:txBody>
                    <a:bodyPr/>
                    <a:lstStyle/>
                    <a:p>
                      <a:r>
                        <a:rPr lang="en-US" dirty="0">
                          <a:latin typeface="Times New Roman" panose="02020603050405020304" pitchFamily="18" charset="0"/>
                        </a:rPr>
                        <a:t>20</a:t>
                      </a:r>
                    </a:p>
                  </a:txBody>
                  <a:tcPr/>
                </a:tc>
                <a:tc>
                  <a:txBody>
                    <a:bodyPr/>
                    <a:lstStyle/>
                    <a:p>
                      <a:r>
                        <a:rPr lang="en-US" dirty="0">
                          <a:latin typeface="Times New Roman" panose="02020603050405020304" pitchFamily="18" charset="0"/>
                        </a:rPr>
                        <a:t>21</a:t>
                      </a:r>
                    </a:p>
                  </a:txBody>
                  <a:tcPr/>
                </a:tc>
                <a:tc>
                  <a:txBody>
                    <a:bodyPr/>
                    <a:lstStyle/>
                    <a:p>
                      <a:r>
                        <a:rPr lang="en-US" dirty="0">
                          <a:latin typeface="Times New Roman" panose="02020603050405020304" pitchFamily="18" charset="0"/>
                        </a:rPr>
                        <a:t>total</a:t>
                      </a:r>
                    </a:p>
                  </a:txBody>
                  <a:tcPr/>
                </a:tc>
                <a:extLst>
                  <a:ext uri="{0D108BD9-81ED-4DB2-BD59-A6C34878D82A}">
                    <a16:rowId xmlns:a16="http://schemas.microsoft.com/office/drawing/2014/main" val="10000"/>
                  </a:ext>
                </a:extLst>
              </a:tr>
              <a:tr h="129126">
                <a:tc>
                  <a:txBody>
                    <a:bodyPr/>
                    <a:lstStyle/>
                    <a:p>
                      <a:r>
                        <a:rPr lang="en-US" dirty="0">
                          <a:latin typeface="Times New Roman" panose="02020603050405020304" pitchFamily="18" charset="0"/>
                        </a:rPr>
                        <a:t>10-20</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2</a:t>
                      </a:r>
                    </a:p>
                  </a:txBody>
                  <a:tcPr/>
                </a:tc>
                <a:tc>
                  <a:txBody>
                    <a:bodyPr/>
                    <a:lstStyle/>
                    <a:p>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8</a:t>
                      </a:r>
                    </a:p>
                  </a:txBody>
                  <a:tcPr/>
                </a:tc>
                <a:extLst>
                  <a:ext uri="{0D108BD9-81ED-4DB2-BD59-A6C34878D82A}">
                    <a16:rowId xmlns:a16="http://schemas.microsoft.com/office/drawing/2014/main" val="10001"/>
                  </a:ext>
                </a:extLst>
              </a:tr>
              <a:tr h="129126">
                <a:tc>
                  <a:txBody>
                    <a:bodyPr/>
                    <a:lstStyle/>
                    <a:p>
                      <a:r>
                        <a:rPr lang="en-US" dirty="0">
                          <a:latin typeface="Times New Roman" panose="02020603050405020304" pitchFamily="18" charset="0"/>
                        </a:rPr>
                        <a:t>20-30</a:t>
                      </a:r>
                    </a:p>
                  </a:txBody>
                  <a:tcPr/>
                </a:tc>
                <a:tc>
                  <a:txBody>
                    <a:bodyPr/>
                    <a:lstStyle/>
                    <a:p>
                      <a:r>
                        <a:rPr lang="en-US" dirty="0">
                          <a:latin typeface="Times New Roman" panose="02020603050405020304" pitchFamily="18" charset="0"/>
                        </a:rPr>
                        <a:t>5</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19</a:t>
                      </a:r>
                    </a:p>
                  </a:txBody>
                  <a:tcPr/>
                </a:tc>
                <a:extLst>
                  <a:ext uri="{0D108BD9-81ED-4DB2-BD59-A6C34878D82A}">
                    <a16:rowId xmlns:a16="http://schemas.microsoft.com/office/drawing/2014/main" val="10002"/>
                  </a:ext>
                </a:extLst>
              </a:tr>
              <a:tr h="129126">
                <a:tc>
                  <a:txBody>
                    <a:bodyPr/>
                    <a:lstStyle/>
                    <a:p>
                      <a:r>
                        <a:rPr lang="en-US" dirty="0">
                          <a:latin typeface="Times New Roman" panose="02020603050405020304" pitchFamily="18" charset="0"/>
                        </a:rPr>
                        <a:t>30-40</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10</a:t>
                      </a:r>
                    </a:p>
                  </a:txBody>
                  <a:tcPr/>
                </a:tc>
                <a:tc>
                  <a:txBody>
                    <a:bodyPr/>
                    <a:lstStyle/>
                    <a:p>
                      <a:r>
                        <a:rPr lang="en-US" dirty="0">
                          <a:latin typeface="Times New Roman" panose="02020603050405020304" pitchFamily="18" charset="0"/>
                        </a:rPr>
                        <a:t>11</a:t>
                      </a:r>
                    </a:p>
                  </a:txBody>
                  <a:tcPr/>
                </a:tc>
                <a:tc>
                  <a:txBody>
                    <a:bodyPr/>
                    <a:lstStyle/>
                    <a:p>
                      <a:r>
                        <a:rPr lang="en-US" dirty="0">
                          <a:latin typeface="Times New Roman" panose="02020603050405020304" pitchFamily="18" charset="0"/>
                        </a:rPr>
                        <a:t>35</a:t>
                      </a:r>
                    </a:p>
                  </a:txBody>
                  <a:tcPr/>
                </a:tc>
                <a:extLst>
                  <a:ext uri="{0D108BD9-81ED-4DB2-BD59-A6C34878D82A}">
                    <a16:rowId xmlns:a16="http://schemas.microsoft.com/office/drawing/2014/main" val="10003"/>
                  </a:ext>
                </a:extLst>
              </a:tr>
              <a:tr h="129126">
                <a:tc>
                  <a:txBody>
                    <a:bodyPr/>
                    <a:lstStyle/>
                    <a:p>
                      <a:r>
                        <a:rPr lang="en-US" dirty="0">
                          <a:latin typeface="Times New Roman" panose="02020603050405020304" pitchFamily="18" charset="0"/>
                        </a:rPr>
                        <a:t>40-50</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22</a:t>
                      </a:r>
                    </a:p>
                  </a:txBody>
                  <a:tcPr/>
                </a:tc>
                <a:extLst>
                  <a:ext uri="{0D108BD9-81ED-4DB2-BD59-A6C34878D82A}">
                    <a16:rowId xmlns:a16="http://schemas.microsoft.com/office/drawing/2014/main" val="10004"/>
                  </a:ext>
                </a:extLst>
              </a:tr>
              <a:tr h="129126">
                <a:tc>
                  <a:txBody>
                    <a:bodyPr/>
                    <a:lstStyle/>
                    <a:p>
                      <a:r>
                        <a:rPr lang="en-US" dirty="0">
                          <a:latin typeface="Times New Roman" panose="02020603050405020304" pitchFamily="18" charset="0"/>
                        </a:rPr>
                        <a:t>50-60</a:t>
                      </a:r>
                    </a:p>
                  </a:txBody>
                  <a:tcPr/>
                </a:tc>
                <a:tc>
                  <a:txBody>
                    <a:bodyPr/>
                    <a:lstStyle/>
                    <a:p>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10</a:t>
                      </a:r>
                    </a:p>
                  </a:txBody>
                  <a:tcPr/>
                </a:tc>
                <a:extLst>
                  <a:ext uri="{0D108BD9-81ED-4DB2-BD59-A6C34878D82A}">
                    <a16:rowId xmlns:a16="http://schemas.microsoft.com/office/drawing/2014/main" val="10005"/>
                  </a:ext>
                </a:extLst>
              </a:tr>
              <a:tr h="129126">
                <a:tc>
                  <a:txBody>
                    <a:bodyPr/>
                    <a:lstStyle/>
                    <a:p>
                      <a:r>
                        <a:rPr lang="en-US" dirty="0">
                          <a:latin typeface="Times New Roman" panose="02020603050405020304" pitchFamily="18" charset="0"/>
                        </a:rPr>
                        <a:t>60-70</a:t>
                      </a:r>
                    </a:p>
                  </a:txBody>
                  <a:tcPr/>
                </a:tc>
                <a:tc>
                  <a:txBody>
                    <a:bodyPr/>
                    <a:lstStyle/>
                    <a:p>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6</a:t>
                      </a:r>
                    </a:p>
                  </a:txBody>
                  <a:tcPr/>
                </a:tc>
                <a:extLst>
                  <a:ext uri="{0D108BD9-81ED-4DB2-BD59-A6C34878D82A}">
                    <a16:rowId xmlns:a16="http://schemas.microsoft.com/office/drawing/2014/main" val="10006"/>
                  </a:ext>
                </a:extLst>
              </a:tr>
              <a:tr h="129126">
                <a:tc>
                  <a:txBody>
                    <a:bodyPr/>
                    <a:lstStyle/>
                    <a:p>
                      <a:r>
                        <a:rPr lang="en-US" dirty="0">
                          <a:latin typeface="Times New Roman" panose="02020603050405020304" pitchFamily="18" charset="0"/>
                        </a:rPr>
                        <a:t>Total</a:t>
                      </a:r>
                    </a:p>
                  </a:txBody>
                  <a:tcPr/>
                </a:tc>
                <a:tc>
                  <a:txBody>
                    <a:bodyPr/>
                    <a:lstStyle/>
                    <a:p>
                      <a:r>
                        <a:rPr lang="en-US" dirty="0">
                          <a:latin typeface="Times New Roman" panose="02020603050405020304" pitchFamily="18" charset="0"/>
                        </a:rPr>
                        <a:t>19</a:t>
                      </a:r>
                    </a:p>
                  </a:txBody>
                  <a:tcPr/>
                </a:tc>
                <a:tc>
                  <a:txBody>
                    <a:bodyPr/>
                    <a:lstStyle/>
                    <a:p>
                      <a:r>
                        <a:rPr lang="en-US" dirty="0">
                          <a:latin typeface="Times New Roman" panose="02020603050405020304" pitchFamily="18" charset="0"/>
                        </a:rPr>
                        <a:t>22</a:t>
                      </a:r>
                    </a:p>
                  </a:txBody>
                  <a:tcPr/>
                </a:tc>
                <a:tc>
                  <a:txBody>
                    <a:bodyPr/>
                    <a:lstStyle/>
                    <a:p>
                      <a:r>
                        <a:rPr lang="en-US" dirty="0">
                          <a:latin typeface="Times New Roman" panose="02020603050405020304" pitchFamily="18" charset="0"/>
                        </a:rPr>
                        <a:t>31</a:t>
                      </a:r>
                    </a:p>
                  </a:txBody>
                  <a:tcPr/>
                </a:tc>
                <a:tc>
                  <a:txBody>
                    <a:bodyPr/>
                    <a:lstStyle/>
                    <a:p>
                      <a:r>
                        <a:rPr lang="en-US" dirty="0">
                          <a:latin typeface="Times New Roman" panose="02020603050405020304" pitchFamily="18" charset="0"/>
                        </a:rPr>
                        <a:t>28</a:t>
                      </a:r>
                    </a:p>
                  </a:txBody>
                  <a:tcPr/>
                </a:tc>
                <a:tc>
                  <a:txBody>
                    <a:bodyPr/>
                    <a:lstStyle/>
                    <a:p>
                      <a:r>
                        <a:rPr lang="en-US" dirty="0">
                          <a:latin typeface="Times New Roman" panose="02020603050405020304" pitchFamily="18" charset="0"/>
                        </a:rPr>
                        <a:t>100</a:t>
                      </a:r>
                    </a:p>
                  </a:txBody>
                  <a:tcPr/>
                </a:tc>
                <a:extLst>
                  <a:ext uri="{0D108BD9-81ED-4DB2-BD59-A6C34878D82A}">
                    <a16:rowId xmlns:a16="http://schemas.microsoft.com/office/drawing/2014/main" val="10007"/>
                  </a:ext>
                </a:extLst>
              </a:tr>
            </a:tbl>
          </a:graphicData>
        </a:graphic>
      </p:graphicFrame>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Correlation(CO1)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371619654"/>
      </p:ext>
    </p:extLst>
  </p:cSld>
  <p:clrMapOvr>
    <a:masterClrMapping/>
  </p:clrMapOvr>
  <p:transition spd="slow">
    <p:push dir="u"/>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marL="0" indent="0">
              <a:buNone/>
            </a:pPr>
            <a:endParaRPr lang="en-US" sz="2000" b="1" dirty="0"/>
          </a:p>
        </p:txBody>
      </p:sp>
      <p:sp>
        <p:nvSpPr>
          <p:cNvPr id="4" name="Date Placeholder 3"/>
          <p:cNvSpPr>
            <a:spLocks noGrp="1"/>
          </p:cNvSpPr>
          <p:nvPr>
            <p:ph type="dt" sz="half" idx="10"/>
          </p:nvPr>
        </p:nvSpPr>
        <p:spPr/>
        <p:txBody>
          <a:bodyPr/>
          <a:lstStyle/>
          <a:p>
            <a:fld id="{AA7CCD9A-E9EF-42A3-990C-18C7E1A4326E}"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108</a:t>
            </a:fld>
            <a:endParaRPr lang="en-US"/>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3579018563"/>
                  </p:ext>
                </p:extLst>
              </p:nvPr>
            </p:nvGraphicFramePr>
            <p:xfrm>
              <a:off x="304800" y="1520536"/>
              <a:ext cx="8458200" cy="5222558"/>
            </p:xfrm>
            <a:graphic>
              <a:graphicData uri="http://schemas.openxmlformats.org/drawingml/2006/table">
                <a:tbl>
                  <a:tblPr firstRow="1" bandRow="1">
                    <a:tableStyleId>{5C22544A-7EE6-4342-B048-85BDC9FD1C3A}</a:tableStyleId>
                  </a:tblPr>
                  <a:tblGrid>
                    <a:gridCol w="838199">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609601">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533400">
                      <a:extLst>
                        <a:ext uri="{9D8B030D-6E8A-4147-A177-3AD203B41FA5}">
                          <a16:colId xmlns:a16="http://schemas.microsoft.com/office/drawing/2014/main" val="20009"/>
                        </a:ext>
                      </a:extLst>
                    </a:gridCol>
                    <a:gridCol w="762000">
                      <a:extLst>
                        <a:ext uri="{9D8B030D-6E8A-4147-A177-3AD203B41FA5}">
                          <a16:colId xmlns:a16="http://schemas.microsoft.com/office/drawing/2014/main" val="20010"/>
                        </a:ext>
                      </a:extLst>
                    </a:gridCol>
                  </a:tblGrid>
                  <a:tr h="68580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𝑴𝒊𝒅</m:t>
                                </m:r>
                              </m:oMath>
                            </m:oMathPara>
                          </a14:m>
                          <a:endParaRPr lang="en-US" b="1" i="1" dirty="0">
                            <a:latin typeface="Cambria Math"/>
                          </a:endParaRPr>
                        </a:p>
                        <a:p>
                          <a:pPr/>
                          <a14:m>
                            <m:oMathPara xmlns:m="http://schemas.openxmlformats.org/officeDocument/2006/math">
                              <m:oMathParaPr>
                                <m:jc m:val="centerGroup"/>
                              </m:oMathParaPr>
                              <m:oMath xmlns:m="http://schemas.openxmlformats.org/officeDocument/2006/math">
                                <m:r>
                                  <a:rPr lang="en-US" b="1" i="1" smtClean="0">
                                    <a:latin typeface="Cambria Math"/>
                                  </a:rPr>
                                  <m:t>𝒗𝒂𝒍𝒖𝒆</m:t>
                                </m:r>
                              </m:oMath>
                            </m:oMathPara>
                          </a14:m>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x</a:t>
                          </a:r>
                          <a14:m>
                            <m:oMath xmlns:m="http://schemas.openxmlformats.org/officeDocument/2006/math">
                              <m:r>
                                <a:rPr lang="en-US" i="1" smtClean="0">
                                  <a:latin typeface="Cambria Math"/>
                                  <a:ea typeface="Cambria Math"/>
                                </a:rPr>
                                <m:t>⟶</m:t>
                              </m:r>
                            </m:oMath>
                          </a14:m>
                          <a:endParaRPr lang="en-US" dirty="0"/>
                        </a:p>
                        <a:p>
                          <a:r>
                            <a:rPr lang="en-US" dirty="0"/>
                            <a:t>y</a:t>
                          </a:r>
                          <a14:m>
                            <m:oMath xmlns:m="http://schemas.openxmlformats.org/officeDocument/2006/math">
                              <m:r>
                                <a:rPr lang="en-US" i="1" smtClean="0">
                                  <a:latin typeface="Cambria Math"/>
                                  <a:ea typeface="Cambria Math"/>
                                </a:rPr>
                                <m:t>↓</m:t>
                              </m:r>
                            </m:oMath>
                          </a14:m>
                          <a:endParaRPr lang="en-US" dirty="0"/>
                        </a:p>
                      </a:txBody>
                      <a:tcPr/>
                    </a:tc>
                    <a:tc>
                      <a:txBody>
                        <a:bodyPr/>
                        <a:lstStyle/>
                        <a:p>
                          <a:r>
                            <a:rPr lang="en-US" dirty="0">
                              <a:latin typeface="Times New Roman" panose="02020603050405020304" pitchFamily="18" charset="0"/>
                            </a:rPr>
                            <a:t>18</a:t>
                          </a:r>
                        </a:p>
                      </a:txBody>
                      <a:tcPr/>
                    </a:tc>
                    <a:tc>
                      <a:txBody>
                        <a:bodyPr/>
                        <a:lstStyle/>
                        <a:p>
                          <a:r>
                            <a:rPr lang="en-US" dirty="0">
                              <a:latin typeface="Times New Roman" panose="02020603050405020304" pitchFamily="18" charset="0"/>
                            </a:rPr>
                            <a:t>19</a:t>
                          </a:r>
                        </a:p>
                      </a:txBody>
                      <a:tcPr/>
                    </a:tc>
                    <a:tc>
                      <a:txBody>
                        <a:bodyPr/>
                        <a:lstStyle/>
                        <a:p>
                          <a:r>
                            <a:rPr lang="en-US" dirty="0">
                              <a:latin typeface="Times New Roman" panose="02020603050405020304" pitchFamily="18" charset="0"/>
                            </a:rPr>
                            <a:t>20</a:t>
                          </a:r>
                        </a:p>
                      </a:txBody>
                      <a:tcPr/>
                    </a:tc>
                    <a:tc>
                      <a:txBody>
                        <a:bodyPr/>
                        <a:lstStyle/>
                        <a:p>
                          <a:r>
                            <a:rPr lang="en-US" dirty="0">
                              <a:latin typeface="Times New Roman" panose="02020603050405020304" pitchFamily="18" charset="0"/>
                            </a:rPr>
                            <a:t>21</a:t>
                          </a:r>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𝒇</m:t>
                                </m:r>
                              </m:oMath>
                            </m:oMathPara>
                          </a14:m>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𝒖</m:t>
                                </m:r>
                                <m:r>
                                  <a:rPr lang="en-US" b="1" i="1" smtClean="0">
                                    <a:latin typeface="Cambria Math"/>
                                  </a:rPr>
                                  <m:t>=</m:t>
                                </m:r>
                                <m:f>
                                  <m:fPr>
                                    <m:ctrlPr>
                                      <a:rPr lang="en-US" b="1" i="1" smtClean="0">
                                        <a:latin typeface="Cambria Math" panose="02040503050406030204" pitchFamily="18" charset="0"/>
                                      </a:rPr>
                                    </m:ctrlPr>
                                  </m:fPr>
                                  <m:num>
                                    <m:r>
                                      <a:rPr lang="en-US" b="1" i="1" smtClean="0">
                                        <a:latin typeface="Cambria Math"/>
                                      </a:rPr>
                                      <m:t>𝒚</m:t>
                                    </m:r>
                                    <m:r>
                                      <a:rPr lang="en-US" b="1" i="1" smtClean="0">
                                        <a:latin typeface="Cambria Math"/>
                                      </a:rPr>
                                      <m:t>−</m:t>
                                    </m:r>
                                    <m:r>
                                      <a:rPr lang="en-US" b="1" i="1" smtClean="0">
                                        <a:latin typeface="Cambria Math"/>
                                      </a:rPr>
                                      <m:t>𝟒𝟓</m:t>
                                    </m:r>
                                  </m:num>
                                  <m:den>
                                    <m:r>
                                      <a:rPr lang="en-US" b="1" i="1" smtClean="0">
                                        <a:latin typeface="Cambria Math"/>
                                      </a:rPr>
                                      <m:t>𝟏𝟎</m:t>
                                    </m:r>
                                  </m:den>
                                </m:f>
                              </m:oMath>
                            </m:oMathPara>
                          </a14:m>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𝒇𝒖</m:t>
                                </m:r>
                              </m:oMath>
                            </m:oMathPara>
                          </a14:m>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f</a:t>
                          </a: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a:rPr>
                                    <m:t>𝒖</m:t>
                                  </m:r>
                                </m:e>
                                <m:sup>
                                  <m:r>
                                    <a:rPr lang="en-US" b="1" i="1" smtClean="0">
                                      <a:latin typeface="Cambria Math"/>
                                    </a:rPr>
                                    <m:t>𝟐</m:t>
                                  </m:r>
                                </m:sup>
                              </m:sSup>
                            </m:oMath>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𝒇𝒖𝒗</m:t>
                                </m:r>
                              </m:oMath>
                            </m:oMathPara>
                          </a14:m>
                          <a:endParaRPr lang="en-US" dirty="0">
                            <a:latin typeface="Times New Roman" panose="02020603050405020304" pitchFamily="18" charset="0"/>
                          </a:endParaRPr>
                        </a:p>
                      </a:txBody>
                      <a:tcPr/>
                    </a:tc>
                    <a:extLst>
                      <a:ext uri="{0D108BD9-81ED-4DB2-BD59-A6C34878D82A}">
                        <a16:rowId xmlns:a16="http://schemas.microsoft.com/office/drawing/2014/main" val="10000"/>
                      </a:ext>
                    </a:extLst>
                  </a:tr>
                  <a:tr h="370840">
                    <a:tc>
                      <a:txBody>
                        <a:bodyPr/>
                        <a:lstStyle/>
                        <a:p>
                          <a:r>
                            <a:rPr lang="en-US" dirty="0">
                              <a:latin typeface="Times New Roman" panose="02020603050405020304" pitchFamily="18" charset="0"/>
                            </a:rPr>
                            <a:t>15</a:t>
                          </a:r>
                        </a:p>
                      </a:txBody>
                      <a:tcPr/>
                    </a:tc>
                    <a:tc>
                      <a:txBody>
                        <a:bodyPr/>
                        <a:lstStyle/>
                        <a:p>
                          <a:r>
                            <a:rPr lang="en-US" dirty="0">
                              <a:latin typeface="Times New Roman" panose="02020603050405020304" pitchFamily="18" charset="0"/>
                            </a:rPr>
                            <a:t>10-20</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2</a:t>
                          </a:r>
                        </a:p>
                      </a:txBody>
                      <a:tcPr/>
                    </a:tc>
                    <a:tc>
                      <a:txBody>
                        <a:bodyPr/>
                        <a:lstStyle/>
                        <a:p>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-24</a:t>
                          </a:r>
                        </a:p>
                      </a:txBody>
                      <a:tcPr/>
                    </a:tc>
                    <a:tc>
                      <a:txBody>
                        <a:bodyPr/>
                        <a:lstStyle/>
                        <a:p>
                          <a:r>
                            <a:rPr lang="en-US" dirty="0">
                              <a:latin typeface="Times New Roman" panose="02020603050405020304" pitchFamily="18" charset="0"/>
                            </a:rPr>
                            <a:t>72</a:t>
                          </a:r>
                        </a:p>
                      </a:txBody>
                      <a:tcPr/>
                    </a:tc>
                    <a:tc>
                      <a:txBody>
                        <a:bodyPr/>
                        <a:lstStyle/>
                        <a:p>
                          <a:r>
                            <a:rPr lang="en-US" dirty="0">
                              <a:latin typeface="Times New Roman" panose="02020603050405020304" pitchFamily="18" charset="0"/>
                            </a:rPr>
                            <a:t>30</a:t>
                          </a:r>
                        </a:p>
                      </a:txBody>
                      <a:tcPr/>
                    </a:tc>
                    <a:extLst>
                      <a:ext uri="{0D108BD9-81ED-4DB2-BD59-A6C34878D82A}">
                        <a16:rowId xmlns:a16="http://schemas.microsoft.com/office/drawing/2014/main" val="10001"/>
                      </a:ext>
                    </a:extLst>
                  </a:tr>
                  <a:tr h="370840">
                    <a:tc>
                      <a:txBody>
                        <a:bodyPr/>
                        <a:lstStyle/>
                        <a:p>
                          <a:r>
                            <a:rPr lang="en-US" dirty="0">
                              <a:latin typeface="Times New Roman" panose="02020603050405020304" pitchFamily="18" charset="0"/>
                            </a:rPr>
                            <a:t>25</a:t>
                          </a:r>
                        </a:p>
                      </a:txBody>
                      <a:tcPr/>
                    </a:tc>
                    <a:tc>
                      <a:txBody>
                        <a:bodyPr/>
                        <a:lstStyle/>
                        <a:p>
                          <a:r>
                            <a:rPr lang="en-US" dirty="0">
                              <a:latin typeface="Times New Roman" panose="02020603050405020304" pitchFamily="18" charset="0"/>
                            </a:rPr>
                            <a:t>20-30</a:t>
                          </a:r>
                        </a:p>
                      </a:txBody>
                      <a:tcPr/>
                    </a:tc>
                    <a:tc>
                      <a:txBody>
                        <a:bodyPr/>
                        <a:lstStyle/>
                        <a:p>
                          <a:r>
                            <a:rPr lang="en-US" dirty="0">
                              <a:latin typeface="Times New Roman" panose="02020603050405020304" pitchFamily="18" charset="0"/>
                            </a:rPr>
                            <a:t>5</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19</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-38</a:t>
                          </a:r>
                        </a:p>
                      </a:txBody>
                      <a:tcPr/>
                    </a:tc>
                    <a:tc>
                      <a:txBody>
                        <a:bodyPr/>
                        <a:lstStyle/>
                        <a:p>
                          <a:r>
                            <a:rPr lang="en-US" dirty="0">
                              <a:latin typeface="Times New Roman" panose="02020603050405020304" pitchFamily="18" charset="0"/>
                            </a:rPr>
                            <a:t>76</a:t>
                          </a:r>
                        </a:p>
                      </a:txBody>
                      <a:tcPr/>
                    </a:tc>
                    <a:tc>
                      <a:txBody>
                        <a:bodyPr/>
                        <a:lstStyle/>
                        <a:p>
                          <a:r>
                            <a:rPr lang="en-US" dirty="0">
                              <a:latin typeface="Times New Roman" panose="02020603050405020304" pitchFamily="18" charset="0"/>
                            </a:rPr>
                            <a:t>20</a:t>
                          </a:r>
                        </a:p>
                      </a:txBody>
                      <a:tcPr/>
                    </a:tc>
                    <a:extLst>
                      <a:ext uri="{0D108BD9-81ED-4DB2-BD59-A6C34878D82A}">
                        <a16:rowId xmlns:a16="http://schemas.microsoft.com/office/drawing/2014/main" val="10002"/>
                      </a:ext>
                    </a:extLst>
                  </a:tr>
                  <a:tr h="370840">
                    <a:tc>
                      <a:txBody>
                        <a:bodyPr/>
                        <a:lstStyle/>
                        <a:p>
                          <a:r>
                            <a:rPr lang="en-US" dirty="0">
                              <a:latin typeface="Times New Roman" panose="02020603050405020304" pitchFamily="18" charset="0"/>
                            </a:rPr>
                            <a:t>35</a:t>
                          </a:r>
                        </a:p>
                      </a:txBody>
                      <a:tcPr/>
                    </a:tc>
                    <a:tc>
                      <a:txBody>
                        <a:bodyPr/>
                        <a:lstStyle/>
                        <a:p>
                          <a:r>
                            <a:rPr lang="en-US" dirty="0">
                              <a:latin typeface="Times New Roman" panose="02020603050405020304" pitchFamily="18" charset="0"/>
                            </a:rPr>
                            <a:t>30-40</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10</a:t>
                          </a:r>
                        </a:p>
                      </a:txBody>
                      <a:tcPr/>
                    </a:tc>
                    <a:tc>
                      <a:txBody>
                        <a:bodyPr/>
                        <a:lstStyle/>
                        <a:p>
                          <a:r>
                            <a:rPr lang="en-US" dirty="0">
                              <a:latin typeface="Times New Roman" panose="02020603050405020304" pitchFamily="18" charset="0"/>
                            </a:rPr>
                            <a:t>11</a:t>
                          </a:r>
                        </a:p>
                      </a:txBody>
                      <a:tcPr/>
                    </a:tc>
                    <a:tc>
                      <a:txBody>
                        <a:bodyPr/>
                        <a:lstStyle/>
                        <a:p>
                          <a:r>
                            <a:rPr lang="en-US" dirty="0">
                              <a:latin typeface="Times New Roman" panose="02020603050405020304" pitchFamily="18" charset="0"/>
                            </a:rPr>
                            <a:t>35</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-35</a:t>
                          </a:r>
                        </a:p>
                      </a:txBody>
                      <a:tcPr/>
                    </a:tc>
                    <a:tc>
                      <a:txBody>
                        <a:bodyPr/>
                        <a:lstStyle/>
                        <a:p>
                          <a:r>
                            <a:rPr lang="en-US" dirty="0">
                              <a:latin typeface="Times New Roman" panose="02020603050405020304" pitchFamily="18" charset="0"/>
                            </a:rPr>
                            <a:t>35</a:t>
                          </a:r>
                        </a:p>
                      </a:txBody>
                      <a:tcPr/>
                    </a:tc>
                    <a:tc>
                      <a:txBody>
                        <a:bodyPr/>
                        <a:lstStyle/>
                        <a:p>
                          <a:r>
                            <a:rPr lang="en-US" dirty="0">
                              <a:latin typeface="Times New Roman" panose="02020603050405020304" pitchFamily="18" charset="0"/>
                            </a:rPr>
                            <a:t>9</a:t>
                          </a:r>
                        </a:p>
                      </a:txBody>
                      <a:tcPr/>
                    </a:tc>
                    <a:extLst>
                      <a:ext uri="{0D108BD9-81ED-4DB2-BD59-A6C34878D82A}">
                        <a16:rowId xmlns:a16="http://schemas.microsoft.com/office/drawing/2014/main" val="10003"/>
                      </a:ext>
                    </a:extLst>
                  </a:tr>
                  <a:tr h="370840">
                    <a:tc>
                      <a:txBody>
                        <a:bodyPr/>
                        <a:lstStyle/>
                        <a:p>
                          <a:r>
                            <a:rPr lang="en-US" dirty="0">
                              <a:latin typeface="Times New Roman" panose="02020603050405020304" pitchFamily="18" charset="0"/>
                            </a:rPr>
                            <a:t>45</a:t>
                          </a:r>
                        </a:p>
                      </a:txBody>
                      <a:tcPr/>
                    </a:tc>
                    <a:tc>
                      <a:txBody>
                        <a:bodyPr/>
                        <a:lstStyle/>
                        <a:p>
                          <a:r>
                            <a:rPr lang="en-US" dirty="0">
                              <a:latin typeface="Times New Roman" panose="02020603050405020304" pitchFamily="18" charset="0"/>
                            </a:rPr>
                            <a:t>40-50</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22</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0</a:t>
                          </a:r>
                        </a:p>
                      </a:txBody>
                      <a:tcPr/>
                    </a:tc>
                    <a:extLst>
                      <a:ext uri="{0D108BD9-81ED-4DB2-BD59-A6C34878D82A}">
                        <a16:rowId xmlns:a16="http://schemas.microsoft.com/office/drawing/2014/main" val="10004"/>
                      </a:ext>
                    </a:extLst>
                  </a:tr>
                  <a:tr h="370840">
                    <a:tc>
                      <a:txBody>
                        <a:bodyPr/>
                        <a:lstStyle/>
                        <a:p>
                          <a:r>
                            <a:rPr lang="en-US" dirty="0">
                              <a:latin typeface="Times New Roman" panose="02020603050405020304" pitchFamily="18" charset="0"/>
                            </a:rPr>
                            <a:t>55</a:t>
                          </a:r>
                        </a:p>
                      </a:txBody>
                      <a:tcPr/>
                    </a:tc>
                    <a:tc>
                      <a:txBody>
                        <a:bodyPr/>
                        <a:lstStyle/>
                        <a:p>
                          <a:r>
                            <a:rPr lang="en-US" dirty="0">
                              <a:latin typeface="Times New Roman" panose="02020603050405020304" pitchFamily="18" charset="0"/>
                            </a:rPr>
                            <a:t>50-60</a:t>
                          </a:r>
                        </a:p>
                      </a:txBody>
                      <a:tcPr/>
                    </a:tc>
                    <a:tc>
                      <a:txBody>
                        <a:bodyPr/>
                        <a:lstStyle/>
                        <a:p>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10</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10</a:t>
                          </a:r>
                        </a:p>
                      </a:txBody>
                      <a:tcPr/>
                    </a:tc>
                    <a:tc>
                      <a:txBody>
                        <a:bodyPr/>
                        <a:lstStyle/>
                        <a:p>
                          <a:r>
                            <a:rPr lang="en-US" dirty="0">
                              <a:latin typeface="Times New Roman" panose="02020603050405020304" pitchFamily="18" charset="0"/>
                            </a:rPr>
                            <a:t>10</a:t>
                          </a:r>
                        </a:p>
                      </a:txBody>
                      <a:tcPr/>
                    </a:tc>
                    <a:tc>
                      <a:txBody>
                        <a:bodyPr/>
                        <a:lstStyle/>
                        <a:p>
                          <a:r>
                            <a:rPr lang="en-US" dirty="0">
                              <a:latin typeface="Times New Roman" panose="02020603050405020304" pitchFamily="18" charset="0"/>
                            </a:rPr>
                            <a:t>2</a:t>
                          </a:r>
                        </a:p>
                      </a:txBody>
                      <a:tcPr/>
                    </a:tc>
                    <a:extLst>
                      <a:ext uri="{0D108BD9-81ED-4DB2-BD59-A6C34878D82A}">
                        <a16:rowId xmlns:a16="http://schemas.microsoft.com/office/drawing/2014/main" val="10005"/>
                      </a:ext>
                    </a:extLst>
                  </a:tr>
                  <a:tr h="370840">
                    <a:tc>
                      <a:txBody>
                        <a:bodyPr/>
                        <a:lstStyle/>
                        <a:p>
                          <a:r>
                            <a:rPr lang="en-US" dirty="0">
                              <a:latin typeface="Times New Roman" panose="02020603050405020304" pitchFamily="18" charset="0"/>
                            </a:rPr>
                            <a:t>65</a:t>
                          </a:r>
                        </a:p>
                      </a:txBody>
                      <a:tcPr/>
                    </a:tc>
                    <a:tc>
                      <a:txBody>
                        <a:bodyPr/>
                        <a:lstStyle/>
                        <a:p>
                          <a:r>
                            <a:rPr lang="en-US" dirty="0">
                              <a:latin typeface="Times New Roman" panose="02020603050405020304" pitchFamily="18" charset="0"/>
                            </a:rPr>
                            <a:t>60-70</a:t>
                          </a:r>
                        </a:p>
                      </a:txBody>
                      <a:tcPr/>
                    </a:tc>
                    <a:tc>
                      <a:txBody>
                        <a:bodyPr/>
                        <a:lstStyle/>
                        <a:p>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12</a:t>
                          </a:r>
                        </a:p>
                      </a:txBody>
                      <a:tcPr/>
                    </a:tc>
                    <a:tc>
                      <a:txBody>
                        <a:bodyPr/>
                        <a:lstStyle/>
                        <a:p>
                          <a:r>
                            <a:rPr lang="en-US" dirty="0">
                              <a:latin typeface="Times New Roman" panose="02020603050405020304" pitchFamily="18" charset="0"/>
                            </a:rPr>
                            <a:t>24</a:t>
                          </a:r>
                        </a:p>
                      </a:txBody>
                      <a:tcPr/>
                    </a:tc>
                    <a:tc>
                      <a:txBody>
                        <a:bodyPr/>
                        <a:lstStyle/>
                        <a:p>
                          <a:r>
                            <a:rPr lang="en-US" dirty="0">
                              <a:latin typeface="Times New Roman" panose="02020603050405020304" pitchFamily="18" charset="0"/>
                            </a:rPr>
                            <a:t>-2</a:t>
                          </a:r>
                        </a:p>
                      </a:txBody>
                      <a:tcPr/>
                    </a:tc>
                    <a:extLst>
                      <a:ext uri="{0D108BD9-81ED-4DB2-BD59-A6C34878D82A}">
                        <a16:rowId xmlns:a16="http://schemas.microsoft.com/office/drawing/2014/main" val="10006"/>
                      </a:ext>
                    </a:extLst>
                  </a:tr>
                  <a:tr h="370840">
                    <a:tc>
                      <a:txBody>
                        <a:bodyPr/>
                        <a:lstStyle/>
                        <a:p>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𝑓</m:t>
                                </m:r>
                              </m:oMath>
                            </m:oMathPara>
                          </a14:m>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19</a:t>
                          </a:r>
                        </a:p>
                      </a:txBody>
                      <a:tcPr/>
                    </a:tc>
                    <a:tc>
                      <a:txBody>
                        <a:bodyPr/>
                        <a:lstStyle/>
                        <a:p>
                          <a:r>
                            <a:rPr lang="en-US" dirty="0">
                              <a:latin typeface="Times New Roman" panose="02020603050405020304" pitchFamily="18" charset="0"/>
                            </a:rPr>
                            <a:t>22</a:t>
                          </a:r>
                        </a:p>
                      </a:txBody>
                      <a:tcPr/>
                    </a:tc>
                    <a:tc>
                      <a:txBody>
                        <a:bodyPr/>
                        <a:lstStyle/>
                        <a:p>
                          <a:r>
                            <a:rPr lang="en-US" dirty="0">
                              <a:latin typeface="Times New Roman" panose="02020603050405020304" pitchFamily="18" charset="0"/>
                            </a:rPr>
                            <a:t>31</a:t>
                          </a:r>
                        </a:p>
                      </a:txBody>
                      <a:tcPr/>
                    </a:tc>
                    <a:tc>
                      <a:txBody>
                        <a:bodyPr/>
                        <a:lstStyle/>
                        <a:p>
                          <a:r>
                            <a:rPr lang="en-US" dirty="0">
                              <a:latin typeface="Times New Roman" panose="02020603050405020304" pitchFamily="18" charset="0"/>
                            </a:rPr>
                            <a:t>28</a:t>
                          </a:r>
                        </a:p>
                      </a:txBody>
                      <a:tcPr/>
                    </a:tc>
                    <a:tc>
                      <a:txBody>
                        <a:bodyPr/>
                        <a:lstStyle/>
                        <a:p>
                          <a:r>
                            <a:rPr lang="en-US" dirty="0">
                              <a:latin typeface="Times New Roman" panose="02020603050405020304" pitchFamily="18" charset="0"/>
                            </a:rPr>
                            <a:t>100</a:t>
                          </a:r>
                        </a:p>
                      </a:txBody>
                      <a:tcPr/>
                    </a:tc>
                    <a:tc>
                      <a:txBody>
                        <a:bodyPr/>
                        <a:lstStyle/>
                        <a:p>
                          <a:r>
                            <a:rPr lang="en-US" dirty="0">
                              <a:latin typeface="Times New Roman" panose="02020603050405020304" pitchFamily="18" charset="0"/>
                            </a:rPr>
                            <a:t>total</a:t>
                          </a:r>
                        </a:p>
                      </a:txBody>
                      <a:tcPr/>
                    </a:tc>
                    <a:tc>
                      <a:txBody>
                        <a:bodyPr/>
                        <a:lstStyle/>
                        <a:p>
                          <a:r>
                            <a:rPr lang="en-US" dirty="0">
                              <a:latin typeface="Times New Roman" panose="02020603050405020304" pitchFamily="18" charset="0"/>
                            </a:rPr>
                            <a:t>-75</a:t>
                          </a:r>
                        </a:p>
                      </a:txBody>
                      <a:tcPr/>
                    </a:tc>
                    <a:tc>
                      <a:txBody>
                        <a:bodyPr/>
                        <a:lstStyle/>
                        <a:p>
                          <a:r>
                            <a:rPr lang="en-US" dirty="0">
                              <a:latin typeface="Times New Roman" panose="02020603050405020304" pitchFamily="18" charset="0"/>
                            </a:rPr>
                            <a:t>217</a:t>
                          </a:r>
                        </a:p>
                      </a:txBody>
                      <a:tcPr/>
                    </a:tc>
                    <a:tc>
                      <a:txBody>
                        <a:bodyPr/>
                        <a:lstStyle/>
                        <a:p>
                          <a:r>
                            <a:rPr lang="en-US" dirty="0">
                              <a:latin typeface="Times New Roman" panose="02020603050405020304" pitchFamily="18" charset="0"/>
                            </a:rPr>
                            <a:t>59</a:t>
                          </a:r>
                        </a:p>
                      </a:txBody>
                      <a:tcPr/>
                    </a:tc>
                    <a:extLst>
                      <a:ext uri="{0D108BD9-81ED-4DB2-BD59-A6C34878D82A}">
                        <a16:rowId xmlns:a16="http://schemas.microsoft.com/office/drawing/2014/main" val="10007"/>
                      </a:ext>
                    </a:extLst>
                  </a:tr>
                  <a:tr h="299720">
                    <a:tc>
                      <a:txBody>
                        <a:bodyPr/>
                        <a:lstStyle/>
                        <a:p>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𝑣</m:t>
                                </m:r>
                                <m:r>
                                  <a:rPr lang="en-US" b="0" i="1" smtClean="0">
                                    <a:latin typeface="Cambria Math"/>
                                  </a:rPr>
                                  <m:t>=</m:t>
                                </m:r>
                                <m:r>
                                  <a:rPr lang="en-US" b="0" i="1" smtClean="0">
                                    <a:latin typeface="Cambria Math"/>
                                  </a:rPr>
                                  <m:t>𝑥</m:t>
                                </m:r>
                                <m:r>
                                  <a:rPr lang="en-US" b="0" i="1" smtClean="0">
                                    <a:latin typeface="Cambria Math"/>
                                  </a:rPr>
                                  <m:t>−20</m:t>
                                </m:r>
                              </m:oMath>
                            </m:oMathPara>
                          </a14:m>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Total</a:t>
                          </a:r>
                        </a:p>
                      </a:txBody>
                      <a:tcPr/>
                    </a:tc>
                    <a:tc>
                      <a:txBody>
                        <a:bodyPr/>
                        <a:lstStyle/>
                        <a:p>
                          <a:endParaRPr lang="en-US" dirty="0">
                            <a:latin typeface="Times New Roman" panose="02020603050405020304" pitchFamily="18" charset="0"/>
                          </a:endParaRPr>
                        </a:p>
                      </a:txBody>
                      <a:tcPr/>
                    </a:tc>
                    <a:tc>
                      <a:txBody>
                        <a:bodyPr/>
                        <a:lstStyle/>
                        <a:p>
                          <a:endParaRPr lang="en-US" dirty="0">
                            <a:latin typeface="Times New Roman" panose="02020603050405020304" pitchFamily="18" charset="0"/>
                          </a:endParaRPr>
                        </a:p>
                      </a:txBody>
                      <a:tcPr/>
                    </a:tc>
                    <a:tc>
                      <a:txBody>
                        <a:bodyPr/>
                        <a:lstStyle/>
                        <a:p>
                          <a:endParaRPr lang="en-US" dirty="0">
                            <a:latin typeface="Times New Roman" panose="02020603050405020304" pitchFamily="18" charset="0"/>
                          </a:endParaRPr>
                        </a:p>
                      </a:txBody>
                      <a:tcPr/>
                    </a:tc>
                    <a:tc>
                      <a:txBody>
                        <a:bodyPr/>
                        <a:lstStyle/>
                        <a:p>
                          <a:endParaRPr lang="en-US" dirty="0">
                            <a:latin typeface="Times New Roman" panose="02020603050405020304" pitchFamily="18" charset="0"/>
                          </a:endParaRPr>
                        </a:p>
                      </a:txBody>
                      <a:tcPr/>
                    </a:tc>
                    <a:extLst>
                      <a:ext uri="{0D108BD9-81ED-4DB2-BD59-A6C34878D82A}">
                        <a16:rowId xmlns:a16="http://schemas.microsoft.com/office/drawing/2014/main" val="10008"/>
                      </a:ext>
                    </a:extLst>
                  </a:tr>
                  <a:tr h="370840">
                    <a:tc>
                      <a:txBody>
                        <a:bodyPr/>
                        <a:lstStyle/>
                        <a:p>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𝑓𝑣</m:t>
                                </m:r>
                              </m:oMath>
                            </m:oMathPara>
                          </a14:m>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-38</a:t>
                          </a:r>
                        </a:p>
                      </a:txBody>
                      <a:tcPr/>
                    </a:tc>
                    <a:tc>
                      <a:txBody>
                        <a:bodyPr/>
                        <a:lstStyle/>
                        <a:p>
                          <a:r>
                            <a:rPr lang="en-US" dirty="0">
                              <a:latin typeface="Times New Roman" panose="02020603050405020304" pitchFamily="18" charset="0"/>
                            </a:rPr>
                            <a:t>-22</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28</a:t>
                          </a:r>
                        </a:p>
                      </a:txBody>
                      <a:tcPr/>
                    </a:tc>
                    <a:tc>
                      <a:txBody>
                        <a:bodyPr/>
                        <a:lstStyle/>
                        <a:p>
                          <a:r>
                            <a:rPr lang="en-US" dirty="0">
                              <a:latin typeface="Times New Roman" panose="02020603050405020304" pitchFamily="18" charset="0"/>
                            </a:rPr>
                            <a:t>-32</a:t>
                          </a:r>
                        </a:p>
                      </a:txBody>
                      <a:tcPr/>
                    </a:tc>
                    <a:tc>
                      <a:txBody>
                        <a:bodyPr/>
                        <a:lstStyle/>
                        <a:p>
                          <a:endParaRPr lang="en-US" dirty="0">
                            <a:latin typeface="Times New Roman" panose="02020603050405020304" pitchFamily="18" charset="0"/>
                          </a:endParaRPr>
                        </a:p>
                      </a:txBody>
                      <a:tcPr/>
                    </a:tc>
                    <a:tc>
                      <a:txBody>
                        <a:bodyPr/>
                        <a:lstStyle/>
                        <a:p>
                          <a:endParaRPr lang="en-US" dirty="0">
                            <a:latin typeface="Times New Roman" panose="02020603050405020304" pitchFamily="18" charset="0"/>
                          </a:endParaRPr>
                        </a:p>
                      </a:txBody>
                      <a:tcPr/>
                    </a:tc>
                    <a:tc>
                      <a:txBody>
                        <a:bodyPr/>
                        <a:lstStyle/>
                        <a:p>
                          <a:endParaRPr lang="en-US" dirty="0">
                            <a:latin typeface="Times New Roman" panose="02020603050405020304" pitchFamily="18" charset="0"/>
                          </a:endParaRPr>
                        </a:p>
                      </a:txBody>
                      <a:tcPr/>
                    </a:tc>
                    <a:tc>
                      <a:txBody>
                        <a:bodyPr/>
                        <a:lstStyle/>
                        <a:p>
                          <a:endParaRPr lang="en-US" dirty="0">
                            <a:latin typeface="Times New Roman" panose="02020603050405020304" pitchFamily="18" charset="0"/>
                          </a:endParaRPr>
                        </a:p>
                      </a:txBody>
                      <a:tcPr/>
                    </a:tc>
                    <a:extLst>
                      <a:ext uri="{0D108BD9-81ED-4DB2-BD59-A6C34878D82A}">
                        <a16:rowId xmlns:a16="http://schemas.microsoft.com/office/drawing/2014/main" val="10009"/>
                      </a:ext>
                    </a:extLst>
                  </a:tr>
                  <a:tr h="370840">
                    <a:tc>
                      <a:txBody>
                        <a:bodyPr/>
                        <a:lstStyle/>
                        <a:p>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a:rPr>
                                      <m:t>𝑓𝑣</m:t>
                                    </m:r>
                                  </m:e>
                                  <m:sup>
                                    <m:r>
                                      <a:rPr lang="en-US" b="0" i="1" smtClean="0">
                                        <a:latin typeface="Cambria Math"/>
                                      </a:rPr>
                                      <m:t>2</m:t>
                                    </m:r>
                                  </m:sup>
                                </m:sSup>
                              </m:oMath>
                            </m:oMathPara>
                          </a14:m>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76</a:t>
                          </a:r>
                        </a:p>
                      </a:txBody>
                      <a:tcPr/>
                    </a:tc>
                    <a:tc>
                      <a:txBody>
                        <a:bodyPr/>
                        <a:lstStyle/>
                        <a:p>
                          <a:r>
                            <a:rPr lang="en-US" dirty="0">
                              <a:latin typeface="Times New Roman" panose="02020603050405020304" pitchFamily="18" charset="0"/>
                            </a:rPr>
                            <a:t>22</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28</a:t>
                          </a:r>
                        </a:p>
                      </a:txBody>
                      <a:tcPr/>
                    </a:tc>
                    <a:tc>
                      <a:txBody>
                        <a:bodyPr/>
                        <a:lstStyle/>
                        <a:p>
                          <a:r>
                            <a:rPr lang="en-US" dirty="0">
                              <a:latin typeface="Times New Roman" panose="02020603050405020304" pitchFamily="18" charset="0"/>
                            </a:rPr>
                            <a:t>126</a:t>
                          </a:r>
                        </a:p>
                      </a:txBody>
                      <a:tcPr/>
                    </a:tc>
                    <a:tc>
                      <a:txBody>
                        <a:bodyPr/>
                        <a:lstStyle/>
                        <a:p>
                          <a:endParaRPr lang="en-US" dirty="0">
                            <a:latin typeface="Times New Roman" panose="02020603050405020304" pitchFamily="18" charset="0"/>
                          </a:endParaRPr>
                        </a:p>
                      </a:txBody>
                      <a:tcPr/>
                    </a:tc>
                    <a:tc>
                      <a:txBody>
                        <a:bodyPr/>
                        <a:lstStyle/>
                        <a:p>
                          <a:endParaRPr lang="en-US" dirty="0">
                            <a:latin typeface="Times New Roman" panose="02020603050405020304" pitchFamily="18" charset="0"/>
                          </a:endParaRPr>
                        </a:p>
                      </a:txBody>
                      <a:tcPr/>
                    </a:tc>
                    <a:tc>
                      <a:txBody>
                        <a:bodyPr/>
                        <a:lstStyle/>
                        <a:p>
                          <a:endParaRPr lang="en-US" dirty="0">
                            <a:latin typeface="Times New Roman" panose="02020603050405020304" pitchFamily="18" charset="0"/>
                          </a:endParaRPr>
                        </a:p>
                      </a:txBody>
                      <a:tcPr/>
                    </a:tc>
                    <a:tc>
                      <a:txBody>
                        <a:bodyPr/>
                        <a:lstStyle/>
                        <a:p>
                          <a:endParaRPr lang="en-US" dirty="0">
                            <a:latin typeface="Times New Roman" panose="02020603050405020304" pitchFamily="18" charset="0"/>
                          </a:endParaRPr>
                        </a:p>
                      </a:txBody>
                      <a:tcPr/>
                    </a:tc>
                    <a:extLst>
                      <a:ext uri="{0D108BD9-81ED-4DB2-BD59-A6C34878D82A}">
                        <a16:rowId xmlns:a16="http://schemas.microsoft.com/office/drawing/2014/main" val="10010"/>
                      </a:ext>
                    </a:extLst>
                  </a:tr>
                  <a:tr h="370840">
                    <a:tc>
                      <a:txBody>
                        <a:bodyPr/>
                        <a:lstStyle/>
                        <a:p>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𝑓𝑢𝑣</m:t>
                                </m:r>
                              </m:oMath>
                            </m:oMathPara>
                          </a14:m>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56</a:t>
                          </a:r>
                        </a:p>
                      </a:txBody>
                      <a:tcPr/>
                    </a:tc>
                    <a:tc>
                      <a:txBody>
                        <a:bodyPr/>
                        <a:lstStyle/>
                        <a:p>
                          <a:r>
                            <a:rPr lang="en-US" dirty="0">
                              <a:latin typeface="Times New Roman" panose="02020603050405020304" pitchFamily="18" charset="0"/>
                            </a:rPr>
                            <a:t>16</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-13</a:t>
                          </a:r>
                        </a:p>
                      </a:txBody>
                      <a:tcPr/>
                    </a:tc>
                    <a:tc>
                      <a:txBody>
                        <a:bodyPr/>
                        <a:lstStyle/>
                        <a:p>
                          <a:r>
                            <a:rPr lang="en-US" dirty="0">
                              <a:latin typeface="Times New Roman" panose="02020603050405020304" pitchFamily="18" charset="0"/>
                            </a:rPr>
                            <a:t>59</a:t>
                          </a:r>
                        </a:p>
                      </a:txBody>
                      <a:tcPr/>
                    </a:tc>
                    <a:tc>
                      <a:txBody>
                        <a:bodyPr/>
                        <a:lstStyle/>
                        <a:p>
                          <a:endParaRPr lang="en-US" dirty="0">
                            <a:latin typeface="Times New Roman" panose="02020603050405020304" pitchFamily="18" charset="0"/>
                          </a:endParaRPr>
                        </a:p>
                      </a:txBody>
                      <a:tcPr/>
                    </a:tc>
                    <a:tc>
                      <a:txBody>
                        <a:bodyPr/>
                        <a:lstStyle/>
                        <a:p>
                          <a:endParaRPr lang="en-US" dirty="0">
                            <a:latin typeface="Times New Roman" panose="02020603050405020304" pitchFamily="18" charset="0"/>
                          </a:endParaRPr>
                        </a:p>
                      </a:txBody>
                      <a:tcPr/>
                    </a:tc>
                    <a:tc>
                      <a:txBody>
                        <a:bodyPr/>
                        <a:lstStyle/>
                        <a:p>
                          <a:endParaRPr lang="en-US" dirty="0">
                            <a:latin typeface="Times New Roman" panose="02020603050405020304" pitchFamily="18" charset="0"/>
                          </a:endParaRPr>
                        </a:p>
                      </a:txBody>
                      <a:tcPr/>
                    </a:tc>
                    <a:tc>
                      <a:txBody>
                        <a:bodyPr/>
                        <a:lstStyle/>
                        <a:p>
                          <a:endParaRPr lang="en-US" dirty="0">
                            <a:latin typeface="Times New Roman" panose="02020603050405020304" pitchFamily="18" charset="0"/>
                          </a:endParaRPr>
                        </a:p>
                      </a:txBody>
                      <a:tcPr/>
                    </a:tc>
                    <a:extLst>
                      <a:ext uri="{0D108BD9-81ED-4DB2-BD59-A6C34878D82A}">
                        <a16:rowId xmlns:a16="http://schemas.microsoft.com/office/drawing/2014/main" val="10011"/>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3579018563"/>
                  </p:ext>
                </p:extLst>
              </p:nvPr>
            </p:nvGraphicFramePr>
            <p:xfrm>
              <a:off x="304800" y="1520536"/>
              <a:ext cx="8458200" cy="5222558"/>
            </p:xfrm>
            <a:graphic>
              <a:graphicData uri="http://schemas.openxmlformats.org/drawingml/2006/table">
                <a:tbl>
                  <a:tblPr firstRow="1" bandRow="1">
                    <a:tableStyleId>{5C22544A-7EE6-4342-B048-85BDC9FD1C3A}</a:tableStyleId>
                  </a:tblPr>
                  <a:tblGrid>
                    <a:gridCol w="838199">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609601">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533400">
                      <a:extLst>
                        <a:ext uri="{9D8B030D-6E8A-4147-A177-3AD203B41FA5}">
                          <a16:colId xmlns:a16="http://schemas.microsoft.com/office/drawing/2014/main" val="20009"/>
                        </a:ext>
                      </a:extLst>
                    </a:gridCol>
                    <a:gridCol w="762000">
                      <a:extLst>
                        <a:ext uri="{9D8B030D-6E8A-4147-A177-3AD203B41FA5}">
                          <a16:colId xmlns:a16="http://schemas.microsoft.com/office/drawing/2014/main" val="20010"/>
                        </a:ext>
                      </a:extLst>
                    </a:gridCol>
                  </a:tblGrid>
                  <a:tr h="880364">
                    <a:tc>
                      <a:txBody>
                        <a:bodyPr/>
                        <a:lstStyle/>
                        <a:p>
                          <a:endParaRPr lang="en-US"/>
                        </a:p>
                      </a:txBody>
                      <a:tcPr>
                        <a:blipFill>
                          <a:blip r:embed="rId2"/>
                          <a:stretch>
                            <a:fillRect l="-1449" t="-4138" r="-908696" b="-501379"/>
                          </a:stretch>
                        </a:blipFill>
                      </a:tcPr>
                    </a:tc>
                    <a:tc>
                      <a:txBody>
                        <a:bodyPr/>
                        <a:lstStyle/>
                        <a:p>
                          <a:endParaRPr lang="en-US"/>
                        </a:p>
                      </a:txBody>
                      <a:tcPr>
                        <a:blipFill>
                          <a:blip r:embed="rId2"/>
                          <a:stretch>
                            <a:fillRect l="-70000" t="-4138" r="-527000" b="-501379"/>
                          </a:stretch>
                        </a:blipFill>
                      </a:tcPr>
                    </a:tc>
                    <a:tc>
                      <a:txBody>
                        <a:bodyPr/>
                        <a:lstStyle/>
                        <a:p>
                          <a:r>
                            <a:rPr lang="en-US" dirty="0">
                              <a:latin typeface="Times New Roman" panose="02020603050405020304" pitchFamily="18" charset="0"/>
                            </a:rPr>
                            <a:t>18</a:t>
                          </a:r>
                        </a:p>
                      </a:txBody>
                      <a:tcPr/>
                    </a:tc>
                    <a:tc>
                      <a:txBody>
                        <a:bodyPr/>
                        <a:lstStyle/>
                        <a:p>
                          <a:r>
                            <a:rPr lang="en-US" dirty="0">
                              <a:latin typeface="Times New Roman" panose="02020603050405020304" pitchFamily="18" charset="0"/>
                            </a:rPr>
                            <a:t>19</a:t>
                          </a:r>
                        </a:p>
                      </a:txBody>
                      <a:tcPr/>
                    </a:tc>
                    <a:tc>
                      <a:txBody>
                        <a:bodyPr/>
                        <a:lstStyle/>
                        <a:p>
                          <a:r>
                            <a:rPr lang="en-US" dirty="0">
                              <a:latin typeface="Times New Roman" panose="02020603050405020304" pitchFamily="18" charset="0"/>
                            </a:rPr>
                            <a:t>20</a:t>
                          </a:r>
                        </a:p>
                      </a:txBody>
                      <a:tcPr/>
                    </a:tc>
                    <a:tc>
                      <a:txBody>
                        <a:bodyPr/>
                        <a:lstStyle/>
                        <a:p>
                          <a:r>
                            <a:rPr lang="en-US" dirty="0">
                              <a:latin typeface="Times New Roman" panose="02020603050405020304" pitchFamily="18" charset="0"/>
                            </a:rPr>
                            <a:t>21</a:t>
                          </a:r>
                        </a:p>
                      </a:txBody>
                      <a:tcPr/>
                    </a:tc>
                    <a:tc>
                      <a:txBody>
                        <a:bodyPr/>
                        <a:lstStyle/>
                        <a:p>
                          <a:endParaRPr lang="en-US"/>
                        </a:p>
                      </a:txBody>
                      <a:tcPr>
                        <a:blipFill>
                          <a:blip r:embed="rId2"/>
                          <a:stretch>
                            <a:fillRect l="-612000" t="-4138" r="-403200" b="-501379"/>
                          </a:stretch>
                        </a:blipFill>
                      </a:tcPr>
                    </a:tc>
                    <a:tc>
                      <a:txBody>
                        <a:bodyPr/>
                        <a:lstStyle/>
                        <a:p>
                          <a:endParaRPr lang="en-US"/>
                        </a:p>
                      </a:txBody>
                      <a:tcPr>
                        <a:blipFill>
                          <a:blip r:embed="rId2"/>
                          <a:stretch>
                            <a:fillRect l="-475936" t="-4138" r="-169519" b="-501379"/>
                          </a:stretch>
                        </a:blipFill>
                      </a:tcPr>
                    </a:tc>
                    <a:tc>
                      <a:txBody>
                        <a:bodyPr/>
                        <a:lstStyle/>
                        <a:p>
                          <a:endParaRPr lang="en-US"/>
                        </a:p>
                      </a:txBody>
                      <a:tcPr>
                        <a:blipFill>
                          <a:blip r:embed="rId2"/>
                          <a:stretch>
                            <a:fillRect l="-1077000" t="-4138" r="-217000" b="-501379"/>
                          </a:stretch>
                        </a:blipFill>
                      </a:tcPr>
                    </a:tc>
                    <a:tc>
                      <a:txBody>
                        <a:bodyPr/>
                        <a:lstStyle/>
                        <a:p>
                          <a:endParaRPr lang="en-US"/>
                        </a:p>
                      </a:txBody>
                      <a:tcPr>
                        <a:blipFill>
                          <a:blip r:embed="rId2"/>
                          <a:stretch>
                            <a:fillRect l="-1337500" t="-4138" r="-146591" b="-501379"/>
                          </a:stretch>
                        </a:blipFill>
                      </a:tcPr>
                    </a:tc>
                    <a:tc>
                      <a:txBody>
                        <a:bodyPr/>
                        <a:lstStyle/>
                        <a:p>
                          <a:endParaRPr lang="en-US"/>
                        </a:p>
                      </a:txBody>
                      <a:tcPr>
                        <a:blipFill>
                          <a:blip r:embed="rId2"/>
                          <a:stretch>
                            <a:fillRect l="-1012000" t="-4138" r="-3200" b="-501379"/>
                          </a:stretch>
                        </a:blipFill>
                      </a:tcPr>
                    </a:tc>
                    <a:extLst>
                      <a:ext uri="{0D108BD9-81ED-4DB2-BD59-A6C34878D82A}">
                        <a16:rowId xmlns:a16="http://schemas.microsoft.com/office/drawing/2014/main" val="10000"/>
                      </a:ext>
                    </a:extLst>
                  </a:tr>
                  <a:tr h="370840">
                    <a:tc>
                      <a:txBody>
                        <a:bodyPr/>
                        <a:lstStyle/>
                        <a:p>
                          <a:r>
                            <a:rPr lang="en-US" dirty="0">
                              <a:latin typeface="Times New Roman" panose="02020603050405020304" pitchFamily="18" charset="0"/>
                            </a:rPr>
                            <a:t>15</a:t>
                          </a:r>
                        </a:p>
                      </a:txBody>
                      <a:tcPr/>
                    </a:tc>
                    <a:tc>
                      <a:txBody>
                        <a:bodyPr/>
                        <a:lstStyle/>
                        <a:p>
                          <a:r>
                            <a:rPr lang="en-US" dirty="0">
                              <a:latin typeface="Times New Roman" panose="02020603050405020304" pitchFamily="18" charset="0"/>
                            </a:rPr>
                            <a:t>10-20</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2</a:t>
                          </a:r>
                        </a:p>
                      </a:txBody>
                      <a:tcPr/>
                    </a:tc>
                    <a:tc>
                      <a:txBody>
                        <a:bodyPr/>
                        <a:lstStyle/>
                        <a:p>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-24</a:t>
                          </a:r>
                        </a:p>
                      </a:txBody>
                      <a:tcPr/>
                    </a:tc>
                    <a:tc>
                      <a:txBody>
                        <a:bodyPr/>
                        <a:lstStyle/>
                        <a:p>
                          <a:r>
                            <a:rPr lang="en-US" dirty="0">
                              <a:latin typeface="Times New Roman" panose="02020603050405020304" pitchFamily="18" charset="0"/>
                            </a:rPr>
                            <a:t>72</a:t>
                          </a:r>
                        </a:p>
                      </a:txBody>
                      <a:tcPr/>
                    </a:tc>
                    <a:tc>
                      <a:txBody>
                        <a:bodyPr/>
                        <a:lstStyle/>
                        <a:p>
                          <a:r>
                            <a:rPr lang="en-US" dirty="0">
                              <a:latin typeface="Times New Roman" panose="02020603050405020304" pitchFamily="18" charset="0"/>
                            </a:rPr>
                            <a:t>30</a:t>
                          </a:r>
                        </a:p>
                      </a:txBody>
                      <a:tcPr/>
                    </a:tc>
                    <a:extLst>
                      <a:ext uri="{0D108BD9-81ED-4DB2-BD59-A6C34878D82A}">
                        <a16:rowId xmlns:a16="http://schemas.microsoft.com/office/drawing/2014/main" val="10001"/>
                      </a:ext>
                    </a:extLst>
                  </a:tr>
                  <a:tr h="370840">
                    <a:tc>
                      <a:txBody>
                        <a:bodyPr/>
                        <a:lstStyle/>
                        <a:p>
                          <a:r>
                            <a:rPr lang="en-US" dirty="0">
                              <a:latin typeface="Times New Roman" panose="02020603050405020304" pitchFamily="18" charset="0"/>
                            </a:rPr>
                            <a:t>25</a:t>
                          </a:r>
                        </a:p>
                      </a:txBody>
                      <a:tcPr/>
                    </a:tc>
                    <a:tc>
                      <a:txBody>
                        <a:bodyPr/>
                        <a:lstStyle/>
                        <a:p>
                          <a:r>
                            <a:rPr lang="en-US" dirty="0">
                              <a:latin typeface="Times New Roman" panose="02020603050405020304" pitchFamily="18" charset="0"/>
                            </a:rPr>
                            <a:t>20-30</a:t>
                          </a:r>
                        </a:p>
                      </a:txBody>
                      <a:tcPr/>
                    </a:tc>
                    <a:tc>
                      <a:txBody>
                        <a:bodyPr/>
                        <a:lstStyle/>
                        <a:p>
                          <a:r>
                            <a:rPr lang="en-US" dirty="0">
                              <a:latin typeface="Times New Roman" panose="02020603050405020304" pitchFamily="18" charset="0"/>
                            </a:rPr>
                            <a:t>5</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19</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-38</a:t>
                          </a:r>
                        </a:p>
                      </a:txBody>
                      <a:tcPr/>
                    </a:tc>
                    <a:tc>
                      <a:txBody>
                        <a:bodyPr/>
                        <a:lstStyle/>
                        <a:p>
                          <a:r>
                            <a:rPr lang="en-US" dirty="0">
                              <a:latin typeface="Times New Roman" panose="02020603050405020304" pitchFamily="18" charset="0"/>
                            </a:rPr>
                            <a:t>76</a:t>
                          </a:r>
                        </a:p>
                      </a:txBody>
                      <a:tcPr/>
                    </a:tc>
                    <a:tc>
                      <a:txBody>
                        <a:bodyPr/>
                        <a:lstStyle/>
                        <a:p>
                          <a:r>
                            <a:rPr lang="en-US" dirty="0">
                              <a:latin typeface="Times New Roman" panose="02020603050405020304" pitchFamily="18" charset="0"/>
                            </a:rPr>
                            <a:t>20</a:t>
                          </a:r>
                        </a:p>
                      </a:txBody>
                      <a:tcPr/>
                    </a:tc>
                    <a:extLst>
                      <a:ext uri="{0D108BD9-81ED-4DB2-BD59-A6C34878D82A}">
                        <a16:rowId xmlns:a16="http://schemas.microsoft.com/office/drawing/2014/main" val="10002"/>
                      </a:ext>
                    </a:extLst>
                  </a:tr>
                  <a:tr h="370840">
                    <a:tc>
                      <a:txBody>
                        <a:bodyPr/>
                        <a:lstStyle/>
                        <a:p>
                          <a:r>
                            <a:rPr lang="en-US" dirty="0">
                              <a:latin typeface="Times New Roman" panose="02020603050405020304" pitchFamily="18" charset="0"/>
                            </a:rPr>
                            <a:t>35</a:t>
                          </a:r>
                        </a:p>
                      </a:txBody>
                      <a:tcPr/>
                    </a:tc>
                    <a:tc>
                      <a:txBody>
                        <a:bodyPr/>
                        <a:lstStyle/>
                        <a:p>
                          <a:r>
                            <a:rPr lang="en-US" dirty="0">
                              <a:latin typeface="Times New Roman" panose="02020603050405020304" pitchFamily="18" charset="0"/>
                            </a:rPr>
                            <a:t>30-40</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10</a:t>
                          </a:r>
                        </a:p>
                      </a:txBody>
                      <a:tcPr/>
                    </a:tc>
                    <a:tc>
                      <a:txBody>
                        <a:bodyPr/>
                        <a:lstStyle/>
                        <a:p>
                          <a:r>
                            <a:rPr lang="en-US" dirty="0">
                              <a:latin typeface="Times New Roman" panose="02020603050405020304" pitchFamily="18" charset="0"/>
                            </a:rPr>
                            <a:t>11</a:t>
                          </a:r>
                        </a:p>
                      </a:txBody>
                      <a:tcPr/>
                    </a:tc>
                    <a:tc>
                      <a:txBody>
                        <a:bodyPr/>
                        <a:lstStyle/>
                        <a:p>
                          <a:r>
                            <a:rPr lang="en-US" dirty="0">
                              <a:latin typeface="Times New Roman" panose="02020603050405020304" pitchFamily="18" charset="0"/>
                            </a:rPr>
                            <a:t>35</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-35</a:t>
                          </a:r>
                        </a:p>
                      </a:txBody>
                      <a:tcPr/>
                    </a:tc>
                    <a:tc>
                      <a:txBody>
                        <a:bodyPr/>
                        <a:lstStyle/>
                        <a:p>
                          <a:r>
                            <a:rPr lang="en-US" dirty="0">
                              <a:latin typeface="Times New Roman" panose="02020603050405020304" pitchFamily="18" charset="0"/>
                            </a:rPr>
                            <a:t>35</a:t>
                          </a:r>
                        </a:p>
                      </a:txBody>
                      <a:tcPr/>
                    </a:tc>
                    <a:tc>
                      <a:txBody>
                        <a:bodyPr/>
                        <a:lstStyle/>
                        <a:p>
                          <a:r>
                            <a:rPr lang="en-US" dirty="0">
                              <a:latin typeface="Times New Roman" panose="02020603050405020304" pitchFamily="18" charset="0"/>
                            </a:rPr>
                            <a:t>9</a:t>
                          </a:r>
                        </a:p>
                      </a:txBody>
                      <a:tcPr/>
                    </a:tc>
                    <a:extLst>
                      <a:ext uri="{0D108BD9-81ED-4DB2-BD59-A6C34878D82A}">
                        <a16:rowId xmlns:a16="http://schemas.microsoft.com/office/drawing/2014/main" val="10003"/>
                      </a:ext>
                    </a:extLst>
                  </a:tr>
                  <a:tr h="370840">
                    <a:tc>
                      <a:txBody>
                        <a:bodyPr/>
                        <a:lstStyle/>
                        <a:p>
                          <a:r>
                            <a:rPr lang="en-US" dirty="0">
                              <a:latin typeface="Times New Roman" panose="02020603050405020304" pitchFamily="18" charset="0"/>
                            </a:rPr>
                            <a:t>45</a:t>
                          </a:r>
                        </a:p>
                      </a:txBody>
                      <a:tcPr/>
                    </a:tc>
                    <a:tc>
                      <a:txBody>
                        <a:bodyPr/>
                        <a:lstStyle/>
                        <a:p>
                          <a:r>
                            <a:rPr lang="en-US" dirty="0">
                              <a:latin typeface="Times New Roman" panose="02020603050405020304" pitchFamily="18" charset="0"/>
                            </a:rPr>
                            <a:t>40-50</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22</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0</a:t>
                          </a:r>
                        </a:p>
                      </a:txBody>
                      <a:tcPr/>
                    </a:tc>
                    <a:extLst>
                      <a:ext uri="{0D108BD9-81ED-4DB2-BD59-A6C34878D82A}">
                        <a16:rowId xmlns:a16="http://schemas.microsoft.com/office/drawing/2014/main" val="10004"/>
                      </a:ext>
                    </a:extLst>
                  </a:tr>
                  <a:tr h="370840">
                    <a:tc>
                      <a:txBody>
                        <a:bodyPr/>
                        <a:lstStyle/>
                        <a:p>
                          <a:r>
                            <a:rPr lang="en-US" dirty="0">
                              <a:latin typeface="Times New Roman" panose="02020603050405020304" pitchFamily="18" charset="0"/>
                            </a:rPr>
                            <a:t>55</a:t>
                          </a:r>
                        </a:p>
                      </a:txBody>
                      <a:tcPr/>
                    </a:tc>
                    <a:tc>
                      <a:txBody>
                        <a:bodyPr/>
                        <a:lstStyle/>
                        <a:p>
                          <a:r>
                            <a:rPr lang="en-US" dirty="0">
                              <a:latin typeface="Times New Roman" panose="02020603050405020304" pitchFamily="18" charset="0"/>
                            </a:rPr>
                            <a:t>50-60</a:t>
                          </a:r>
                        </a:p>
                      </a:txBody>
                      <a:tcPr/>
                    </a:tc>
                    <a:tc>
                      <a:txBody>
                        <a:bodyPr/>
                        <a:lstStyle/>
                        <a:p>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10</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10</a:t>
                          </a:r>
                        </a:p>
                      </a:txBody>
                      <a:tcPr/>
                    </a:tc>
                    <a:tc>
                      <a:txBody>
                        <a:bodyPr/>
                        <a:lstStyle/>
                        <a:p>
                          <a:r>
                            <a:rPr lang="en-US" dirty="0">
                              <a:latin typeface="Times New Roman" panose="02020603050405020304" pitchFamily="18" charset="0"/>
                            </a:rPr>
                            <a:t>10</a:t>
                          </a:r>
                        </a:p>
                      </a:txBody>
                      <a:tcPr/>
                    </a:tc>
                    <a:tc>
                      <a:txBody>
                        <a:bodyPr/>
                        <a:lstStyle/>
                        <a:p>
                          <a:r>
                            <a:rPr lang="en-US" dirty="0">
                              <a:latin typeface="Times New Roman" panose="02020603050405020304" pitchFamily="18" charset="0"/>
                            </a:rPr>
                            <a:t>2</a:t>
                          </a:r>
                        </a:p>
                      </a:txBody>
                      <a:tcPr/>
                    </a:tc>
                    <a:extLst>
                      <a:ext uri="{0D108BD9-81ED-4DB2-BD59-A6C34878D82A}">
                        <a16:rowId xmlns:a16="http://schemas.microsoft.com/office/drawing/2014/main" val="10005"/>
                      </a:ext>
                    </a:extLst>
                  </a:tr>
                  <a:tr h="370840">
                    <a:tc>
                      <a:txBody>
                        <a:bodyPr/>
                        <a:lstStyle/>
                        <a:p>
                          <a:r>
                            <a:rPr lang="en-US" dirty="0">
                              <a:latin typeface="Times New Roman" panose="02020603050405020304" pitchFamily="18" charset="0"/>
                            </a:rPr>
                            <a:t>65</a:t>
                          </a:r>
                        </a:p>
                      </a:txBody>
                      <a:tcPr/>
                    </a:tc>
                    <a:tc>
                      <a:txBody>
                        <a:bodyPr/>
                        <a:lstStyle/>
                        <a:p>
                          <a:r>
                            <a:rPr lang="en-US" dirty="0">
                              <a:latin typeface="Times New Roman" panose="02020603050405020304" pitchFamily="18" charset="0"/>
                            </a:rPr>
                            <a:t>60-70</a:t>
                          </a:r>
                        </a:p>
                      </a:txBody>
                      <a:tcPr/>
                    </a:tc>
                    <a:tc>
                      <a:txBody>
                        <a:bodyPr/>
                        <a:lstStyle/>
                        <a:p>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12</a:t>
                          </a:r>
                        </a:p>
                      </a:txBody>
                      <a:tcPr/>
                    </a:tc>
                    <a:tc>
                      <a:txBody>
                        <a:bodyPr/>
                        <a:lstStyle/>
                        <a:p>
                          <a:r>
                            <a:rPr lang="en-US" dirty="0">
                              <a:latin typeface="Times New Roman" panose="02020603050405020304" pitchFamily="18" charset="0"/>
                            </a:rPr>
                            <a:t>24</a:t>
                          </a:r>
                        </a:p>
                      </a:txBody>
                      <a:tcPr/>
                    </a:tc>
                    <a:tc>
                      <a:txBody>
                        <a:bodyPr/>
                        <a:lstStyle/>
                        <a:p>
                          <a:r>
                            <a:rPr lang="en-US" dirty="0">
                              <a:latin typeface="Times New Roman" panose="02020603050405020304" pitchFamily="18" charset="0"/>
                            </a:rPr>
                            <a:t>-2</a:t>
                          </a:r>
                        </a:p>
                      </a:txBody>
                      <a:tcPr/>
                    </a:tc>
                    <a:extLst>
                      <a:ext uri="{0D108BD9-81ED-4DB2-BD59-A6C34878D82A}">
                        <a16:rowId xmlns:a16="http://schemas.microsoft.com/office/drawing/2014/main" val="10006"/>
                      </a:ext>
                    </a:extLst>
                  </a:tr>
                  <a:tr h="370840">
                    <a:tc>
                      <a:txBody>
                        <a:bodyPr/>
                        <a:lstStyle/>
                        <a:p>
                          <a:endParaRPr lang="en-US" dirty="0">
                            <a:latin typeface="Times New Roman" panose="02020603050405020304" pitchFamily="18" charset="0"/>
                          </a:endParaRPr>
                        </a:p>
                      </a:txBody>
                      <a:tcPr/>
                    </a:tc>
                    <a:tc>
                      <a:txBody>
                        <a:bodyPr/>
                        <a:lstStyle/>
                        <a:p>
                          <a:endParaRPr lang="en-US"/>
                        </a:p>
                      </a:txBody>
                      <a:tcPr>
                        <a:blipFill>
                          <a:blip r:embed="rId2"/>
                          <a:stretch>
                            <a:fillRect l="-70000" t="-845902" r="-527000" b="-493443"/>
                          </a:stretch>
                        </a:blipFill>
                      </a:tcPr>
                    </a:tc>
                    <a:tc>
                      <a:txBody>
                        <a:bodyPr/>
                        <a:lstStyle/>
                        <a:p>
                          <a:r>
                            <a:rPr lang="en-US" dirty="0">
                              <a:latin typeface="Times New Roman" panose="02020603050405020304" pitchFamily="18" charset="0"/>
                            </a:rPr>
                            <a:t>19</a:t>
                          </a:r>
                        </a:p>
                      </a:txBody>
                      <a:tcPr/>
                    </a:tc>
                    <a:tc>
                      <a:txBody>
                        <a:bodyPr/>
                        <a:lstStyle/>
                        <a:p>
                          <a:r>
                            <a:rPr lang="en-US" dirty="0">
                              <a:latin typeface="Times New Roman" panose="02020603050405020304" pitchFamily="18" charset="0"/>
                            </a:rPr>
                            <a:t>22</a:t>
                          </a:r>
                        </a:p>
                      </a:txBody>
                      <a:tcPr/>
                    </a:tc>
                    <a:tc>
                      <a:txBody>
                        <a:bodyPr/>
                        <a:lstStyle/>
                        <a:p>
                          <a:r>
                            <a:rPr lang="en-US" dirty="0">
                              <a:latin typeface="Times New Roman" panose="02020603050405020304" pitchFamily="18" charset="0"/>
                            </a:rPr>
                            <a:t>31</a:t>
                          </a:r>
                        </a:p>
                      </a:txBody>
                      <a:tcPr/>
                    </a:tc>
                    <a:tc>
                      <a:txBody>
                        <a:bodyPr/>
                        <a:lstStyle/>
                        <a:p>
                          <a:r>
                            <a:rPr lang="en-US" dirty="0">
                              <a:latin typeface="Times New Roman" panose="02020603050405020304" pitchFamily="18" charset="0"/>
                            </a:rPr>
                            <a:t>28</a:t>
                          </a:r>
                        </a:p>
                      </a:txBody>
                      <a:tcPr/>
                    </a:tc>
                    <a:tc>
                      <a:txBody>
                        <a:bodyPr/>
                        <a:lstStyle/>
                        <a:p>
                          <a:r>
                            <a:rPr lang="en-US" dirty="0">
                              <a:latin typeface="Times New Roman" panose="02020603050405020304" pitchFamily="18" charset="0"/>
                            </a:rPr>
                            <a:t>100</a:t>
                          </a:r>
                        </a:p>
                      </a:txBody>
                      <a:tcPr/>
                    </a:tc>
                    <a:tc>
                      <a:txBody>
                        <a:bodyPr/>
                        <a:lstStyle/>
                        <a:p>
                          <a:r>
                            <a:rPr lang="en-US" dirty="0">
                              <a:latin typeface="Times New Roman" panose="02020603050405020304" pitchFamily="18" charset="0"/>
                            </a:rPr>
                            <a:t>total</a:t>
                          </a:r>
                        </a:p>
                      </a:txBody>
                      <a:tcPr/>
                    </a:tc>
                    <a:tc>
                      <a:txBody>
                        <a:bodyPr/>
                        <a:lstStyle/>
                        <a:p>
                          <a:r>
                            <a:rPr lang="en-US" dirty="0">
                              <a:latin typeface="Times New Roman" panose="02020603050405020304" pitchFamily="18" charset="0"/>
                            </a:rPr>
                            <a:t>-75</a:t>
                          </a:r>
                        </a:p>
                      </a:txBody>
                      <a:tcPr/>
                    </a:tc>
                    <a:tc>
                      <a:txBody>
                        <a:bodyPr/>
                        <a:lstStyle/>
                        <a:p>
                          <a:r>
                            <a:rPr lang="en-US" dirty="0">
                              <a:latin typeface="Times New Roman" panose="02020603050405020304" pitchFamily="18" charset="0"/>
                            </a:rPr>
                            <a:t>217</a:t>
                          </a:r>
                        </a:p>
                      </a:txBody>
                      <a:tcPr/>
                    </a:tc>
                    <a:tc>
                      <a:txBody>
                        <a:bodyPr/>
                        <a:lstStyle/>
                        <a:p>
                          <a:r>
                            <a:rPr lang="en-US" dirty="0">
                              <a:latin typeface="Times New Roman" panose="02020603050405020304" pitchFamily="18" charset="0"/>
                            </a:rPr>
                            <a:t>59</a:t>
                          </a:r>
                        </a:p>
                      </a:txBody>
                      <a:tcPr/>
                    </a:tc>
                    <a:extLst>
                      <a:ext uri="{0D108BD9-81ED-4DB2-BD59-A6C34878D82A}">
                        <a16:rowId xmlns:a16="http://schemas.microsoft.com/office/drawing/2014/main" val="10007"/>
                      </a:ext>
                    </a:extLst>
                  </a:tr>
                  <a:tr h="633794">
                    <a:tc>
                      <a:txBody>
                        <a:bodyPr/>
                        <a:lstStyle/>
                        <a:p>
                          <a:endParaRPr lang="en-US" dirty="0">
                            <a:latin typeface="Times New Roman" panose="02020603050405020304" pitchFamily="18" charset="0"/>
                          </a:endParaRPr>
                        </a:p>
                      </a:txBody>
                      <a:tcPr/>
                    </a:tc>
                    <a:tc>
                      <a:txBody>
                        <a:bodyPr/>
                        <a:lstStyle/>
                        <a:p>
                          <a:endParaRPr lang="en-US"/>
                        </a:p>
                      </a:txBody>
                      <a:tcPr>
                        <a:blipFill>
                          <a:blip r:embed="rId2"/>
                          <a:stretch>
                            <a:fillRect l="-70000" t="-554808" r="-527000" b="-189423"/>
                          </a:stretch>
                        </a:blipFill>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Total</a:t>
                          </a:r>
                        </a:p>
                      </a:txBody>
                      <a:tcPr/>
                    </a:tc>
                    <a:tc>
                      <a:txBody>
                        <a:bodyPr/>
                        <a:lstStyle/>
                        <a:p>
                          <a:endParaRPr lang="en-US" dirty="0">
                            <a:latin typeface="Times New Roman" panose="02020603050405020304" pitchFamily="18" charset="0"/>
                          </a:endParaRPr>
                        </a:p>
                      </a:txBody>
                      <a:tcPr/>
                    </a:tc>
                    <a:tc>
                      <a:txBody>
                        <a:bodyPr/>
                        <a:lstStyle/>
                        <a:p>
                          <a:endParaRPr lang="en-US" dirty="0">
                            <a:latin typeface="Times New Roman" panose="02020603050405020304" pitchFamily="18" charset="0"/>
                          </a:endParaRPr>
                        </a:p>
                      </a:txBody>
                      <a:tcPr/>
                    </a:tc>
                    <a:tc>
                      <a:txBody>
                        <a:bodyPr/>
                        <a:lstStyle/>
                        <a:p>
                          <a:endParaRPr lang="en-US" dirty="0">
                            <a:latin typeface="Times New Roman" panose="02020603050405020304" pitchFamily="18" charset="0"/>
                          </a:endParaRPr>
                        </a:p>
                      </a:txBody>
                      <a:tcPr/>
                    </a:tc>
                    <a:tc>
                      <a:txBody>
                        <a:bodyPr/>
                        <a:lstStyle/>
                        <a:p>
                          <a:endParaRPr lang="en-US" dirty="0">
                            <a:latin typeface="Times New Roman" panose="02020603050405020304" pitchFamily="18" charset="0"/>
                          </a:endParaRPr>
                        </a:p>
                      </a:txBody>
                      <a:tcPr/>
                    </a:tc>
                    <a:extLst>
                      <a:ext uri="{0D108BD9-81ED-4DB2-BD59-A6C34878D82A}">
                        <a16:rowId xmlns:a16="http://schemas.microsoft.com/office/drawing/2014/main" val="10008"/>
                      </a:ext>
                    </a:extLst>
                  </a:tr>
                  <a:tr h="370840">
                    <a:tc>
                      <a:txBody>
                        <a:bodyPr/>
                        <a:lstStyle/>
                        <a:p>
                          <a:endParaRPr lang="en-US" dirty="0">
                            <a:latin typeface="Times New Roman" panose="02020603050405020304" pitchFamily="18" charset="0"/>
                          </a:endParaRPr>
                        </a:p>
                      </a:txBody>
                      <a:tcPr/>
                    </a:tc>
                    <a:tc>
                      <a:txBody>
                        <a:bodyPr/>
                        <a:lstStyle/>
                        <a:p>
                          <a:endParaRPr lang="en-US"/>
                        </a:p>
                      </a:txBody>
                      <a:tcPr>
                        <a:blipFill>
                          <a:blip r:embed="rId2"/>
                          <a:stretch>
                            <a:fillRect l="-70000" t="-1116393" r="-527000" b="-222951"/>
                          </a:stretch>
                        </a:blipFill>
                      </a:tcPr>
                    </a:tc>
                    <a:tc>
                      <a:txBody>
                        <a:bodyPr/>
                        <a:lstStyle/>
                        <a:p>
                          <a:r>
                            <a:rPr lang="en-US" dirty="0">
                              <a:latin typeface="Times New Roman" panose="02020603050405020304" pitchFamily="18" charset="0"/>
                            </a:rPr>
                            <a:t>-38</a:t>
                          </a:r>
                        </a:p>
                      </a:txBody>
                      <a:tcPr/>
                    </a:tc>
                    <a:tc>
                      <a:txBody>
                        <a:bodyPr/>
                        <a:lstStyle/>
                        <a:p>
                          <a:r>
                            <a:rPr lang="en-US" dirty="0">
                              <a:latin typeface="Times New Roman" panose="02020603050405020304" pitchFamily="18" charset="0"/>
                            </a:rPr>
                            <a:t>-22</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28</a:t>
                          </a:r>
                        </a:p>
                      </a:txBody>
                      <a:tcPr/>
                    </a:tc>
                    <a:tc>
                      <a:txBody>
                        <a:bodyPr/>
                        <a:lstStyle/>
                        <a:p>
                          <a:r>
                            <a:rPr lang="en-US" dirty="0">
                              <a:latin typeface="Times New Roman" panose="02020603050405020304" pitchFamily="18" charset="0"/>
                            </a:rPr>
                            <a:t>-32</a:t>
                          </a:r>
                        </a:p>
                      </a:txBody>
                      <a:tcPr/>
                    </a:tc>
                    <a:tc>
                      <a:txBody>
                        <a:bodyPr/>
                        <a:lstStyle/>
                        <a:p>
                          <a:endParaRPr lang="en-US" dirty="0">
                            <a:latin typeface="Times New Roman" panose="02020603050405020304" pitchFamily="18" charset="0"/>
                          </a:endParaRPr>
                        </a:p>
                      </a:txBody>
                      <a:tcPr/>
                    </a:tc>
                    <a:tc>
                      <a:txBody>
                        <a:bodyPr/>
                        <a:lstStyle/>
                        <a:p>
                          <a:endParaRPr lang="en-US" dirty="0">
                            <a:latin typeface="Times New Roman" panose="02020603050405020304" pitchFamily="18" charset="0"/>
                          </a:endParaRPr>
                        </a:p>
                      </a:txBody>
                      <a:tcPr/>
                    </a:tc>
                    <a:tc>
                      <a:txBody>
                        <a:bodyPr/>
                        <a:lstStyle/>
                        <a:p>
                          <a:endParaRPr lang="en-US" dirty="0">
                            <a:latin typeface="Times New Roman" panose="02020603050405020304" pitchFamily="18" charset="0"/>
                          </a:endParaRPr>
                        </a:p>
                      </a:txBody>
                      <a:tcPr/>
                    </a:tc>
                    <a:tc>
                      <a:txBody>
                        <a:bodyPr/>
                        <a:lstStyle/>
                        <a:p>
                          <a:endParaRPr lang="en-US" dirty="0">
                            <a:latin typeface="Times New Roman" panose="02020603050405020304" pitchFamily="18" charset="0"/>
                          </a:endParaRPr>
                        </a:p>
                      </a:txBody>
                      <a:tcPr/>
                    </a:tc>
                    <a:extLst>
                      <a:ext uri="{0D108BD9-81ED-4DB2-BD59-A6C34878D82A}">
                        <a16:rowId xmlns:a16="http://schemas.microsoft.com/office/drawing/2014/main" val="10009"/>
                      </a:ext>
                    </a:extLst>
                  </a:tr>
                  <a:tr h="370840">
                    <a:tc>
                      <a:txBody>
                        <a:bodyPr/>
                        <a:lstStyle/>
                        <a:p>
                          <a:endParaRPr lang="en-US" dirty="0">
                            <a:latin typeface="Times New Roman" panose="02020603050405020304" pitchFamily="18" charset="0"/>
                          </a:endParaRPr>
                        </a:p>
                      </a:txBody>
                      <a:tcPr/>
                    </a:tc>
                    <a:tc>
                      <a:txBody>
                        <a:bodyPr/>
                        <a:lstStyle/>
                        <a:p>
                          <a:endParaRPr lang="en-US"/>
                        </a:p>
                      </a:txBody>
                      <a:tcPr>
                        <a:blipFill>
                          <a:blip r:embed="rId2"/>
                          <a:stretch>
                            <a:fillRect l="-70000" t="-1216393" r="-527000" b="-122951"/>
                          </a:stretch>
                        </a:blipFill>
                      </a:tcPr>
                    </a:tc>
                    <a:tc>
                      <a:txBody>
                        <a:bodyPr/>
                        <a:lstStyle/>
                        <a:p>
                          <a:r>
                            <a:rPr lang="en-US" dirty="0">
                              <a:latin typeface="Times New Roman" panose="02020603050405020304" pitchFamily="18" charset="0"/>
                            </a:rPr>
                            <a:t>76</a:t>
                          </a:r>
                        </a:p>
                      </a:txBody>
                      <a:tcPr/>
                    </a:tc>
                    <a:tc>
                      <a:txBody>
                        <a:bodyPr/>
                        <a:lstStyle/>
                        <a:p>
                          <a:r>
                            <a:rPr lang="en-US" dirty="0">
                              <a:latin typeface="Times New Roman" panose="02020603050405020304" pitchFamily="18" charset="0"/>
                            </a:rPr>
                            <a:t>22</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28</a:t>
                          </a:r>
                        </a:p>
                      </a:txBody>
                      <a:tcPr/>
                    </a:tc>
                    <a:tc>
                      <a:txBody>
                        <a:bodyPr/>
                        <a:lstStyle/>
                        <a:p>
                          <a:r>
                            <a:rPr lang="en-US" dirty="0">
                              <a:latin typeface="Times New Roman" panose="02020603050405020304" pitchFamily="18" charset="0"/>
                            </a:rPr>
                            <a:t>126</a:t>
                          </a:r>
                        </a:p>
                      </a:txBody>
                      <a:tcPr/>
                    </a:tc>
                    <a:tc>
                      <a:txBody>
                        <a:bodyPr/>
                        <a:lstStyle/>
                        <a:p>
                          <a:endParaRPr lang="en-US" dirty="0">
                            <a:latin typeface="Times New Roman" panose="02020603050405020304" pitchFamily="18" charset="0"/>
                          </a:endParaRPr>
                        </a:p>
                      </a:txBody>
                      <a:tcPr/>
                    </a:tc>
                    <a:tc>
                      <a:txBody>
                        <a:bodyPr/>
                        <a:lstStyle/>
                        <a:p>
                          <a:endParaRPr lang="en-US" dirty="0">
                            <a:latin typeface="Times New Roman" panose="02020603050405020304" pitchFamily="18" charset="0"/>
                          </a:endParaRPr>
                        </a:p>
                      </a:txBody>
                      <a:tcPr/>
                    </a:tc>
                    <a:tc>
                      <a:txBody>
                        <a:bodyPr/>
                        <a:lstStyle/>
                        <a:p>
                          <a:endParaRPr lang="en-US" dirty="0">
                            <a:latin typeface="Times New Roman" panose="02020603050405020304" pitchFamily="18" charset="0"/>
                          </a:endParaRPr>
                        </a:p>
                      </a:txBody>
                      <a:tcPr/>
                    </a:tc>
                    <a:tc>
                      <a:txBody>
                        <a:bodyPr/>
                        <a:lstStyle/>
                        <a:p>
                          <a:endParaRPr lang="en-US" dirty="0">
                            <a:latin typeface="Times New Roman" panose="02020603050405020304" pitchFamily="18" charset="0"/>
                          </a:endParaRPr>
                        </a:p>
                      </a:txBody>
                      <a:tcPr/>
                    </a:tc>
                    <a:extLst>
                      <a:ext uri="{0D108BD9-81ED-4DB2-BD59-A6C34878D82A}">
                        <a16:rowId xmlns:a16="http://schemas.microsoft.com/office/drawing/2014/main" val="10010"/>
                      </a:ext>
                    </a:extLst>
                  </a:tr>
                  <a:tr h="370840">
                    <a:tc>
                      <a:txBody>
                        <a:bodyPr/>
                        <a:lstStyle/>
                        <a:p>
                          <a:endParaRPr lang="en-US" dirty="0">
                            <a:latin typeface="Times New Roman" panose="02020603050405020304" pitchFamily="18" charset="0"/>
                          </a:endParaRPr>
                        </a:p>
                      </a:txBody>
                      <a:tcPr/>
                    </a:tc>
                    <a:tc>
                      <a:txBody>
                        <a:bodyPr/>
                        <a:lstStyle/>
                        <a:p>
                          <a:endParaRPr lang="en-US"/>
                        </a:p>
                      </a:txBody>
                      <a:tcPr>
                        <a:blipFill>
                          <a:blip r:embed="rId2"/>
                          <a:stretch>
                            <a:fillRect l="-70000" t="-1316393" r="-527000" b="-22951"/>
                          </a:stretch>
                        </a:blipFill>
                      </a:tcPr>
                    </a:tc>
                    <a:tc>
                      <a:txBody>
                        <a:bodyPr/>
                        <a:lstStyle/>
                        <a:p>
                          <a:r>
                            <a:rPr lang="en-US" dirty="0">
                              <a:latin typeface="Times New Roman" panose="02020603050405020304" pitchFamily="18" charset="0"/>
                            </a:rPr>
                            <a:t>56</a:t>
                          </a:r>
                        </a:p>
                      </a:txBody>
                      <a:tcPr/>
                    </a:tc>
                    <a:tc>
                      <a:txBody>
                        <a:bodyPr/>
                        <a:lstStyle/>
                        <a:p>
                          <a:r>
                            <a:rPr lang="en-US" dirty="0">
                              <a:latin typeface="Times New Roman" panose="02020603050405020304" pitchFamily="18" charset="0"/>
                            </a:rPr>
                            <a:t>16</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-13</a:t>
                          </a:r>
                        </a:p>
                      </a:txBody>
                      <a:tcPr/>
                    </a:tc>
                    <a:tc>
                      <a:txBody>
                        <a:bodyPr/>
                        <a:lstStyle/>
                        <a:p>
                          <a:r>
                            <a:rPr lang="en-US" dirty="0">
                              <a:latin typeface="Times New Roman" panose="02020603050405020304" pitchFamily="18" charset="0"/>
                            </a:rPr>
                            <a:t>59</a:t>
                          </a:r>
                        </a:p>
                      </a:txBody>
                      <a:tcPr/>
                    </a:tc>
                    <a:tc>
                      <a:txBody>
                        <a:bodyPr/>
                        <a:lstStyle/>
                        <a:p>
                          <a:endParaRPr lang="en-US" dirty="0">
                            <a:latin typeface="Times New Roman" panose="02020603050405020304" pitchFamily="18" charset="0"/>
                          </a:endParaRPr>
                        </a:p>
                      </a:txBody>
                      <a:tcPr/>
                    </a:tc>
                    <a:tc>
                      <a:txBody>
                        <a:bodyPr/>
                        <a:lstStyle/>
                        <a:p>
                          <a:endParaRPr lang="en-US" dirty="0">
                            <a:latin typeface="Times New Roman" panose="02020603050405020304" pitchFamily="18" charset="0"/>
                          </a:endParaRPr>
                        </a:p>
                      </a:txBody>
                      <a:tcPr/>
                    </a:tc>
                    <a:tc>
                      <a:txBody>
                        <a:bodyPr/>
                        <a:lstStyle/>
                        <a:p>
                          <a:endParaRPr lang="en-US" dirty="0">
                            <a:latin typeface="Times New Roman" panose="02020603050405020304" pitchFamily="18" charset="0"/>
                          </a:endParaRPr>
                        </a:p>
                      </a:txBody>
                      <a:tcPr/>
                    </a:tc>
                    <a:tc>
                      <a:txBody>
                        <a:bodyPr/>
                        <a:lstStyle/>
                        <a:p>
                          <a:endParaRPr lang="en-US" dirty="0">
                            <a:latin typeface="Times New Roman" panose="02020603050405020304" pitchFamily="18" charset="0"/>
                          </a:endParaRPr>
                        </a:p>
                      </a:txBody>
                      <a:tcPr/>
                    </a:tc>
                    <a:extLst>
                      <a:ext uri="{0D108BD9-81ED-4DB2-BD59-A6C34878D82A}">
                        <a16:rowId xmlns:a16="http://schemas.microsoft.com/office/drawing/2014/main" val="10011"/>
                      </a:ext>
                    </a:extLst>
                  </a:tr>
                </a:tbl>
              </a:graphicData>
            </a:graphic>
          </p:graphicFrame>
        </mc:Fallback>
      </mc:AlternateContent>
      <p:cxnSp>
        <p:nvCxnSpPr>
          <p:cNvPr id="10" name="Straight Connector 9"/>
          <p:cNvCxnSpPr/>
          <p:nvPr/>
        </p:nvCxnSpPr>
        <p:spPr>
          <a:xfrm>
            <a:off x="1447800" y="1143000"/>
            <a:ext cx="7620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1447800" y="1143000"/>
            <a:ext cx="762000" cy="6858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Correlation(CO1)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2055845532"/>
      </p:ext>
    </p:extLst>
  </p:cSld>
  <p:clrMapOvr>
    <a:masterClrMapping/>
  </p:clrMapOvr>
  <p:transition spd="slow">
    <p:push dir="u"/>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dirty="0"/>
                  <a:t>Let us define two new variables </a:t>
                </a:r>
                <a14:m>
                  <m:oMath xmlns:m="http://schemas.openxmlformats.org/officeDocument/2006/math">
                    <m:r>
                      <a:rPr lang="en-US" sz="2200" b="0" i="1" smtClean="0">
                        <a:latin typeface="Cambria Math"/>
                      </a:rPr>
                      <m:t>𝑢</m:t>
                    </m:r>
                    <m:r>
                      <a:rPr lang="en-US" sz="2200" b="0" i="1" smtClean="0">
                        <a:latin typeface="Cambria Math"/>
                      </a:rPr>
                      <m:t> </m:t>
                    </m:r>
                    <m:r>
                      <a:rPr lang="en-US" sz="2200" b="0" i="1" smtClean="0">
                        <a:latin typeface="Cambria Math"/>
                      </a:rPr>
                      <m:t>𝑎𝑛𝑑</m:t>
                    </m:r>
                    <m:r>
                      <a:rPr lang="en-US" sz="2200" b="0" i="1" smtClean="0">
                        <a:latin typeface="Cambria Math"/>
                      </a:rPr>
                      <m:t> </m:t>
                    </m:r>
                    <m:r>
                      <a:rPr lang="en-US" sz="2200" b="0" i="1" smtClean="0">
                        <a:latin typeface="Cambria Math"/>
                      </a:rPr>
                      <m:t>𝑣</m:t>
                    </m:r>
                    <m:r>
                      <a:rPr lang="en-US" sz="2200" b="0" i="1" smtClean="0">
                        <a:latin typeface="Cambria Math"/>
                      </a:rPr>
                      <m:t> </m:t>
                    </m:r>
                    <m:r>
                      <a:rPr lang="en-US" sz="2200" b="0" i="1" smtClean="0">
                        <a:latin typeface="Cambria Math"/>
                      </a:rPr>
                      <m:t>𝑎𝑠</m:t>
                    </m:r>
                    <m:r>
                      <a:rPr lang="en-US" sz="2200" b="0" i="1" smtClean="0">
                        <a:latin typeface="Cambria Math"/>
                      </a:rPr>
                      <m:t> </m:t>
                    </m:r>
                    <m:r>
                      <a:rPr lang="en-US" sz="2200" b="0" i="1" smtClean="0">
                        <a:latin typeface="Cambria Math"/>
                      </a:rPr>
                      <m:t>𝑢</m:t>
                    </m:r>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𝑦</m:t>
                        </m:r>
                        <m:r>
                          <a:rPr lang="en-US" sz="2200" b="0" i="1" smtClean="0">
                            <a:latin typeface="Cambria Math"/>
                          </a:rPr>
                          <m:t>−45</m:t>
                        </m:r>
                      </m:num>
                      <m:den>
                        <m:r>
                          <a:rPr lang="en-US" sz="2200" b="0" i="1" smtClean="0">
                            <a:latin typeface="Cambria Math"/>
                          </a:rPr>
                          <m:t>10</m:t>
                        </m:r>
                      </m:den>
                    </m:f>
                    <m:r>
                      <a:rPr lang="en-US" sz="2200" b="0" i="1" smtClean="0">
                        <a:latin typeface="Cambria Math"/>
                      </a:rPr>
                      <m:t>,</m:t>
                    </m:r>
                    <m:r>
                      <a:rPr lang="en-US" sz="2200" b="0" i="1" smtClean="0">
                        <a:latin typeface="Cambria Math"/>
                      </a:rPr>
                      <m:t>𝑣</m:t>
                    </m:r>
                    <m:r>
                      <a:rPr lang="en-US" sz="2200" b="0" i="1" smtClean="0">
                        <a:latin typeface="Cambria Math"/>
                      </a:rPr>
                      <m:t>=</m:t>
                    </m:r>
                    <m:r>
                      <a:rPr lang="en-US" sz="2200" b="0" i="1" smtClean="0">
                        <a:latin typeface="Cambria Math"/>
                      </a:rPr>
                      <m:t>𝑥</m:t>
                    </m:r>
                    <m:r>
                      <a:rPr lang="en-US" sz="2200" b="0" i="1" smtClean="0">
                        <a:latin typeface="Cambria Math"/>
                      </a:rPr>
                      <m:t>−20</m:t>
                    </m:r>
                  </m:oMath>
                </a14:m>
                <a:endParaRPr lang="en-US" sz="2200" b="0" dirty="0"/>
              </a:p>
              <a:p>
                <a:pPr marL="0" indent="0">
                  <a:buNone/>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a:rPr>
                            <m:t>𝑟</m:t>
                          </m:r>
                        </m:e>
                        <m:sub>
                          <m:r>
                            <a:rPr lang="en-US" sz="2200" i="1">
                              <a:latin typeface="Cambria Math"/>
                            </a:rPr>
                            <m:t>𝑥𝑦</m:t>
                          </m:r>
                        </m:sub>
                      </m:sSub>
                      <m:r>
                        <a:rPr lang="en-US" sz="2200" b="0" i="1" smtClean="0">
                          <a:latin typeface="Cambria Math"/>
                        </a:rPr>
                        <m:t>=</m:t>
                      </m:r>
                      <m:sSub>
                        <m:sSubPr>
                          <m:ctrlPr>
                            <a:rPr lang="en-US" sz="2200" b="0" i="1" smtClean="0">
                              <a:latin typeface="Cambria Math" panose="02040503050406030204" pitchFamily="18" charset="0"/>
                            </a:rPr>
                          </m:ctrlPr>
                        </m:sSubPr>
                        <m:e>
                          <m:r>
                            <a:rPr lang="en-US" sz="2200" b="0" i="1" smtClean="0">
                              <a:latin typeface="Cambria Math"/>
                            </a:rPr>
                            <m:t>𝑟</m:t>
                          </m:r>
                        </m:e>
                        <m:sub>
                          <m:r>
                            <a:rPr lang="en-US" sz="2200" b="0" i="1" smtClean="0">
                              <a:latin typeface="Cambria Math"/>
                            </a:rPr>
                            <m:t>𝑢𝑣</m:t>
                          </m:r>
                        </m:sub>
                      </m:sSub>
                      <m:r>
                        <a:rPr lang="en-US" sz="2200" b="0" i="1" smtClean="0">
                          <a:latin typeface="Cambria Math"/>
                        </a:rPr>
                        <m:t>=</m:t>
                      </m:r>
                      <m:f>
                        <m:fPr>
                          <m:ctrlPr>
                            <a:rPr lang="en-US" sz="2200" i="1" smtClean="0">
                              <a:latin typeface="Cambria Math" panose="02040503050406030204" pitchFamily="18" charset="0"/>
                            </a:rPr>
                          </m:ctrlPr>
                        </m:fPr>
                        <m:num>
                          <m:nary>
                            <m:naryPr>
                              <m:chr m:val="∑"/>
                              <m:subHide m:val="on"/>
                              <m:supHide m:val="on"/>
                              <m:ctrlPr>
                                <a:rPr lang="en-US" sz="2200" i="1">
                                  <a:latin typeface="Cambria Math" panose="02040503050406030204" pitchFamily="18" charset="0"/>
                                </a:rPr>
                              </m:ctrlPr>
                            </m:naryPr>
                            <m:sub/>
                            <m:sup/>
                            <m:e>
                              <m:r>
                                <a:rPr lang="en-US" sz="2200" i="1">
                                  <a:latin typeface="Cambria Math"/>
                                </a:rPr>
                                <m:t>𝑓</m:t>
                              </m:r>
                              <m:r>
                                <a:rPr lang="en-US" sz="2200" b="0" i="1" smtClean="0">
                                  <a:latin typeface="Cambria Math"/>
                                </a:rPr>
                                <m:t>𝑢𝑣</m:t>
                              </m:r>
                            </m:e>
                          </m:nary>
                          <m:r>
                            <a:rPr lang="en-US" sz="2200" i="1">
                              <a:latin typeface="Cambria Math"/>
                            </a:rPr>
                            <m:t>−</m:t>
                          </m:r>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𝑛</m:t>
                              </m:r>
                            </m:den>
                          </m:f>
                          <m:nary>
                            <m:naryPr>
                              <m:chr m:val="∑"/>
                              <m:subHide m:val="on"/>
                              <m:supHide m:val="on"/>
                              <m:ctrlPr>
                                <a:rPr lang="en-US" sz="2200" i="1">
                                  <a:latin typeface="Cambria Math" panose="02040503050406030204" pitchFamily="18" charset="0"/>
                                </a:rPr>
                              </m:ctrlPr>
                            </m:naryPr>
                            <m:sub/>
                            <m:sup/>
                            <m:e>
                              <m:r>
                                <a:rPr lang="en-US" sz="2200" i="1">
                                  <a:latin typeface="Cambria Math"/>
                                </a:rPr>
                                <m:t>𝑓</m:t>
                              </m:r>
                              <m:r>
                                <a:rPr lang="en-US" sz="2200" b="0" i="1" smtClean="0">
                                  <a:latin typeface="Cambria Math"/>
                                </a:rPr>
                                <m:t>𝑢</m:t>
                              </m:r>
                            </m:e>
                          </m:nary>
                          <m:nary>
                            <m:naryPr>
                              <m:chr m:val="∑"/>
                              <m:subHide m:val="on"/>
                              <m:supHide m:val="on"/>
                              <m:ctrlPr>
                                <a:rPr lang="en-US" sz="2200" i="1">
                                  <a:latin typeface="Cambria Math" panose="02040503050406030204" pitchFamily="18" charset="0"/>
                                </a:rPr>
                              </m:ctrlPr>
                            </m:naryPr>
                            <m:sub/>
                            <m:sup/>
                            <m:e>
                              <m:r>
                                <a:rPr lang="en-US" sz="2200" i="1">
                                  <a:latin typeface="Cambria Math"/>
                                </a:rPr>
                                <m:t>𝑓</m:t>
                              </m:r>
                              <m:r>
                                <a:rPr lang="en-US" sz="2200" b="0" i="1" smtClean="0">
                                  <a:latin typeface="Cambria Math"/>
                                </a:rPr>
                                <m:t>𝑣</m:t>
                              </m:r>
                            </m:e>
                          </m:nary>
                        </m:num>
                        <m:den>
                          <m:rad>
                            <m:radPr>
                              <m:degHide m:val="on"/>
                              <m:ctrlPr>
                                <a:rPr lang="en-US" sz="2200" i="1">
                                  <a:latin typeface="Cambria Math" panose="02040503050406030204" pitchFamily="18" charset="0"/>
                                </a:rPr>
                              </m:ctrlPr>
                            </m:radPr>
                            <m:deg/>
                            <m:e>
                              <m:nary>
                                <m:naryPr>
                                  <m:chr m:val="∑"/>
                                  <m:subHide m:val="on"/>
                                  <m:supHide m:val="on"/>
                                  <m:ctrlPr>
                                    <a:rPr lang="en-US" sz="2200" i="1">
                                      <a:latin typeface="Cambria Math" panose="02040503050406030204" pitchFamily="18" charset="0"/>
                                    </a:rPr>
                                  </m:ctrlPr>
                                </m:naryPr>
                                <m:sub/>
                                <m:sup/>
                                <m:e>
                                  <m:r>
                                    <a:rPr lang="en-US" sz="2200" i="1">
                                      <a:latin typeface="Cambria Math"/>
                                    </a:rPr>
                                    <m:t>𝑓</m:t>
                                  </m:r>
                                  <m:sSup>
                                    <m:sSupPr>
                                      <m:ctrlPr>
                                        <a:rPr lang="en-US" sz="2200" i="1">
                                          <a:latin typeface="Cambria Math" panose="02040503050406030204" pitchFamily="18" charset="0"/>
                                        </a:rPr>
                                      </m:ctrlPr>
                                    </m:sSupPr>
                                    <m:e>
                                      <m:r>
                                        <a:rPr lang="en-US" sz="2200" b="0" i="1" smtClean="0">
                                          <a:latin typeface="Cambria Math"/>
                                        </a:rPr>
                                        <m:t>𝑢</m:t>
                                      </m:r>
                                    </m:e>
                                    <m:sup>
                                      <m:r>
                                        <a:rPr lang="en-US" sz="2200" i="1">
                                          <a:latin typeface="Cambria Math"/>
                                        </a:rPr>
                                        <m:t>2</m:t>
                                      </m:r>
                                    </m:sup>
                                  </m:sSup>
                                  <m:r>
                                    <a:rPr lang="en-US" sz="2200" i="1">
                                      <a:latin typeface="Cambria Math"/>
                                    </a:rPr>
                                    <m:t>−</m:t>
                                  </m:r>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𝑛</m:t>
                                      </m:r>
                                    </m:den>
                                  </m:f>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nary>
                                            <m:naryPr>
                                              <m:chr m:val="∑"/>
                                              <m:subHide m:val="on"/>
                                              <m:supHide m:val="on"/>
                                              <m:ctrlPr>
                                                <a:rPr lang="en-US" sz="2200" i="1">
                                                  <a:latin typeface="Cambria Math" panose="02040503050406030204" pitchFamily="18" charset="0"/>
                                                </a:rPr>
                                              </m:ctrlPr>
                                            </m:naryPr>
                                            <m:sub/>
                                            <m:sup/>
                                            <m:e>
                                              <m:r>
                                                <a:rPr lang="en-US" sz="2200" i="1">
                                                  <a:latin typeface="Cambria Math"/>
                                                </a:rPr>
                                                <m:t>𝑓</m:t>
                                              </m:r>
                                              <m:r>
                                                <a:rPr lang="en-US" sz="2200" b="0" i="1" smtClean="0">
                                                  <a:latin typeface="Cambria Math"/>
                                                </a:rPr>
                                                <m:t>𝑢</m:t>
                                              </m:r>
                                            </m:e>
                                          </m:nary>
                                        </m:e>
                                      </m:d>
                                    </m:e>
                                    <m:sup>
                                      <m:r>
                                        <a:rPr lang="en-US" sz="2200" i="1">
                                          <a:latin typeface="Cambria Math"/>
                                        </a:rPr>
                                        <m:t>2</m:t>
                                      </m:r>
                                    </m:sup>
                                  </m:sSup>
                                </m:e>
                              </m:nary>
                              <m:d>
                                <m:dPr>
                                  <m:begChr m:val="["/>
                                  <m:endChr m:val="]"/>
                                  <m:ctrlPr>
                                    <a:rPr lang="en-US" sz="2200" i="1">
                                      <a:latin typeface="Cambria Math" panose="02040503050406030204" pitchFamily="18" charset="0"/>
                                    </a:rPr>
                                  </m:ctrlPr>
                                </m:dPr>
                                <m:e>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𝑓</m:t>
                                          </m:r>
                                          <m:r>
                                            <a:rPr lang="en-US" sz="2200" b="0" i="1" smtClean="0">
                                              <a:latin typeface="Cambria Math"/>
                                            </a:rPr>
                                            <m:t>𝑣</m:t>
                                          </m:r>
                                        </m:e>
                                        <m:sup>
                                          <m:r>
                                            <a:rPr lang="en-US" sz="2200" i="1">
                                              <a:latin typeface="Cambria Math"/>
                                            </a:rPr>
                                            <m:t>2</m:t>
                                          </m:r>
                                        </m:sup>
                                      </m:sSup>
                                      <m:r>
                                        <a:rPr lang="en-US" sz="2200" i="1">
                                          <a:latin typeface="Cambria Math"/>
                                        </a:rPr>
                                        <m:t>−</m:t>
                                      </m:r>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𝑛</m:t>
                                          </m:r>
                                        </m:den>
                                      </m:f>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nary>
                                                <m:naryPr>
                                                  <m:chr m:val="∑"/>
                                                  <m:subHide m:val="on"/>
                                                  <m:supHide m:val="on"/>
                                                  <m:ctrlPr>
                                                    <a:rPr lang="en-US" sz="2200" i="1">
                                                      <a:latin typeface="Cambria Math" panose="02040503050406030204" pitchFamily="18" charset="0"/>
                                                    </a:rPr>
                                                  </m:ctrlPr>
                                                </m:naryPr>
                                                <m:sub/>
                                                <m:sup/>
                                                <m:e>
                                                  <m:r>
                                                    <a:rPr lang="en-US" sz="2200" i="1">
                                                      <a:latin typeface="Cambria Math"/>
                                                    </a:rPr>
                                                    <m:t>𝑓</m:t>
                                                  </m:r>
                                                  <m:r>
                                                    <a:rPr lang="en-US" sz="2200" b="0" i="1" smtClean="0">
                                                      <a:latin typeface="Cambria Math"/>
                                                    </a:rPr>
                                                    <m:t>𝑣</m:t>
                                                  </m:r>
                                                </m:e>
                                              </m:nary>
                                            </m:e>
                                          </m:d>
                                        </m:e>
                                        <m:sup>
                                          <m:r>
                                            <a:rPr lang="en-US" sz="2200" i="1">
                                              <a:latin typeface="Cambria Math"/>
                                            </a:rPr>
                                            <m:t>2</m:t>
                                          </m:r>
                                        </m:sup>
                                      </m:sSup>
                                    </m:e>
                                  </m:nary>
                                </m:e>
                              </m:d>
                            </m:e>
                          </m:rad>
                          <m:r>
                            <a:rPr lang="en-US" sz="2200" i="1">
                              <a:latin typeface="Cambria Math"/>
                            </a:rPr>
                            <m:t> </m:t>
                          </m:r>
                        </m:den>
                      </m:f>
                    </m:oMath>
                  </m:oMathPara>
                </a14:m>
                <a:endParaRPr lang="en-US" sz="2200" b="0" dirty="0"/>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59−</m:t>
                          </m:r>
                          <m:f>
                            <m:fPr>
                              <m:ctrlPr>
                                <a:rPr lang="en-US" sz="2200" b="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100</m:t>
                              </m:r>
                            </m:den>
                          </m:f>
                          <m:d>
                            <m:dPr>
                              <m:ctrlPr>
                                <a:rPr lang="en-US" sz="2200" b="0" i="1" smtClean="0">
                                  <a:latin typeface="Cambria Math" panose="02040503050406030204" pitchFamily="18" charset="0"/>
                                </a:rPr>
                              </m:ctrlPr>
                            </m:dPr>
                            <m:e>
                              <m:r>
                                <a:rPr lang="en-US" sz="2200" b="0" i="1" smtClean="0">
                                  <a:latin typeface="Cambria Math"/>
                                </a:rPr>
                                <m:t>−75</m:t>
                              </m:r>
                            </m:e>
                          </m:d>
                          <m:d>
                            <m:dPr>
                              <m:ctrlPr>
                                <a:rPr lang="en-US" sz="2200" b="0" i="1" smtClean="0">
                                  <a:latin typeface="Cambria Math" panose="02040503050406030204" pitchFamily="18" charset="0"/>
                                </a:rPr>
                              </m:ctrlPr>
                            </m:dPr>
                            <m:e>
                              <m:r>
                                <a:rPr lang="en-US" sz="2200" b="0" i="1" smtClean="0">
                                  <a:latin typeface="Cambria Math"/>
                                </a:rPr>
                                <m:t>−32</m:t>
                              </m:r>
                            </m:e>
                          </m:d>
                        </m:num>
                        <m:den>
                          <m:rad>
                            <m:radPr>
                              <m:degHide m:val="on"/>
                              <m:ctrlPr>
                                <a:rPr lang="en-US" sz="2200" b="0" i="1" smtClean="0">
                                  <a:latin typeface="Cambria Math" panose="02040503050406030204" pitchFamily="18" charset="0"/>
                                </a:rPr>
                              </m:ctrlPr>
                            </m:radPr>
                            <m:deg/>
                            <m:e>
                              <m:d>
                                <m:dPr>
                                  <m:begChr m:val="["/>
                                  <m:endChr m:val="]"/>
                                  <m:ctrlPr>
                                    <a:rPr lang="en-US" sz="2200" i="1">
                                      <a:latin typeface="Cambria Math" panose="02040503050406030204" pitchFamily="18" charset="0"/>
                                    </a:rPr>
                                  </m:ctrlPr>
                                </m:dPr>
                                <m:e>
                                  <m:r>
                                    <a:rPr lang="en-US" sz="2200" i="1">
                                      <a:latin typeface="Cambria Math"/>
                                    </a:rPr>
                                    <m:t>217−</m:t>
                                  </m:r>
                                  <m:f>
                                    <m:fPr>
                                      <m:ctrlPr>
                                        <a:rPr lang="en-US" sz="2200" i="1">
                                          <a:latin typeface="Cambria Math" panose="02040503050406030204" pitchFamily="18" charset="0"/>
                                        </a:rPr>
                                      </m:ctrlPr>
                                    </m:fPr>
                                    <m:num>
                                      <m:r>
                                        <a:rPr lang="en-US" sz="2200" b="0" i="1" smtClean="0">
                                          <a:latin typeface="Cambria Math"/>
                                        </a:rPr>
                                        <m:t>1</m:t>
                                      </m:r>
                                    </m:num>
                                    <m:den>
                                      <m:r>
                                        <a:rPr lang="en-US" sz="2200" b="0" i="1" smtClean="0">
                                          <a:latin typeface="Cambria Math"/>
                                        </a:rPr>
                                        <m:t>100</m:t>
                                      </m:r>
                                    </m:den>
                                  </m:f>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b="0" i="1" smtClean="0">
                                              <a:latin typeface="Cambria Math"/>
                                            </a:rPr>
                                            <m:t>−75</m:t>
                                          </m:r>
                                        </m:e>
                                      </m:d>
                                    </m:e>
                                    <m:sup>
                                      <m:r>
                                        <a:rPr lang="en-US" sz="2200" b="0" i="1" smtClean="0">
                                          <a:latin typeface="Cambria Math"/>
                                        </a:rPr>
                                        <m:t>2</m:t>
                                      </m:r>
                                    </m:sup>
                                  </m:sSup>
                                </m:e>
                              </m:d>
                              <m:d>
                                <m:dPr>
                                  <m:begChr m:val="["/>
                                  <m:endChr m:val="]"/>
                                  <m:ctrlPr>
                                    <a:rPr lang="en-US" sz="2200" b="0" i="1" smtClean="0">
                                      <a:latin typeface="Cambria Math" panose="02040503050406030204" pitchFamily="18" charset="0"/>
                                    </a:rPr>
                                  </m:ctrlPr>
                                </m:dPr>
                                <m:e>
                                  <m:r>
                                    <a:rPr lang="en-US" sz="2200" b="0" i="1" smtClean="0">
                                      <a:latin typeface="Cambria Math"/>
                                    </a:rPr>
                                    <m:t>126−</m:t>
                                  </m:r>
                                  <m:f>
                                    <m:fPr>
                                      <m:ctrlPr>
                                        <a:rPr lang="en-US" sz="2200" b="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100</m:t>
                                      </m:r>
                                    </m:den>
                                  </m:f>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r>
                                            <a:rPr lang="en-US" sz="2200" b="0" i="1" smtClean="0">
                                              <a:latin typeface="Cambria Math"/>
                                            </a:rPr>
                                            <m:t>−32</m:t>
                                          </m:r>
                                        </m:e>
                                      </m:d>
                                    </m:e>
                                    <m:sup>
                                      <m:r>
                                        <a:rPr lang="en-US" sz="2200" b="0" i="1" smtClean="0">
                                          <a:latin typeface="Cambria Math"/>
                                        </a:rPr>
                                        <m:t>2</m:t>
                                      </m:r>
                                    </m:sup>
                                  </m:sSup>
                                </m:e>
                              </m:d>
                            </m:e>
                          </m:rad>
                        </m:den>
                      </m:f>
                      <m:r>
                        <a:rPr lang="en-US" sz="2200" b="0" i="0"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59−24</m:t>
                          </m:r>
                        </m:num>
                        <m:den>
                          <m:rad>
                            <m:radPr>
                              <m:degHide m:val="on"/>
                              <m:ctrlPr>
                                <a:rPr lang="en-US" sz="2200" b="0" i="1" smtClean="0">
                                  <a:latin typeface="Cambria Math" panose="02040503050406030204" pitchFamily="18" charset="0"/>
                                </a:rPr>
                              </m:ctrlPr>
                            </m:radPr>
                            <m:deg/>
                            <m:e>
                              <m:f>
                                <m:fPr>
                                  <m:ctrlPr>
                                    <a:rPr lang="en-US" sz="2200" b="0" i="1" smtClean="0">
                                      <a:latin typeface="Cambria Math" panose="02040503050406030204" pitchFamily="18" charset="0"/>
                                    </a:rPr>
                                  </m:ctrlPr>
                                </m:fPr>
                                <m:num>
                                  <m:r>
                                    <a:rPr lang="en-US" sz="2200" b="0" i="1" smtClean="0">
                                      <a:latin typeface="Cambria Math"/>
                                    </a:rPr>
                                    <m:t>643</m:t>
                                  </m:r>
                                </m:num>
                                <m:den>
                                  <m:r>
                                    <a:rPr lang="en-US" sz="2200" b="0" i="1" smtClean="0">
                                      <a:latin typeface="Cambria Math"/>
                                    </a:rPr>
                                    <m:t>4</m:t>
                                  </m:r>
                                </m:den>
                              </m:f>
                              <m:r>
                                <a:rPr lang="en-US" sz="2200" b="0" i="1" smtClean="0">
                                  <a:latin typeface="Cambria Math"/>
                                  <a:ea typeface="Cambria Math"/>
                                </a:rPr>
                                <m:t>×</m:t>
                              </m:r>
                              <m:f>
                                <m:fPr>
                                  <m:ctrlPr>
                                    <a:rPr lang="en-US" sz="2200" b="0" i="1" smtClean="0">
                                      <a:latin typeface="Cambria Math" panose="02040503050406030204" pitchFamily="18" charset="0"/>
                                      <a:ea typeface="Cambria Math"/>
                                    </a:rPr>
                                  </m:ctrlPr>
                                </m:fPr>
                                <m:num>
                                  <m:r>
                                    <a:rPr lang="en-US" sz="2200" b="0" i="1" smtClean="0">
                                      <a:latin typeface="Cambria Math"/>
                                      <a:ea typeface="Cambria Math"/>
                                    </a:rPr>
                                    <m:t>2894</m:t>
                                  </m:r>
                                </m:num>
                                <m:den>
                                  <m:r>
                                    <a:rPr lang="en-US" sz="2200" b="0" i="1" smtClean="0">
                                      <a:latin typeface="Cambria Math"/>
                                      <a:ea typeface="Cambria Math"/>
                                    </a:rPr>
                                    <m:t>25</m:t>
                                  </m:r>
                                </m:den>
                              </m:f>
                            </m:e>
                          </m:rad>
                        </m:den>
                      </m:f>
                      <m:r>
                        <a:rPr lang="en-US" sz="2200" b="0" i="0" smtClean="0">
                          <a:latin typeface="Cambria Math"/>
                        </a:rPr>
                        <m:t>=0.25</m:t>
                      </m:r>
                    </m:oMath>
                  </m:oMathPara>
                </a14:m>
                <a:endParaRPr lang="en-US" sz="2200" b="0" dirty="0"/>
              </a:p>
              <a:p>
                <a:pPr marL="0" indent="0">
                  <a:buNone/>
                </a:pPr>
                <a:endParaRPr lang="en-US" sz="2200" b="1"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0D6D2F87-B022-4C7D-AA0C-0DF53B08526C}"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109</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Correlation(CO1)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12917055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328F11A-2F7C-42BA-8660-487FF0F9BADA}"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
        <p:nvSpPr>
          <p:cNvPr id="7" name="Title 1"/>
          <p:cNvSpPr txBox="1">
            <a:spLocks/>
          </p:cNvSpPr>
          <p:nvPr/>
        </p:nvSpPr>
        <p:spPr>
          <a:xfrm>
            <a:off x="1295400" y="0"/>
            <a:ext cx="78486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PSOs</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graphicFrame>
        <p:nvGraphicFramePr>
          <p:cNvPr id="8" name="Table 11">
            <a:extLst>
              <a:ext uri="{FF2B5EF4-FFF2-40B4-BE49-F238E27FC236}">
                <a16:creationId xmlns:a16="http://schemas.microsoft.com/office/drawing/2014/main" id="{C688CF1F-3F47-4C24-BECE-2AA12B7DB4A5}"/>
              </a:ext>
            </a:extLst>
          </p:cNvPr>
          <p:cNvGraphicFramePr>
            <a:graphicFrameLocks noGrp="1"/>
          </p:cNvGraphicFramePr>
          <p:nvPr>
            <p:extLst>
              <p:ext uri="{D42A27DB-BD31-4B8C-83A1-F6EECF244321}">
                <p14:modId xmlns:p14="http://schemas.microsoft.com/office/powerpoint/2010/main" val="1883057376"/>
              </p:ext>
            </p:extLst>
          </p:nvPr>
        </p:nvGraphicFramePr>
        <p:xfrm>
          <a:off x="609600" y="1295400"/>
          <a:ext cx="8011160" cy="4724400"/>
        </p:xfrm>
        <a:graphic>
          <a:graphicData uri="http://schemas.openxmlformats.org/drawingml/2006/table">
            <a:tbl>
              <a:tblPr firstRow="1" bandRow="1">
                <a:tableStyleId>{5C22544A-7EE6-4342-B048-85BDC9FD1C3A}</a:tableStyleId>
              </a:tblPr>
              <a:tblGrid>
                <a:gridCol w="1068155">
                  <a:extLst>
                    <a:ext uri="{9D8B030D-6E8A-4147-A177-3AD203B41FA5}">
                      <a16:colId xmlns:a16="http://schemas.microsoft.com/office/drawing/2014/main" val="1971533925"/>
                    </a:ext>
                  </a:extLst>
                </a:gridCol>
                <a:gridCol w="6943005">
                  <a:extLst>
                    <a:ext uri="{9D8B030D-6E8A-4147-A177-3AD203B41FA5}">
                      <a16:colId xmlns:a16="http://schemas.microsoft.com/office/drawing/2014/main" val="2123429086"/>
                    </a:ext>
                  </a:extLst>
                </a:gridCol>
              </a:tblGrid>
              <a:tr h="6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rPr>
                        <a:t>PSO</a:t>
                      </a:r>
                      <a:endParaRPr lang="hi-IN" sz="2000" dirty="0"/>
                    </a:p>
                    <a:p>
                      <a:endParaRPr lang="hi-I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rPr>
                        <a:t>Program Specific Outcomes(PSOs)</a:t>
                      </a:r>
                      <a:endParaRPr lang="hi-IN" sz="2000" dirty="0"/>
                    </a:p>
                    <a:p>
                      <a:endParaRPr lang="hi-IN" sz="2000" dirty="0"/>
                    </a:p>
                  </a:txBody>
                  <a:tcPr/>
                </a:tc>
                <a:extLst>
                  <a:ext uri="{0D108BD9-81ED-4DB2-BD59-A6C34878D82A}">
                    <a16:rowId xmlns:a16="http://schemas.microsoft.com/office/drawing/2014/main" val="2213770831"/>
                  </a:ext>
                </a:extLst>
              </a:tr>
              <a:tr h="1306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latin typeface="Times New Roman" panose="02020603050405020304" pitchFamily="18" charset="0"/>
                        </a:rPr>
                        <a:t>PSO1</a:t>
                      </a:r>
                      <a:endParaRPr lang="hi-IN" sz="2000" b="1" dirty="0"/>
                    </a:p>
                    <a:p>
                      <a:endParaRPr lang="hi-IN" sz="2000" b="1" dirty="0"/>
                    </a:p>
                  </a:txBody>
                  <a:tcPr/>
                </a:tc>
                <a:tc>
                  <a:txBody>
                    <a:bodyPr/>
                    <a:lstStyle/>
                    <a:p>
                      <a:pPr algn="just"/>
                      <a:r>
                        <a:rPr lang="en-US" sz="2000" b="0" i="0" kern="1200" dirty="0">
                          <a:solidFill>
                            <a:schemeClr val="dk1"/>
                          </a:solidFill>
                          <a:effectLst/>
                          <a:latin typeface="Times New Roman" panose="02020603050405020304" pitchFamily="18" charset="0"/>
                          <a:ea typeface="+mn-ea"/>
                          <a:cs typeface="+mn-cs"/>
                        </a:rPr>
                        <a:t>The ability to identify, analyze real world problems and design their ethical solutions using artificial intelligence, robotics, virtual/augmented reality, data analytics, block chain technology, and cloud computing</a:t>
                      </a:r>
                      <a:endParaRPr lang="hi-IN" sz="2000" dirty="0"/>
                    </a:p>
                  </a:txBody>
                  <a:tcPr/>
                </a:tc>
                <a:extLst>
                  <a:ext uri="{0D108BD9-81ED-4DB2-BD59-A6C34878D82A}">
                    <a16:rowId xmlns:a16="http://schemas.microsoft.com/office/drawing/2014/main" val="873049725"/>
                  </a:ext>
                </a:extLst>
              </a:tr>
              <a:tr h="10025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latin typeface="Times New Roman" panose="02020603050405020304" pitchFamily="18" charset="0"/>
                        </a:rPr>
                        <a:t>PSO2</a:t>
                      </a:r>
                      <a:endParaRPr lang="hi-IN" sz="2000" b="1" dirty="0"/>
                    </a:p>
                    <a:p>
                      <a:endParaRPr lang="hi-IN" sz="2000" b="1" dirty="0"/>
                    </a:p>
                  </a:txBody>
                  <a:tcPr/>
                </a:tc>
                <a:tc>
                  <a:txBody>
                    <a:bodyPr/>
                    <a:lstStyle/>
                    <a:p>
                      <a:pPr algn="just"/>
                      <a:r>
                        <a:rPr lang="en-US" sz="2000" b="0" i="0" kern="1200" dirty="0">
                          <a:solidFill>
                            <a:schemeClr val="dk1"/>
                          </a:solidFill>
                          <a:effectLst/>
                          <a:latin typeface="Times New Roman" panose="02020603050405020304" pitchFamily="18" charset="0"/>
                          <a:ea typeface="+mn-ea"/>
                          <a:cs typeface="+mn-cs"/>
                        </a:rPr>
                        <a:t>The ability to design and develop the hardware sensor devices and related interfacing software systems for solving complex engineering problems.</a:t>
                      </a:r>
                      <a:endParaRPr lang="hi-IN" sz="2000" dirty="0"/>
                    </a:p>
                  </a:txBody>
                  <a:tcPr/>
                </a:tc>
                <a:extLst>
                  <a:ext uri="{0D108BD9-81ED-4DB2-BD59-A6C34878D82A}">
                    <a16:rowId xmlns:a16="http://schemas.microsoft.com/office/drawing/2014/main" val="1773821686"/>
                  </a:ext>
                </a:extLst>
              </a:tr>
              <a:tr h="6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latin typeface="Times New Roman" panose="02020603050405020304" pitchFamily="18" charset="0"/>
                        </a:rPr>
                        <a:t>PSO3</a:t>
                      </a:r>
                      <a:endParaRPr lang="hi-IN" sz="2000" b="1" dirty="0"/>
                    </a:p>
                    <a:p>
                      <a:endParaRPr lang="hi-IN" sz="2000" b="1" dirty="0"/>
                    </a:p>
                  </a:txBody>
                  <a:tcPr/>
                </a:tc>
                <a:tc>
                  <a:txBody>
                    <a:bodyPr/>
                    <a:lstStyle/>
                    <a:p>
                      <a:pPr algn="just"/>
                      <a:r>
                        <a:rPr lang="en-US" sz="2000" b="0" i="0" kern="1200" dirty="0">
                          <a:solidFill>
                            <a:schemeClr val="dk1"/>
                          </a:solidFill>
                          <a:effectLst/>
                          <a:latin typeface="Times New Roman" panose="02020603050405020304" pitchFamily="18" charset="0"/>
                          <a:ea typeface="+mn-ea"/>
                          <a:cs typeface="+mn-cs"/>
                        </a:rPr>
                        <a:t>The ability to understand inter disciplinary computing techniques and to apply them in the design of advanced computing.</a:t>
                      </a:r>
                      <a:endParaRPr lang="hi-IN" sz="2000" dirty="0"/>
                    </a:p>
                  </a:txBody>
                  <a:tcPr/>
                </a:tc>
                <a:extLst>
                  <a:ext uri="{0D108BD9-81ED-4DB2-BD59-A6C34878D82A}">
                    <a16:rowId xmlns:a16="http://schemas.microsoft.com/office/drawing/2014/main" val="1949068326"/>
                  </a:ext>
                </a:extLst>
              </a:tr>
              <a:tr h="10025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latin typeface="Times New Roman" panose="02020603050405020304" pitchFamily="18" charset="0"/>
                        </a:rPr>
                        <a:t>PSO4</a:t>
                      </a:r>
                      <a:endParaRPr lang="hi-IN" sz="2000" b="1" dirty="0"/>
                    </a:p>
                    <a:p>
                      <a:endParaRPr lang="hi-IN" sz="2000" b="1" dirty="0"/>
                    </a:p>
                  </a:txBody>
                  <a:tcPr/>
                </a:tc>
                <a:tc>
                  <a:txBody>
                    <a:bodyPr/>
                    <a:lstStyle/>
                    <a:p>
                      <a:pPr algn="just"/>
                      <a:r>
                        <a:rPr lang="en-US" sz="2000" b="0" i="0" kern="1200" dirty="0">
                          <a:solidFill>
                            <a:schemeClr val="dk1"/>
                          </a:solidFill>
                          <a:effectLst/>
                          <a:latin typeface="Times New Roman" panose="02020603050405020304" pitchFamily="18" charset="0"/>
                          <a:ea typeface="+mn-ea"/>
                          <a:cs typeface="+mn-cs"/>
                        </a:rPr>
                        <a:t>The ability to conduct investigation of complex problem with the help of technical, managerial, leadership qualities, and modern engineering tools provided by industry sponsored laboratories.</a:t>
                      </a:r>
                      <a:endParaRPr lang="hi-IN" sz="2000" dirty="0"/>
                    </a:p>
                  </a:txBody>
                  <a:tcPr/>
                </a:tc>
                <a:extLst>
                  <a:ext uri="{0D108BD9-81ED-4DB2-BD59-A6C34878D82A}">
                    <a16:rowId xmlns:a16="http://schemas.microsoft.com/office/drawing/2014/main" val="3960612855"/>
                  </a:ext>
                </a:extLst>
              </a:tr>
            </a:tbl>
          </a:graphicData>
        </a:graphic>
      </p:graphicFrame>
    </p:spTree>
    <p:extLst>
      <p:ext uri="{BB962C8B-B14F-4D97-AF65-F5344CB8AC3E}">
        <p14:creationId xmlns:p14="http://schemas.microsoft.com/office/powerpoint/2010/main" val="771008610"/>
      </p:ext>
    </p:extLst>
  </p:cSld>
  <p:clrMapOvr>
    <a:masterClrMapping/>
  </p:clrMapOvr>
  <p:transition spd="slow">
    <p:push dir="u"/>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RANK CORRELATION:</a:t>
                </a:r>
              </a:p>
              <a:p>
                <a:pPr marL="98425" marR="5080" indent="0">
                  <a:lnSpc>
                    <a:spcPct val="102200"/>
                  </a:lnSpc>
                  <a:spcBef>
                    <a:spcPts val="1110"/>
                  </a:spcBef>
                  <a:buNone/>
                </a:pPr>
                <a:r>
                  <a:rPr lang="en-US" sz="2200" spc="-60" dirty="0">
                    <a:cs typeface="Tahoma"/>
                  </a:rPr>
                  <a:t>Definition: Assuming </a:t>
                </a:r>
                <a:r>
                  <a:rPr lang="en-US" sz="2200" spc="-25" dirty="0">
                    <a:cs typeface="Tahoma"/>
                  </a:rPr>
                  <a:t>that </a:t>
                </a:r>
                <a:r>
                  <a:rPr lang="en-US" sz="2200" spc="-85" dirty="0">
                    <a:uFill>
                      <a:solidFill>
                        <a:srgbClr val="7F007F"/>
                      </a:solidFill>
                    </a:uFill>
                    <a:cs typeface="Tahoma"/>
                  </a:rPr>
                  <a:t>no two </a:t>
                </a:r>
                <a:r>
                  <a:rPr lang="en-US" sz="2200" spc="-55" dirty="0">
                    <a:uFill>
                      <a:solidFill>
                        <a:srgbClr val="7F007F"/>
                      </a:solidFill>
                    </a:uFill>
                    <a:cs typeface="Tahoma"/>
                  </a:rPr>
                  <a:t>individuals </a:t>
                </a:r>
                <a:r>
                  <a:rPr lang="en-US" sz="2200" spc="-110" dirty="0">
                    <a:uFill>
                      <a:solidFill>
                        <a:srgbClr val="7F007F"/>
                      </a:solidFill>
                    </a:uFill>
                    <a:cs typeface="Tahoma"/>
                  </a:rPr>
                  <a:t>are </a:t>
                </a:r>
                <a:r>
                  <a:rPr lang="en-US" sz="2200" spc="-80" dirty="0">
                    <a:uFill>
                      <a:solidFill>
                        <a:srgbClr val="7F007F"/>
                      </a:solidFill>
                    </a:uFill>
                    <a:cs typeface="Tahoma"/>
                  </a:rPr>
                  <a:t>bracketed equal </a:t>
                </a:r>
                <a:r>
                  <a:rPr lang="en-US" sz="2200" spc="-40" dirty="0">
                    <a:uFill>
                      <a:solidFill>
                        <a:srgbClr val="7F007F"/>
                      </a:solidFill>
                    </a:uFill>
                    <a:cs typeface="Tahoma"/>
                  </a:rPr>
                  <a:t>in </a:t>
                </a:r>
                <a:r>
                  <a:rPr lang="en-US" sz="2200" spc="-40" dirty="0">
                    <a:cs typeface="Tahoma"/>
                  </a:rPr>
                  <a:t> </a:t>
                </a:r>
                <a:r>
                  <a:rPr lang="en-US" sz="2200" spc="-65" dirty="0">
                    <a:uFill>
                      <a:solidFill>
                        <a:srgbClr val="7F007F"/>
                      </a:solidFill>
                    </a:uFill>
                    <a:cs typeface="Tahoma"/>
                  </a:rPr>
                  <a:t>either </a:t>
                </a:r>
                <a:r>
                  <a:rPr lang="en-US" sz="2200" spc="-45" dirty="0">
                    <a:uFill>
                      <a:solidFill>
                        <a:srgbClr val="7F007F"/>
                      </a:solidFill>
                    </a:uFill>
                    <a:cs typeface="Tahoma"/>
                  </a:rPr>
                  <a:t>classification,</a:t>
                </a:r>
                <a:r>
                  <a:rPr lang="en-US" sz="2200" spc="-45" dirty="0">
                    <a:cs typeface="Tahoma"/>
                  </a:rPr>
                  <a:t> </a:t>
                </a:r>
                <a:r>
                  <a:rPr lang="en-US" sz="2200" spc="-90" dirty="0">
                    <a:cs typeface="Tahoma"/>
                  </a:rPr>
                  <a:t>each </a:t>
                </a:r>
                <a:r>
                  <a:rPr lang="en-US" sz="2200" spc="-55" dirty="0">
                    <a:cs typeface="Tahoma"/>
                  </a:rPr>
                  <a:t>of </a:t>
                </a:r>
                <a:r>
                  <a:rPr lang="en-US" sz="2200" spc="-65" dirty="0">
                    <a:cs typeface="Tahoma"/>
                  </a:rPr>
                  <a:t>the </a:t>
                </a:r>
                <a:r>
                  <a:rPr lang="en-US" sz="2200" spc="-75" dirty="0">
                    <a:cs typeface="Tahoma"/>
                  </a:rPr>
                  <a:t>variables </a:t>
                </a:r>
                <a:r>
                  <a:rPr lang="en-US" sz="2200" i="1" spc="170" dirty="0">
                    <a:cs typeface="Trebuchet MS"/>
                  </a:rPr>
                  <a:t>X </a:t>
                </a:r>
                <a:r>
                  <a:rPr lang="en-US" sz="2200" spc="-80" dirty="0">
                    <a:cs typeface="Tahoma"/>
                  </a:rPr>
                  <a:t>and </a:t>
                </a:r>
                <a:r>
                  <a:rPr lang="en-US" sz="2200" i="1" spc="145" dirty="0">
                    <a:cs typeface="Trebuchet MS"/>
                  </a:rPr>
                  <a:t>Y </a:t>
                </a:r>
                <a:r>
                  <a:rPr lang="en-US" sz="2200" spc="-80" dirty="0">
                    <a:cs typeface="Tahoma"/>
                  </a:rPr>
                  <a:t>takes  </a:t>
                </a:r>
                <a:r>
                  <a:rPr lang="en-US" sz="2200" spc="-65" dirty="0">
                    <a:cs typeface="Tahoma"/>
                  </a:rPr>
                  <a:t>the </a:t>
                </a:r>
                <a:r>
                  <a:rPr lang="en-US" sz="2200" spc="-85" dirty="0">
                    <a:cs typeface="Tahoma"/>
                  </a:rPr>
                  <a:t>values </a:t>
                </a:r>
                <a:r>
                  <a:rPr lang="en-US" sz="2200" spc="-125" dirty="0">
                    <a:cs typeface="Tahoma"/>
                  </a:rPr>
                  <a:t>1</a:t>
                </a:r>
                <a:r>
                  <a:rPr lang="en-US" sz="2200" i="1" spc="-125" dirty="0">
                    <a:cs typeface="Verdana"/>
                  </a:rPr>
                  <a:t>, </a:t>
                </a:r>
                <a:r>
                  <a:rPr lang="en-US" sz="2200" spc="-120" dirty="0">
                    <a:cs typeface="Tahoma"/>
                  </a:rPr>
                  <a:t>2</a:t>
                </a:r>
                <a:r>
                  <a:rPr lang="en-US" sz="2200" i="1" spc="-120" dirty="0">
                    <a:cs typeface="Verdana"/>
                  </a:rPr>
                  <a:t>, </a:t>
                </a:r>
                <a:r>
                  <a:rPr lang="en-US" sz="2200" i="1" spc="-155" dirty="0">
                    <a:cs typeface="Verdana"/>
                  </a:rPr>
                  <a:t>...,</a:t>
                </a:r>
                <a:r>
                  <a:rPr lang="en-US" sz="2200" i="1" spc="-480" dirty="0">
                    <a:cs typeface="Verdana"/>
                  </a:rPr>
                  <a:t> </a:t>
                </a:r>
                <a:r>
                  <a:rPr lang="en-US" sz="2200" i="1" spc="-40" dirty="0">
                    <a:cs typeface="Trebuchet MS"/>
                  </a:rPr>
                  <a:t>n</a:t>
                </a:r>
                <a:r>
                  <a:rPr lang="en-US" sz="2200" spc="-40" dirty="0">
                    <a:cs typeface="Tahoma"/>
                  </a:rPr>
                  <a:t>.</a:t>
                </a:r>
                <a:endParaRPr lang="en-US" sz="2200" dirty="0">
                  <a:cs typeface="Tahoma"/>
                </a:endParaRPr>
              </a:p>
              <a:p>
                <a:pPr marL="98425" indent="0">
                  <a:lnSpc>
                    <a:spcPct val="100000"/>
                  </a:lnSpc>
                  <a:spcBef>
                    <a:spcPts val="1320"/>
                  </a:spcBef>
                  <a:buNone/>
                </a:pPr>
                <a:r>
                  <a:rPr lang="en-US" sz="2200" spc="-70" dirty="0">
                    <a:cs typeface="Tahoma"/>
                  </a:rPr>
                  <a:t>Hence, </a:t>
                </a:r>
                <a:r>
                  <a:rPr lang="en-US" sz="2200" spc="-65" dirty="0">
                    <a:cs typeface="Tahoma"/>
                  </a:rPr>
                  <a:t>the </a:t>
                </a:r>
                <a:r>
                  <a:rPr lang="en-US" sz="2200" spc="-60" dirty="0">
                    <a:cs typeface="Tahoma"/>
                  </a:rPr>
                  <a:t>rank </a:t>
                </a:r>
                <a:r>
                  <a:rPr lang="en-US" sz="2200" spc="-55" dirty="0">
                    <a:cs typeface="Tahoma"/>
                  </a:rPr>
                  <a:t>correlation </a:t>
                </a:r>
                <a:r>
                  <a:rPr lang="en-US" sz="2200" spc="-50" dirty="0">
                    <a:cs typeface="Tahoma"/>
                  </a:rPr>
                  <a:t>coefficient </a:t>
                </a:r>
                <a:r>
                  <a:rPr lang="en-US" sz="2200" spc="-105" dirty="0">
                    <a:cs typeface="Tahoma"/>
                  </a:rPr>
                  <a:t>between </a:t>
                </a:r>
                <a:r>
                  <a:rPr lang="en-US" sz="2200" i="1" spc="75" dirty="0">
                    <a:cs typeface="Trebuchet MS"/>
                  </a:rPr>
                  <a:t>A </a:t>
                </a:r>
                <a:r>
                  <a:rPr lang="en-US" sz="2200" spc="-80" dirty="0">
                    <a:cs typeface="Tahoma"/>
                  </a:rPr>
                  <a:t>and</a:t>
                </a:r>
                <a:r>
                  <a:rPr lang="en-US" sz="2200" spc="135" dirty="0">
                    <a:cs typeface="Tahoma"/>
                  </a:rPr>
                  <a:t> </a:t>
                </a:r>
                <a:r>
                  <a:rPr lang="en-US" sz="2200" i="1" spc="155" dirty="0" err="1">
                    <a:cs typeface="Trebuchet MS"/>
                  </a:rPr>
                  <a:t>B</a:t>
                </a:r>
                <a:r>
                  <a:rPr lang="en-US" sz="2200" spc="-55" dirty="0" err="1">
                    <a:cs typeface="Tahoma"/>
                  </a:rPr>
                  <a:t>is</a:t>
                </a:r>
                <a:r>
                  <a:rPr lang="en-US" sz="2200" spc="-55" dirty="0">
                    <a:cs typeface="Tahoma"/>
                  </a:rPr>
                  <a:t> </a:t>
                </a:r>
                <a:r>
                  <a:rPr lang="en-US" sz="2200" spc="-80" dirty="0">
                    <a:cs typeface="Tahoma"/>
                  </a:rPr>
                  <a:t>denoted </a:t>
                </a:r>
                <a:r>
                  <a:rPr lang="en-US" sz="2200" spc="-100" dirty="0">
                    <a:cs typeface="Tahoma"/>
                  </a:rPr>
                  <a:t>by r</a:t>
                </a:r>
                <a:r>
                  <a:rPr lang="en-US" sz="2200" spc="-120" dirty="0">
                    <a:cs typeface="Tahoma"/>
                  </a:rPr>
                  <a:t>, </a:t>
                </a:r>
                <a:r>
                  <a:rPr lang="en-US" sz="2200" spc="-80" dirty="0">
                    <a:cs typeface="Tahoma"/>
                  </a:rPr>
                  <a:t>and </a:t>
                </a:r>
                <a:r>
                  <a:rPr lang="en-US" sz="2200" spc="-55" dirty="0">
                    <a:cs typeface="Tahoma"/>
                  </a:rPr>
                  <a:t>is </a:t>
                </a:r>
                <a:r>
                  <a:rPr lang="en-US" sz="2200" spc="-80" dirty="0">
                    <a:cs typeface="Tahoma"/>
                  </a:rPr>
                  <a:t>given</a:t>
                </a:r>
                <a:r>
                  <a:rPr lang="en-US" sz="2200" spc="275" dirty="0">
                    <a:cs typeface="Tahoma"/>
                  </a:rPr>
                  <a:t> </a:t>
                </a:r>
                <a:r>
                  <a:rPr lang="en-US" sz="2200" spc="-110" dirty="0">
                    <a:cs typeface="Tahoma"/>
                  </a:rPr>
                  <a:t>as:</a:t>
                </a:r>
                <a:endParaRPr lang="en-US" sz="2200" dirty="0">
                  <a:cs typeface="Tahoma"/>
                </a:endParaRPr>
              </a:p>
              <a:p>
                <a:pPr marL="0" indent="0">
                  <a:buNone/>
                </a:pPr>
                <a:endParaRPr lang="en-US" sz="2200" b="1" i="1" dirty="0"/>
              </a:p>
              <a:p>
                <a:pPr marL="0" indent="0">
                  <a:buNone/>
                </a:pPr>
                <a14:m>
                  <m:oMathPara xmlns:m="http://schemas.openxmlformats.org/officeDocument/2006/math">
                    <m:oMathParaPr>
                      <m:jc m:val="centerGroup"/>
                    </m:oMathParaPr>
                    <m:oMath xmlns:m="http://schemas.openxmlformats.org/officeDocument/2006/math">
                      <m:r>
                        <a:rPr lang="en-US" sz="2200" b="1" i="1" smtClean="0">
                          <a:latin typeface="Cambria Math"/>
                        </a:rPr>
                        <m:t>𝒓</m:t>
                      </m:r>
                      <m:r>
                        <a:rPr lang="en-US" sz="2200" b="1" i="1" smtClean="0">
                          <a:latin typeface="Cambria Math"/>
                        </a:rPr>
                        <m:t>=</m:t>
                      </m:r>
                      <m:r>
                        <a:rPr lang="en-US" sz="2200" b="1" i="1" smtClean="0">
                          <a:latin typeface="Cambria Math"/>
                        </a:rPr>
                        <m:t>𝟏</m:t>
                      </m:r>
                      <m:r>
                        <a:rPr lang="en-US" sz="2200" b="1" i="1" smtClean="0">
                          <a:latin typeface="Cambria Math"/>
                        </a:rPr>
                        <m:t>−</m:t>
                      </m:r>
                      <m:d>
                        <m:dPr>
                          <m:begChr m:val="["/>
                          <m:endChr m:val="]"/>
                          <m:ctrlPr>
                            <a:rPr lang="en-US" sz="2200" b="1" i="1" smtClean="0">
                              <a:latin typeface="Cambria Math" panose="02040503050406030204" pitchFamily="18" charset="0"/>
                            </a:rPr>
                          </m:ctrlPr>
                        </m:dPr>
                        <m:e>
                          <m:f>
                            <m:fPr>
                              <m:ctrlPr>
                                <a:rPr lang="en-US" sz="2200" b="1" i="1" smtClean="0">
                                  <a:latin typeface="Cambria Math" panose="02040503050406030204" pitchFamily="18" charset="0"/>
                                </a:rPr>
                              </m:ctrlPr>
                            </m:fPr>
                            <m:num>
                              <m:r>
                                <a:rPr lang="en-US" sz="2200" b="1" i="1" smtClean="0">
                                  <a:latin typeface="Cambria Math"/>
                                </a:rPr>
                                <m:t>𝟔</m:t>
                              </m:r>
                              <m:nary>
                                <m:naryPr>
                                  <m:chr m:val="∑"/>
                                  <m:subHide m:val="on"/>
                                  <m:supHide m:val="on"/>
                                  <m:ctrlPr>
                                    <a:rPr lang="en-US" sz="2200" b="1" i="1" smtClean="0">
                                      <a:latin typeface="Cambria Math" panose="02040503050406030204" pitchFamily="18" charset="0"/>
                                    </a:rPr>
                                  </m:ctrlPr>
                                </m:naryPr>
                                <m:sub/>
                                <m:sup/>
                                <m:e>
                                  <m:sSup>
                                    <m:sSupPr>
                                      <m:ctrlPr>
                                        <a:rPr lang="en-US" sz="2200" b="1" i="1" smtClean="0">
                                          <a:latin typeface="Cambria Math" panose="02040503050406030204" pitchFamily="18" charset="0"/>
                                        </a:rPr>
                                      </m:ctrlPr>
                                    </m:sSupPr>
                                    <m:e>
                                      <m:sSub>
                                        <m:sSubPr>
                                          <m:ctrlPr>
                                            <a:rPr lang="en-US" sz="2200" b="1" i="1" smtClean="0">
                                              <a:latin typeface="Cambria Math" panose="02040503050406030204" pitchFamily="18" charset="0"/>
                                            </a:rPr>
                                          </m:ctrlPr>
                                        </m:sSubPr>
                                        <m:e>
                                          <m:r>
                                            <a:rPr lang="en-US" sz="2200" b="1" i="1" smtClean="0">
                                              <a:latin typeface="Cambria Math"/>
                                            </a:rPr>
                                            <m:t>𝑫</m:t>
                                          </m:r>
                                        </m:e>
                                        <m:sub>
                                          <m:r>
                                            <a:rPr lang="en-US" sz="2200" b="1" i="1" smtClean="0">
                                              <a:latin typeface="Cambria Math"/>
                                            </a:rPr>
                                            <m:t>𝒊</m:t>
                                          </m:r>
                                        </m:sub>
                                      </m:sSub>
                                    </m:e>
                                    <m:sup>
                                      <m:r>
                                        <a:rPr lang="en-US" sz="2200" b="1" i="1" smtClean="0">
                                          <a:latin typeface="Cambria Math"/>
                                        </a:rPr>
                                        <m:t>𝟐</m:t>
                                      </m:r>
                                    </m:sup>
                                  </m:sSup>
                                </m:e>
                              </m:nary>
                            </m:num>
                            <m:den>
                              <m:r>
                                <a:rPr lang="en-US" sz="2200" b="1" i="1" smtClean="0">
                                  <a:latin typeface="Cambria Math"/>
                                </a:rPr>
                                <m:t>𝒏</m:t>
                              </m:r>
                              <m:d>
                                <m:dPr>
                                  <m:ctrlPr>
                                    <a:rPr lang="en-US" sz="2200" b="1" i="1" smtClean="0">
                                      <a:latin typeface="Cambria Math" panose="02040503050406030204" pitchFamily="18" charset="0"/>
                                    </a:rPr>
                                  </m:ctrlPr>
                                </m:dPr>
                                <m:e>
                                  <m:sSup>
                                    <m:sSupPr>
                                      <m:ctrlPr>
                                        <a:rPr lang="en-US" sz="2200" b="1" i="1" smtClean="0">
                                          <a:latin typeface="Cambria Math" panose="02040503050406030204" pitchFamily="18" charset="0"/>
                                        </a:rPr>
                                      </m:ctrlPr>
                                    </m:sSupPr>
                                    <m:e>
                                      <m:r>
                                        <a:rPr lang="en-US" sz="2200" b="1" i="1" smtClean="0">
                                          <a:latin typeface="Cambria Math"/>
                                        </a:rPr>
                                        <m:t>𝒏</m:t>
                                      </m:r>
                                    </m:e>
                                    <m:sup>
                                      <m:r>
                                        <a:rPr lang="en-US" sz="2200" b="1" i="1" smtClean="0">
                                          <a:latin typeface="Cambria Math"/>
                                        </a:rPr>
                                        <m:t>𝟐</m:t>
                                      </m:r>
                                    </m:sup>
                                  </m:sSup>
                                  <m:r>
                                    <a:rPr lang="en-US" sz="2200" b="1" i="1" smtClean="0">
                                      <a:latin typeface="Cambria Math"/>
                                    </a:rPr>
                                    <m:t>−</m:t>
                                  </m:r>
                                  <m:r>
                                    <a:rPr lang="en-US" sz="2200" b="1" i="1" smtClean="0">
                                      <a:latin typeface="Cambria Math"/>
                                    </a:rPr>
                                    <m:t>𝟏</m:t>
                                  </m:r>
                                </m:e>
                              </m:d>
                            </m:den>
                          </m:f>
                        </m:e>
                      </m:d>
                    </m:oMath>
                  </m:oMathPara>
                </a14:m>
                <a:endParaRPr lang="en-US" sz="2200" b="1"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r="-37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53CE568E-12D6-450B-A3C5-E90BCDAC240B}"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110</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Rank Correlation(CO1)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29359841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Question. Compute the rank correlation coefficient for the following data.</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b="1" dirty="0"/>
                  <a:t>Sol</a:t>
                </a:r>
                <a:r>
                  <a:rPr lang="en-US" sz="2200" dirty="0"/>
                  <a:t>. Here the ranks are given and </a:t>
                </a:r>
                <a14:m>
                  <m:oMath xmlns:m="http://schemas.openxmlformats.org/officeDocument/2006/math">
                    <m:r>
                      <a:rPr lang="en-US" sz="2200" i="1">
                        <a:latin typeface="Cambria Math"/>
                      </a:rPr>
                      <m:t>𝑛</m:t>
                    </m:r>
                    <m:r>
                      <a:rPr lang="en-US" sz="2200" i="1">
                        <a:latin typeface="Cambria Math"/>
                      </a:rPr>
                      <m:t>=10</m:t>
                    </m:r>
                  </m:oMath>
                </a14:m>
                <a:endParaRPr lang="en-US" sz="2200" dirty="0"/>
              </a:p>
              <a:p>
                <a:pPr marL="0" indent="0">
                  <a:buNone/>
                </a:pPr>
                <a:endParaRPr lang="en-US" sz="2200" dirty="0"/>
              </a:p>
              <a:p>
                <a:endParaRPr lang="en-US" sz="2200" b="1" dirty="0"/>
              </a:p>
              <a:p>
                <a:endParaRPr lang="en-US" sz="2200" b="1" dirty="0"/>
              </a:p>
              <a:p>
                <a:endParaRPr lang="en-US" sz="2200" b="1" dirty="0"/>
              </a:p>
              <a:p>
                <a:endParaRPr lang="en-US" sz="2200" b="1" dirty="0"/>
              </a:p>
              <a:p>
                <a:endParaRPr lang="en-US" sz="2200" b="1" dirty="0"/>
              </a:p>
              <a:p>
                <a:endParaRPr lang="en-US" sz="2200" b="1" dirty="0"/>
              </a:p>
              <a:p>
                <a:endParaRPr lang="en-US" sz="2200" b="1" dirty="0"/>
              </a:p>
              <a:p>
                <a:endParaRPr lang="en-US" sz="22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6172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9783F288-9BE6-430C-AFC7-60D4BA08C483}"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111</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4257427652"/>
              </p:ext>
            </p:extLst>
          </p:nvPr>
        </p:nvGraphicFramePr>
        <p:xfrm>
          <a:off x="685800" y="2438400"/>
          <a:ext cx="7543801" cy="1651000"/>
        </p:xfrm>
        <a:graphic>
          <a:graphicData uri="http://schemas.openxmlformats.org/drawingml/2006/table">
            <a:tbl>
              <a:tblPr firstRow="1" bandRow="1">
                <a:tableStyleId>{5C22544A-7EE6-4342-B048-85BDC9FD1C3A}</a:tableStyleId>
              </a:tblPr>
              <a:tblGrid>
                <a:gridCol w="928212">
                  <a:extLst>
                    <a:ext uri="{9D8B030D-6E8A-4147-A177-3AD203B41FA5}">
                      <a16:colId xmlns:a16="http://schemas.microsoft.com/office/drawing/2014/main" val="20000"/>
                    </a:ext>
                  </a:extLst>
                </a:gridCol>
                <a:gridCol w="564832">
                  <a:extLst>
                    <a:ext uri="{9D8B030D-6E8A-4147-A177-3AD203B41FA5}">
                      <a16:colId xmlns:a16="http://schemas.microsoft.com/office/drawing/2014/main" val="20001"/>
                    </a:ext>
                  </a:extLst>
                </a:gridCol>
                <a:gridCol w="707231">
                  <a:extLst>
                    <a:ext uri="{9D8B030D-6E8A-4147-A177-3AD203B41FA5}">
                      <a16:colId xmlns:a16="http://schemas.microsoft.com/office/drawing/2014/main" val="20002"/>
                    </a:ext>
                  </a:extLst>
                </a:gridCol>
                <a:gridCol w="550069">
                  <a:extLst>
                    <a:ext uri="{9D8B030D-6E8A-4147-A177-3AD203B41FA5}">
                      <a16:colId xmlns:a16="http://schemas.microsoft.com/office/drawing/2014/main" val="20003"/>
                    </a:ext>
                  </a:extLst>
                </a:gridCol>
                <a:gridCol w="550069">
                  <a:extLst>
                    <a:ext uri="{9D8B030D-6E8A-4147-A177-3AD203B41FA5}">
                      <a16:colId xmlns:a16="http://schemas.microsoft.com/office/drawing/2014/main" val="20004"/>
                    </a:ext>
                  </a:extLst>
                </a:gridCol>
                <a:gridCol w="785813">
                  <a:extLst>
                    <a:ext uri="{9D8B030D-6E8A-4147-A177-3AD203B41FA5}">
                      <a16:colId xmlns:a16="http://schemas.microsoft.com/office/drawing/2014/main" val="20005"/>
                    </a:ext>
                  </a:extLst>
                </a:gridCol>
                <a:gridCol w="628650">
                  <a:extLst>
                    <a:ext uri="{9D8B030D-6E8A-4147-A177-3AD203B41FA5}">
                      <a16:colId xmlns:a16="http://schemas.microsoft.com/office/drawing/2014/main" val="20006"/>
                    </a:ext>
                  </a:extLst>
                </a:gridCol>
                <a:gridCol w="628650">
                  <a:extLst>
                    <a:ext uri="{9D8B030D-6E8A-4147-A177-3AD203B41FA5}">
                      <a16:colId xmlns:a16="http://schemas.microsoft.com/office/drawing/2014/main" val="20007"/>
                    </a:ext>
                  </a:extLst>
                </a:gridCol>
                <a:gridCol w="628650">
                  <a:extLst>
                    <a:ext uri="{9D8B030D-6E8A-4147-A177-3AD203B41FA5}">
                      <a16:colId xmlns:a16="http://schemas.microsoft.com/office/drawing/2014/main" val="20008"/>
                    </a:ext>
                  </a:extLst>
                </a:gridCol>
                <a:gridCol w="707231">
                  <a:extLst>
                    <a:ext uri="{9D8B030D-6E8A-4147-A177-3AD203B41FA5}">
                      <a16:colId xmlns:a16="http://schemas.microsoft.com/office/drawing/2014/main" val="20009"/>
                    </a:ext>
                  </a:extLst>
                </a:gridCol>
                <a:gridCol w="864394">
                  <a:extLst>
                    <a:ext uri="{9D8B030D-6E8A-4147-A177-3AD203B41FA5}">
                      <a16:colId xmlns:a16="http://schemas.microsoft.com/office/drawing/2014/main" val="20010"/>
                    </a:ext>
                  </a:extLst>
                </a:gridCol>
              </a:tblGrid>
              <a:tr h="370840">
                <a:tc>
                  <a:txBody>
                    <a:bodyPr/>
                    <a:lstStyle/>
                    <a:p>
                      <a:r>
                        <a:rPr lang="en-US" dirty="0">
                          <a:latin typeface="Times New Roman" panose="02020603050405020304" pitchFamily="18" charset="0"/>
                        </a:rPr>
                        <a:t>Person</a:t>
                      </a:r>
                    </a:p>
                  </a:txBody>
                  <a:tcPr/>
                </a:tc>
                <a:tc>
                  <a:txBody>
                    <a:bodyPr/>
                    <a:lstStyle/>
                    <a:p>
                      <a:r>
                        <a:rPr lang="en-US" dirty="0">
                          <a:latin typeface="Times New Roman" panose="02020603050405020304" pitchFamily="18" charset="0"/>
                        </a:rPr>
                        <a:t>A</a:t>
                      </a:r>
                    </a:p>
                  </a:txBody>
                  <a:tcPr/>
                </a:tc>
                <a:tc>
                  <a:txBody>
                    <a:bodyPr/>
                    <a:lstStyle/>
                    <a:p>
                      <a:r>
                        <a:rPr lang="en-US" dirty="0">
                          <a:latin typeface="Times New Roman" panose="02020603050405020304" pitchFamily="18" charset="0"/>
                        </a:rPr>
                        <a:t>B</a:t>
                      </a:r>
                    </a:p>
                  </a:txBody>
                  <a:tcPr/>
                </a:tc>
                <a:tc>
                  <a:txBody>
                    <a:bodyPr/>
                    <a:lstStyle/>
                    <a:p>
                      <a:r>
                        <a:rPr lang="en-US" dirty="0">
                          <a:latin typeface="Times New Roman" panose="02020603050405020304" pitchFamily="18" charset="0"/>
                        </a:rPr>
                        <a:t>C</a:t>
                      </a:r>
                    </a:p>
                  </a:txBody>
                  <a:tcPr/>
                </a:tc>
                <a:tc>
                  <a:txBody>
                    <a:bodyPr/>
                    <a:lstStyle/>
                    <a:p>
                      <a:r>
                        <a:rPr lang="en-US" dirty="0">
                          <a:latin typeface="Times New Roman" panose="02020603050405020304" pitchFamily="18" charset="0"/>
                        </a:rPr>
                        <a:t>D</a:t>
                      </a:r>
                    </a:p>
                  </a:txBody>
                  <a:tcPr/>
                </a:tc>
                <a:tc>
                  <a:txBody>
                    <a:bodyPr/>
                    <a:lstStyle/>
                    <a:p>
                      <a:r>
                        <a:rPr lang="en-US" dirty="0">
                          <a:latin typeface="Times New Roman" panose="02020603050405020304" pitchFamily="18" charset="0"/>
                        </a:rPr>
                        <a:t>E</a:t>
                      </a:r>
                    </a:p>
                  </a:txBody>
                  <a:tcPr/>
                </a:tc>
                <a:tc>
                  <a:txBody>
                    <a:bodyPr/>
                    <a:lstStyle/>
                    <a:p>
                      <a:r>
                        <a:rPr lang="en-US" dirty="0">
                          <a:latin typeface="Times New Roman" panose="02020603050405020304" pitchFamily="18" charset="0"/>
                        </a:rPr>
                        <a:t>F</a:t>
                      </a:r>
                    </a:p>
                  </a:txBody>
                  <a:tcPr/>
                </a:tc>
                <a:tc>
                  <a:txBody>
                    <a:bodyPr/>
                    <a:lstStyle/>
                    <a:p>
                      <a:r>
                        <a:rPr lang="en-US" dirty="0">
                          <a:latin typeface="Times New Roman" panose="02020603050405020304" pitchFamily="18" charset="0"/>
                        </a:rPr>
                        <a:t>G</a:t>
                      </a:r>
                    </a:p>
                  </a:txBody>
                  <a:tcPr/>
                </a:tc>
                <a:tc>
                  <a:txBody>
                    <a:bodyPr/>
                    <a:lstStyle/>
                    <a:p>
                      <a:r>
                        <a:rPr lang="en-US" dirty="0">
                          <a:latin typeface="Times New Roman" panose="02020603050405020304" pitchFamily="18" charset="0"/>
                        </a:rPr>
                        <a:t>H</a:t>
                      </a:r>
                    </a:p>
                  </a:txBody>
                  <a:tcPr/>
                </a:tc>
                <a:tc>
                  <a:txBody>
                    <a:bodyPr/>
                    <a:lstStyle/>
                    <a:p>
                      <a:r>
                        <a:rPr lang="en-US" dirty="0">
                          <a:latin typeface="Times New Roman" panose="02020603050405020304" pitchFamily="18" charset="0"/>
                        </a:rPr>
                        <a:t>I</a:t>
                      </a:r>
                    </a:p>
                  </a:txBody>
                  <a:tcPr/>
                </a:tc>
                <a:tc>
                  <a:txBody>
                    <a:bodyPr/>
                    <a:lstStyle/>
                    <a:p>
                      <a:r>
                        <a:rPr lang="en-US" dirty="0">
                          <a:latin typeface="Times New Roman" panose="02020603050405020304" pitchFamily="18" charset="0"/>
                        </a:rPr>
                        <a:t>J</a:t>
                      </a:r>
                    </a:p>
                  </a:txBody>
                  <a:tcPr/>
                </a:tc>
                <a:extLst>
                  <a:ext uri="{0D108BD9-81ED-4DB2-BD59-A6C34878D82A}">
                    <a16:rowId xmlns:a16="http://schemas.microsoft.com/office/drawing/2014/main" val="10000"/>
                  </a:ext>
                </a:extLst>
              </a:tr>
              <a:tr h="370840">
                <a:tc>
                  <a:txBody>
                    <a:bodyPr/>
                    <a:lstStyle/>
                    <a:p>
                      <a:r>
                        <a:rPr lang="en-US" dirty="0">
                          <a:latin typeface="Times New Roman" panose="02020603050405020304" pitchFamily="18" charset="0"/>
                        </a:rPr>
                        <a:t>Rank in </a:t>
                      </a:r>
                      <a:r>
                        <a:rPr lang="en-US" dirty="0" err="1"/>
                        <a:t>maths</a:t>
                      </a:r>
                      <a:endParaRPr lang="en-US" dirty="0"/>
                    </a:p>
                  </a:txBody>
                  <a:tcPr/>
                </a:tc>
                <a:tc>
                  <a:txBody>
                    <a:bodyPr/>
                    <a:lstStyle/>
                    <a:p>
                      <a:r>
                        <a:rPr lang="en-US" dirty="0">
                          <a:latin typeface="Times New Roman" panose="02020603050405020304" pitchFamily="18" charset="0"/>
                        </a:rPr>
                        <a:t>9</a:t>
                      </a:r>
                    </a:p>
                  </a:txBody>
                  <a:tcPr/>
                </a:tc>
                <a:tc>
                  <a:txBody>
                    <a:bodyPr/>
                    <a:lstStyle/>
                    <a:p>
                      <a:r>
                        <a:rPr lang="en-US" dirty="0">
                          <a:latin typeface="Times New Roman" panose="02020603050405020304" pitchFamily="18" charset="0"/>
                        </a:rPr>
                        <a:t>10</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5</a:t>
                      </a:r>
                    </a:p>
                  </a:txBody>
                  <a:tcPr/>
                </a:tc>
                <a:tc>
                  <a:txBody>
                    <a:bodyPr/>
                    <a:lstStyle/>
                    <a:p>
                      <a:r>
                        <a:rPr lang="en-US" dirty="0">
                          <a:latin typeface="Times New Roman" panose="02020603050405020304" pitchFamily="18" charset="0"/>
                        </a:rPr>
                        <a:t>7</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3</a:t>
                      </a:r>
                    </a:p>
                  </a:txBody>
                  <a:tcPr/>
                </a:tc>
                <a:extLst>
                  <a:ext uri="{0D108BD9-81ED-4DB2-BD59-A6C34878D82A}">
                    <a16:rowId xmlns:a16="http://schemas.microsoft.com/office/drawing/2014/main" val="10001"/>
                  </a:ext>
                </a:extLst>
              </a:tr>
              <a:tr h="370840">
                <a:tc>
                  <a:txBody>
                    <a:bodyPr/>
                    <a:lstStyle/>
                    <a:p>
                      <a:r>
                        <a:rPr lang="en-US" dirty="0">
                          <a:latin typeface="Times New Roman" panose="02020603050405020304" pitchFamily="18" charset="0"/>
                          <a:cs typeface="Times New Roman" panose="02020603050405020304" pitchFamily="18" charset="0"/>
                        </a:rPr>
                        <a:t>Rank</a:t>
                      </a:r>
                      <a:r>
                        <a:rPr lang="en-US" baseline="0" dirty="0">
                          <a:latin typeface="Times New Roman" panose="02020603050405020304" pitchFamily="18" charset="0"/>
                          <a:cs typeface="Times New Roman" panose="02020603050405020304" pitchFamily="18" charset="0"/>
                        </a:rPr>
                        <a:t> in physics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5</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7</a:t>
                      </a: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9</a:t>
                      </a:r>
                    </a:p>
                  </a:txBody>
                  <a:tcPr/>
                </a:tc>
                <a:tc>
                  <a:txBody>
                    <a:bodyPr/>
                    <a:lstStyle/>
                    <a:p>
                      <a:r>
                        <a:rPr lang="en-US" dirty="0">
                          <a:latin typeface="Times New Roman" panose="02020603050405020304" pitchFamily="18" charset="0"/>
                        </a:rPr>
                        <a:t>10</a:t>
                      </a:r>
                    </a:p>
                  </a:txBody>
                  <a:tcPr/>
                </a:tc>
                <a:extLst>
                  <a:ext uri="{0D108BD9-81ED-4DB2-BD59-A6C34878D82A}">
                    <a16:rowId xmlns:a16="http://schemas.microsoft.com/office/drawing/2014/main" val="10002"/>
                  </a:ext>
                </a:extLst>
              </a:tr>
            </a:tbl>
          </a:graphicData>
        </a:graphic>
      </p:graphicFrame>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Rank Correlation(CO1)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35961826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7" end="7"/>
                                            </p:txEl>
                                          </p:spTgt>
                                        </p:tgtEl>
                                        <p:attrNameLst>
                                          <p:attrName>style.visibility</p:attrName>
                                        </p:attrNameLst>
                                      </p:cBhvr>
                                      <p:to>
                                        <p:strVal val="visible"/>
                                      </p:to>
                                    </p:set>
                                    <p:animEffect transition="in" filter="fade">
                                      <p:cBhvr>
                                        <p:cTn id="14" dur="1000"/>
                                        <p:tgtEl>
                                          <p:spTgt spid="3">
                                            <p:txEl>
                                              <p:pRg st="7" end="7"/>
                                            </p:txEl>
                                          </p:spTgt>
                                        </p:tgtEl>
                                      </p:cBhvr>
                                    </p:animEffect>
                                    <p:anim calcmode="lin" valueType="num">
                                      <p:cBhvr>
                                        <p:cTn id="1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endParaRPr lang="en-US" sz="2000" dirty="0"/>
          </a:p>
        </p:txBody>
      </p:sp>
      <p:sp>
        <p:nvSpPr>
          <p:cNvPr id="4" name="Date Placeholder 3"/>
          <p:cNvSpPr>
            <a:spLocks noGrp="1"/>
          </p:cNvSpPr>
          <p:nvPr>
            <p:ph type="dt" sz="half" idx="10"/>
          </p:nvPr>
        </p:nvSpPr>
        <p:spPr/>
        <p:txBody>
          <a:bodyPr/>
          <a:lstStyle/>
          <a:p>
            <a:fld id="{156BFC6E-313D-4FDC-8940-C209C09F6CF1}"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112</a:t>
            </a:fld>
            <a:endParaRPr lang="en-US"/>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4255961434"/>
                  </p:ext>
                </p:extLst>
              </p:nvPr>
            </p:nvGraphicFramePr>
            <p:xfrm>
              <a:off x="533400" y="1143000"/>
              <a:ext cx="8458200" cy="4836034"/>
            </p:xfrm>
            <a:graphic>
              <a:graphicData uri="http://schemas.openxmlformats.org/drawingml/2006/table">
                <a:tbl>
                  <a:tblPr firstRow="1" bandRow="1">
                    <a:tableStyleId>{5C22544A-7EE6-4342-B048-85BDC9FD1C3A}</a:tableStyleId>
                  </a:tblPr>
                  <a:tblGrid>
                    <a:gridCol w="1520575">
                      <a:extLst>
                        <a:ext uri="{9D8B030D-6E8A-4147-A177-3AD203B41FA5}">
                          <a16:colId xmlns:a16="http://schemas.microsoft.com/office/drawing/2014/main" val="20000"/>
                        </a:ext>
                      </a:extLst>
                    </a:gridCol>
                    <a:gridCol w="1330504">
                      <a:extLst>
                        <a:ext uri="{9D8B030D-6E8A-4147-A177-3AD203B41FA5}">
                          <a16:colId xmlns:a16="http://schemas.microsoft.com/office/drawing/2014/main" val="20001"/>
                        </a:ext>
                      </a:extLst>
                    </a:gridCol>
                    <a:gridCol w="1587383">
                      <a:extLst>
                        <a:ext uri="{9D8B030D-6E8A-4147-A177-3AD203B41FA5}">
                          <a16:colId xmlns:a16="http://schemas.microsoft.com/office/drawing/2014/main" val="20002"/>
                        </a:ext>
                      </a:extLst>
                    </a:gridCol>
                    <a:gridCol w="2023983">
                      <a:extLst>
                        <a:ext uri="{9D8B030D-6E8A-4147-A177-3AD203B41FA5}">
                          <a16:colId xmlns:a16="http://schemas.microsoft.com/office/drawing/2014/main" val="20003"/>
                        </a:ext>
                      </a:extLst>
                    </a:gridCol>
                    <a:gridCol w="1995755">
                      <a:extLst>
                        <a:ext uri="{9D8B030D-6E8A-4147-A177-3AD203B41FA5}">
                          <a16:colId xmlns:a16="http://schemas.microsoft.com/office/drawing/2014/main" val="20004"/>
                        </a:ext>
                      </a:extLst>
                    </a:gridCol>
                  </a:tblGrid>
                  <a:tr h="370840">
                    <a:tc>
                      <a:txBody>
                        <a:bodyPr/>
                        <a:lstStyle/>
                        <a:p>
                          <a:r>
                            <a:rPr lang="en-US" dirty="0">
                              <a:latin typeface="Times New Roman" panose="02020603050405020304" pitchFamily="18" charset="0"/>
                            </a:rPr>
                            <a:t>Person</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a:rPr>
                                      <m:t>𝑹</m:t>
                                    </m:r>
                                  </m:e>
                                  <m:sub>
                                    <m:r>
                                      <a:rPr lang="en-US" b="1" i="1" smtClean="0">
                                        <a:latin typeface="Cambria Math"/>
                                      </a:rPr>
                                      <m:t>𝟏</m:t>
                                    </m:r>
                                  </m:sub>
                                </m:sSub>
                              </m:oMath>
                            </m:oMathPara>
                          </a14:m>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a:rPr>
                                      <m:t>𝑹</m:t>
                                    </m:r>
                                  </m:e>
                                  <m:sub>
                                    <m:r>
                                      <a:rPr lang="en-US" b="1" i="1" smtClean="0">
                                        <a:latin typeface="Cambria Math"/>
                                      </a:rPr>
                                      <m:t>𝟐</m:t>
                                    </m:r>
                                  </m:sub>
                                </m:sSub>
                              </m:oMath>
                            </m:oMathPara>
                          </a14:m>
                          <a:endParaRPr lang="en-US" dirty="0">
                            <a:latin typeface="Times New Roman" panose="02020603050405020304" pitchFamily="18" charset="0"/>
                          </a:endParaRPr>
                        </a:p>
                      </a:txBody>
                      <a:tcPr/>
                    </a:tc>
                    <a:tc>
                      <a:txBody>
                        <a:bodyPr/>
                        <a:lstStyle/>
                        <a:p>
                          <a:r>
                            <a:rPr lang="en-US" i="0" dirty="0">
                              <a:latin typeface="Times New Roman" panose="02020603050405020304" pitchFamily="18" charset="0"/>
                            </a:rPr>
                            <a:t>D=</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a:rPr>
                                    <m:t>𝑹</m:t>
                                  </m:r>
                                </m:e>
                                <m:sub>
                                  <m:r>
                                    <a:rPr lang="en-US" b="1" i="1" smtClean="0">
                                      <a:latin typeface="Cambria Math"/>
                                    </a:rPr>
                                    <m:t>𝟏</m:t>
                                  </m:r>
                                </m:sub>
                              </m:sSub>
                              <m:r>
                                <a:rPr lang="en-US" b="1" i="1" smtClean="0">
                                  <a:latin typeface="Cambria Math"/>
                                </a:rPr>
                                <m:t>−</m:t>
                              </m:r>
                              <m:sSub>
                                <m:sSubPr>
                                  <m:ctrlPr>
                                    <a:rPr lang="en-US" b="1" i="1" smtClean="0">
                                      <a:latin typeface="Cambria Math" panose="02040503050406030204" pitchFamily="18" charset="0"/>
                                    </a:rPr>
                                  </m:ctrlPr>
                                </m:sSubPr>
                                <m:e>
                                  <m:r>
                                    <a:rPr lang="en-US" b="1" i="1" smtClean="0">
                                      <a:latin typeface="Cambria Math"/>
                                    </a:rPr>
                                    <m:t>𝑹</m:t>
                                  </m:r>
                                </m:e>
                                <m:sub>
                                  <m:r>
                                    <a:rPr lang="en-US" b="1" i="1" smtClean="0">
                                      <a:latin typeface="Cambria Math"/>
                                    </a:rPr>
                                    <m:t>𝟐</m:t>
                                  </m:r>
                                </m:sub>
                              </m:sSub>
                            </m:oMath>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a:rPr>
                                      <m:t>𝑫</m:t>
                                    </m:r>
                                  </m:e>
                                  <m:sup>
                                    <m:r>
                                      <a:rPr lang="en-US" b="1" i="1" smtClean="0">
                                        <a:latin typeface="Cambria Math"/>
                                      </a:rPr>
                                      <m:t>𝟐</m:t>
                                    </m:r>
                                  </m:sup>
                                </m:sSup>
                              </m:oMath>
                            </m:oMathPara>
                          </a14:m>
                          <a:endParaRPr lang="en-US" dirty="0">
                            <a:latin typeface="Times New Roman" panose="02020603050405020304" pitchFamily="18" charset="0"/>
                          </a:endParaRPr>
                        </a:p>
                      </a:txBody>
                      <a:tcPr/>
                    </a:tc>
                    <a:extLst>
                      <a:ext uri="{0D108BD9-81ED-4DB2-BD59-A6C34878D82A}">
                        <a16:rowId xmlns:a16="http://schemas.microsoft.com/office/drawing/2014/main" val="10000"/>
                      </a:ext>
                    </a:extLst>
                  </a:tr>
                  <a:tr h="370840">
                    <a:tc>
                      <a:txBody>
                        <a:bodyPr/>
                        <a:lstStyle/>
                        <a:p>
                          <a:r>
                            <a:rPr lang="en-US" dirty="0">
                              <a:latin typeface="Times New Roman" panose="02020603050405020304" pitchFamily="18" charset="0"/>
                            </a:rPr>
                            <a:t>A</a:t>
                          </a:r>
                        </a:p>
                      </a:txBody>
                      <a:tcPr/>
                    </a:tc>
                    <a:tc>
                      <a:txBody>
                        <a:bodyPr/>
                        <a:lstStyle/>
                        <a:p>
                          <a:r>
                            <a:rPr lang="en-US" dirty="0">
                              <a:latin typeface="Times New Roman" panose="02020603050405020304" pitchFamily="18" charset="0"/>
                            </a:rPr>
                            <a:t>9</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64</a:t>
                          </a:r>
                        </a:p>
                      </a:txBody>
                      <a:tcPr/>
                    </a:tc>
                    <a:extLst>
                      <a:ext uri="{0D108BD9-81ED-4DB2-BD59-A6C34878D82A}">
                        <a16:rowId xmlns:a16="http://schemas.microsoft.com/office/drawing/2014/main" val="10001"/>
                      </a:ext>
                    </a:extLst>
                  </a:tr>
                  <a:tr h="370840">
                    <a:tc>
                      <a:txBody>
                        <a:bodyPr/>
                        <a:lstStyle/>
                        <a:p>
                          <a:r>
                            <a:rPr lang="en-US" dirty="0">
                              <a:latin typeface="Times New Roman" panose="02020603050405020304" pitchFamily="18" charset="0"/>
                            </a:rPr>
                            <a:t>B</a:t>
                          </a:r>
                        </a:p>
                      </a:txBody>
                      <a:tcPr/>
                    </a:tc>
                    <a:tc>
                      <a:txBody>
                        <a:bodyPr/>
                        <a:lstStyle/>
                        <a:p>
                          <a:r>
                            <a:rPr lang="en-US" dirty="0">
                              <a:latin typeface="Times New Roman" panose="02020603050405020304" pitchFamily="18" charset="0"/>
                            </a:rPr>
                            <a:t>10</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64</a:t>
                          </a:r>
                        </a:p>
                      </a:txBody>
                      <a:tcPr/>
                    </a:tc>
                    <a:extLst>
                      <a:ext uri="{0D108BD9-81ED-4DB2-BD59-A6C34878D82A}">
                        <a16:rowId xmlns:a16="http://schemas.microsoft.com/office/drawing/2014/main" val="10002"/>
                      </a:ext>
                    </a:extLst>
                  </a:tr>
                  <a:tr h="370840">
                    <a:tc>
                      <a:txBody>
                        <a:bodyPr/>
                        <a:lstStyle/>
                        <a:p>
                          <a:r>
                            <a:rPr lang="en-US" dirty="0">
                              <a:latin typeface="Times New Roman" panose="02020603050405020304" pitchFamily="18" charset="0"/>
                            </a:rPr>
                            <a:t>C</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9</a:t>
                          </a:r>
                        </a:p>
                      </a:txBody>
                      <a:tcPr/>
                    </a:tc>
                    <a:extLst>
                      <a:ext uri="{0D108BD9-81ED-4DB2-BD59-A6C34878D82A}">
                        <a16:rowId xmlns:a16="http://schemas.microsoft.com/office/drawing/2014/main" val="10003"/>
                      </a:ext>
                    </a:extLst>
                  </a:tr>
                  <a:tr h="370840">
                    <a:tc>
                      <a:txBody>
                        <a:bodyPr/>
                        <a:lstStyle/>
                        <a:p>
                          <a:r>
                            <a:rPr lang="en-US" dirty="0">
                              <a:latin typeface="Times New Roman" panose="02020603050405020304" pitchFamily="18" charset="0"/>
                            </a:rPr>
                            <a:t>D</a:t>
                          </a:r>
                        </a:p>
                      </a:txBody>
                      <a:tcPr/>
                    </a:tc>
                    <a:tc>
                      <a:txBody>
                        <a:bodyPr/>
                        <a:lstStyle/>
                        <a:p>
                          <a:r>
                            <a:rPr lang="en-US" dirty="0">
                              <a:latin typeface="Times New Roman" panose="02020603050405020304" pitchFamily="18" charset="0"/>
                            </a:rPr>
                            <a:t>5</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1</a:t>
                          </a:r>
                        </a:p>
                      </a:txBody>
                      <a:tcPr/>
                    </a:tc>
                    <a:extLst>
                      <a:ext uri="{0D108BD9-81ED-4DB2-BD59-A6C34878D82A}">
                        <a16:rowId xmlns:a16="http://schemas.microsoft.com/office/drawing/2014/main" val="10004"/>
                      </a:ext>
                    </a:extLst>
                  </a:tr>
                  <a:tr h="370840">
                    <a:tc>
                      <a:txBody>
                        <a:bodyPr/>
                        <a:lstStyle/>
                        <a:p>
                          <a:r>
                            <a:rPr lang="en-US" dirty="0">
                              <a:latin typeface="Times New Roman" panose="02020603050405020304" pitchFamily="18" charset="0"/>
                            </a:rPr>
                            <a:t>E</a:t>
                          </a:r>
                        </a:p>
                      </a:txBody>
                      <a:tcPr/>
                    </a:tc>
                    <a:tc>
                      <a:txBody>
                        <a:bodyPr/>
                        <a:lstStyle/>
                        <a:p>
                          <a:r>
                            <a:rPr lang="en-US" dirty="0">
                              <a:latin typeface="Times New Roman" panose="02020603050405020304" pitchFamily="18" charset="0"/>
                            </a:rPr>
                            <a:t>7</a:t>
                          </a:r>
                        </a:p>
                      </a:txBody>
                      <a:tcPr/>
                    </a:tc>
                    <a:tc>
                      <a:txBody>
                        <a:bodyPr/>
                        <a:lstStyle/>
                        <a:p>
                          <a:r>
                            <a:rPr lang="en-US" dirty="0">
                              <a:latin typeface="Times New Roman" panose="02020603050405020304" pitchFamily="18" charset="0"/>
                            </a:rPr>
                            <a:t>5</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4</a:t>
                          </a:r>
                        </a:p>
                      </a:txBody>
                      <a:tcPr/>
                    </a:tc>
                    <a:extLst>
                      <a:ext uri="{0D108BD9-81ED-4DB2-BD59-A6C34878D82A}">
                        <a16:rowId xmlns:a16="http://schemas.microsoft.com/office/drawing/2014/main" val="10005"/>
                      </a:ext>
                    </a:extLst>
                  </a:tr>
                  <a:tr h="370840">
                    <a:tc>
                      <a:txBody>
                        <a:bodyPr/>
                        <a:lstStyle/>
                        <a:p>
                          <a:r>
                            <a:rPr lang="en-US" dirty="0">
                              <a:latin typeface="Times New Roman" panose="02020603050405020304" pitchFamily="18" charset="0"/>
                            </a:rPr>
                            <a:t>F</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16</a:t>
                          </a:r>
                        </a:p>
                      </a:txBody>
                      <a:tcPr/>
                    </a:tc>
                    <a:extLst>
                      <a:ext uri="{0D108BD9-81ED-4DB2-BD59-A6C34878D82A}">
                        <a16:rowId xmlns:a16="http://schemas.microsoft.com/office/drawing/2014/main" val="10006"/>
                      </a:ext>
                    </a:extLst>
                  </a:tr>
                  <a:tr h="370840">
                    <a:tc>
                      <a:txBody>
                        <a:bodyPr/>
                        <a:lstStyle/>
                        <a:p>
                          <a:r>
                            <a:rPr lang="en-US" dirty="0">
                              <a:latin typeface="Times New Roman" panose="02020603050405020304" pitchFamily="18" charset="0"/>
                            </a:rPr>
                            <a:t>G</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7</a:t>
                          </a:r>
                        </a:p>
                      </a:txBody>
                      <a:tcPr/>
                    </a:tc>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9</a:t>
                          </a:r>
                        </a:p>
                      </a:txBody>
                      <a:tcPr/>
                    </a:tc>
                    <a:extLst>
                      <a:ext uri="{0D108BD9-81ED-4DB2-BD59-A6C34878D82A}">
                        <a16:rowId xmlns:a16="http://schemas.microsoft.com/office/drawing/2014/main" val="10007"/>
                      </a:ext>
                    </a:extLst>
                  </a:tr>
                  <a:tr h="370840">
                    <a:tc>
                      <a:txBody>
                        <a:bodyPr/>
                        <a:lstStyle/>
                        <a:p>
                          <a:r>
                            <a:rPr lang="en-US" dirty="0">
                              <a:latin typeface="Times New Roman" panose="02020603050405020304" pitchFamily="18" charset="0"/>
                            </a:rPr>
                            <a:t>H</a:t>
                          </a: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0</a:t>
                          </a:r>
                        </a:p>
                      </a:txBody>
                      <a:tcPr/>
                    </a:tc>
                    <a:extLst>
                      <a:ext uri="{0D108BD9-81ED-4DB2-BD59-A6C34878D82A}">
                        <a16:rowId xmlns:a16="http://schemas.microsoft.com/office/drawing/2014/main" val="10008"/>
                      </a:ext>
                    </a:extLst>
                  </a:tr>
                  <a:tr h="370840">
                    <a:tc>
                      <a:txBody>
                        <a:bodyPr/>
                        <a:lstStyle/>
                        <a:p>
                          <a:r>
                            <a:rPr lang="en-US" dirty="0">
                              <a:latin typeface="Times New Roman" panose="02020603050405020304" pitchFamily="18" charset="0"/>
                            </a:rPr>
                            <a:t>I</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9</a:t>
                          </a: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64</a:t>
                          </a:r>
                        </a:p>
                      </a:txBody>
                      <a:tcPr/>
                    </a:tc>
                    <a:extLst>
                      <a:ext uri="{0D108BD9-81ED-4DB2-BD59-A6C34878D82A}">
                        <a16:rowId xmlns:a16="http://schemas.microsoft.com/office/drawing/2014/main" val="10009"/>
                      </a:ext>
                    </a:extLst>
                  </a:tr>
                  <a:tr h="370840">
                    <a:tc>
                      <a:txBody>
                        <a:bodyPr/>
                        <a:lstStyle/>
                        <a:p>
                          <a:r>
                            <a:rPr lang="en-US" dirty="0">
                              <a:latin typeface="Times New Roman" panose="02020603050405020304" pitchFamily="18" charset="0"/>
                            </a:rPr>
                            <a:t>J</a:t>
                          </a:r>
                        </a:p>
                      </a:txBody>
                      <a:tcPr/>
                    </a:tc>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10</a:t>
                          </a:r>
                        </a:p>
                      </a:txBody>
                      <a:tcPr/>
                    </a:tc>
                    <a:tc>
                      <a:txBody>
                        <a:bodyPr/>
                        <a:lstStyle/>
                        <a:p>
                          <a:r>
                            <a:rPr lang="en-US" dirty="0">
                              <a:latin typeface="Times New Roman" panose="02020603050405020304" pitchFamily="18" charset="0"/>
                            </a:rPr>
                            <a:t>-7</a:t>
                          </a:r>
                        </a:p>
                      </a:txBody>
                      <a:tcPr/>
                    </a:tc>
                    <a:tc>
                      <a:txBody>
                        <a:bodyPr/>
                        <a:lstStyle/>
                        <a:p>
                          <a:r>
                            <a:rPr lang="en-US" dirty="0">
                              <a:latin typeface="Times New Roman" panose="02020603050405020304" pitchFamily="18" charset="0"/>
                            </a:rPr>
                            <a:t>49</a:t>
                          </a:r>
                        </a:p>
                      </a:txBody>
                      <a:tcPr/>
                    </a:tc>
                    <a:extLst>
                      <a:ext uri="{0D108BD9-81ED-4DB2-BD59-A6C34878D82A}">
                        <a16:rowId xmlns:a16="http://schemas.microsoft.com/office/drawing/2014/main" val="10010"/>
                      </a:ext>
                    </a:extLst>
                  </a:tr>
                  <a:tr h="370840">
                    <a:tc>
                      <a:txBody>
                        <a:bodyPr/>
                        <a:lstStyle/>
                        <a:p>
                          <a:endParaRPr lang="en-US" dirty="0">
                            <a:latin typeface="Times New Roman" panose="02020603050405020304" pitchFamily="18" charset="0"/>
                          </a:endParaRPr>
                        </a:p>
                      </a:txBody>
                      <a:tcPr/>
                    </a:tc>
                    <a:tc>
                      <a:txBody>
                        <a:bodyPr/>
                        <a:lstStyle/>
                        <a:p>
                          <a:endParaRPr lang="en-US" dirty="0">
                            <a:latin typeface="Times New Roman" panose="02020603050405020304" pitchFamily="18" charset="0"/>
                          </a:endParaRPr>
                        </a:p>
                      </a:txBody>
                      <a:tcPr/>
                    </a:tc>
                    <a:tc>
                      <a:txBody>
                        <a:bodyPr/>
                        <a:lstStyle/>
                        <a:p>
                          <a:endParaRPr lang="en-US" dirty="0">
                            <a:latin typeface="Times New Roman" panose="02020603050405020304" pitchFamily="18" charset="0"/>
                          </a:endParaRPr>
                        </a:p>
                      </a:txBody>
                      <a:tcPr/>
                    </a:tc>
                    <a:tc>
                      <a:txBody>
                        <a:bodyPr/>
                        <a:lstStyle/>
                        <a:p>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sSup>
                                      <m:sSupPr>
                                        <m:ctrlPr>
                                          <a:rPr lang="en-US" i="1" smtClean="0">
                                            <a:latin typeface="Cambria Math" panose="02040503050406030204" pitchFamily="18" charset="0"/>
                                          </a:rPr>
                                        </m:ctrlPr>
                                      </m:sSupPr>
                                      <m:e>
                                        <m:r>
                                          <a:rPr lang="en-US" b="0" i="1" smtClean="0">
                                            <a:latin typeface="Cambria Math"/>
                                          </a:rPr>
                                          <m:t>𝐷</m:t>
                                        </m:r>
                                      </m:e>
                                      <m:sup>
                                        <m:r>
                                          <a:rPr lang="en-US" b="0" i="1" smtClean="0">
                                            <a:latin typeface="Cambria Math"/>
                                          </a:rPr>
                                          <m:t>2</m:t>
                                        </m:r>
                                      </m:sup>
                                    </m:sSup>
                                    <m:r>
                                      <a:rPr lang="en-US" b="0" i="1" smtClean="0">
                                        <a:latin typeface="Cambria Math"/>
                                      </a:rPr>
                                      <m:t>=280</m:t>
                                    </m:r>
                                  </m:e>
                                </m:nary>
                              </m:oMath>
                            </m:oMathPara>
                          </a14:m>
                          <a:endParaRPr lang="en-US" dirty="0">
                            <a:latin typeface="Times New Roman" panose="02020603050405020304" pitchFamily="18" charset="0"/>
                          </a:endParaRPr>
                        </a:p>
                      </a:txBody>
                      <a:tcPr/>
                    </a:tc>
                    <a:extLst>
                      <a:ext uri="{0D108BD9-81ED-4DB2-BD59-A6C34878D82A}">
                        <a16:rowId xmlns:a16="http://schemas.microsoft.com/office/drawing/2014/main" val="10011"/>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4255961434"/>
                  </p:ext>
                </p:extLst>
              </p:nvPr>
            </p:nvGraphicFramePr>
            <p:xfrm>
              <a:off x="533400" y="1143000"/>
              <a:ext cx="8458200" cy="4836034"/>
            </p:xfrm>
            <a:graphic>
              <a:graphicData uri="http://schemas.openxmlformats.org/drawingml/2006/table">
                <a:tbl>
                  <a:tblPr firstRow="1" bandRow="1">
                    <a:tableStyleId>{5C22544A-7EE6-4342-B048-85BDC9FD1C3A}</a:tableStyleId>
                  </a:tblPr>
                  <a:tblGrid>
                    <a:gridCol w="1520575">
                      <a:extLst>
                        <a:ext uri="{9D8B030D-6E8A-4147-A177-3AD203B41FA5}">
                          <a16:colId xmlns:a16="http://schemas.microsoft.com/office/drawing/2014/main" val="20000"/>
                        </a:ext>
                      </a:extLst>
                    </a:gridCol>
                    <a:gridCol w="1330504">
                      <a:extLst>
                        <a:ext uri="{9D8B030D-6E8A-4147-A177-3AD203B41FA5}">
                          <a16:colId xmlns:a16="http://schemas.microsoft.com/office/drawing/2014/main" val="20001"/>
                        </a:ext>
                      </a:extLst>
                    </a:gridCol>
                    <a:gridCol w="1587383">
                      <a:extLst>
                        <a:ext uri="{9D8B030D-6E8A-4147-A177-3AD203B41FA5}">
                          <a16:colId xmlns:a16="http://schemas.microsoft.com/office/drawing/2014/main" val="20002"/>
                        </a:ext>
                      </a:extLst>
                    </a:gridCol>
                    <a:gridCol w="2023983">
                      <a:extLst>
                        <a:ext uri="{9D8B030D-6E8A-4147-A177-3AD203B41FA5}">
                          <a16:colId xmlns:a16="http://schemas.microsoft.com/office/drawing/2014/main" val="20003"/>
                        </a:ext>
                      </a:extLst>
                    </a:gridCol>
                    <a:gridCol w="1995755">
                      <a:extLst>
                        <a:ext uri="{9D8B030D-6E8A-4147-A177-3AD203B41FA5}">
                          <a16:colId xmlns:a16="http://schemas.microsoft.com/office/drawing/2014/main" val="20004"/>
                        </a:ext>
                      </a:extLst>
                    </a:gridCol>
                  </a:tblGrid>
                  <a:tr h="371920">
                    <a:tc>
                      <a:txBody>
                        <a:bodyPr/>
                        <a:lstStyle/>
                        <a:p>
                          <a:r>
                            <a:rPr lang="en-US" dirty="0">
                              <a:latin typeface="Times New Roman" panose="02020603050405020304" pitchFamily="18" charset="0"/>
                            </a:rPr>
                            <a:t>Person</a:t>
                          </a:r>
                        </a:p>
                      </a:txBody>
                      <a:tcPr/>
                    </a:tc>
                    <a:tc>
                      <a:txBody>
                        <a:bodyPr/>
                        <a:lstStyle/>
                        <a:p>
                          <a:endParaRPr lang="en-US"/>
                        </a:p>
                      </a:txBody>
                      <a:tcPr>
                        <a:blipFill>
                          <a:blip r:embed="rId2"/>
                          <a:stretch>
                            <a:fillRect l="-115138" t="-9836" r="-424312" b="-1204918"/>
                          </a:stretch>
                        </a:blipFill>
                      </a:tcPr>
                    </a:tc>
                    <a:tc>
                      <a:txBody>
                        <a:bodyPr/>
                        <a:lstStyle/>
                        <a:p>
                          <a:endParaRPr lang="en-US"/>
                        </a:p>
                      </a:txBody>
                      <a:tcPr>
                        <a:blipFill>
                          <a:blip r:embed="rId2"/>
                          <a:stretch>
                            <a:fillRect l="-180385" t="-9836" r="-255769" b="-1204918"/>
                          </a:stretch>
                        </a:blipFill>
                      </a:tcPr>
                    </a:tc>
                    <a:tc>
                      <a:txBody>
                        <a:bodyPr/>
                        <a:lstStyle/>
                        <a:p>
                          <a:endParaRPr lang="en-US"/>
                        </a:p>
                      </a:txBody>
                      <a:tcPr>
                        <a:blipFill>
                          <a:blip r:embed="rId2"/>
                          <a:stretch>
                            <a:fillRect l="-219578" t="-9836" r="-100301" b="-1204918"/>
                          </a:stretch>
                        </a:blipFill>
                      </a:tcPr>
                    </a:tc>
                    <a:tc>
                      <a:txBody>
                        <a:bodyPr/>
                        <a:lstStyle/>
                        <a:p>
                          <a:endParaRPr lang="en-US"/>
                        </a:p>
                      </a:txBody>
                      <a:tcPr>
                        <a:blipFill>
                          <a:blip r:embed="rId2"/>
                          <a:stretch>
                            <a:fillRect l="-323476" t="-9836" r="-1524" b="-1204918"/>
                          </a:stretch>
                        </a:blipFill>
                      </a:tcPr>
                    </a:tc>
                    <a:extLst>
                      <a:ext uri="{0D108BD9-81ED-4DB2-BD59-A6C34878D82A}">
                        <a16:rowId xmlns:a16="http://schemas.microsoft.com/office/drawing/2014/main" val="10000"/>
                      </a:ext>
                    </a:extLst>
                  </a:tr>
                  <a:tr h="370840">
                    <a:tc>
                      <a:txBody>
                        <a:bodyPr/>
                        <a:lstStyle/>
                        <a:p>
                          <a:r>
                            <a:rPr lang="en-US" dirty="0">
                              <a:latin typeface="Times New Roman" panose="02020603050405020304" pitchFamily="18" charset="0"/>
                            </a:rPr>
                            <a:t>A</a:t>
                          </a:r>
                        </a:p>
                      </a:txBody>
                      <a:tcPr/>
                    </a:tc>
                    <a:tc>
                      <a:txBody>
                        <a:bodyPr/>
                        <a:lstStyle/>
                        <a:p>
                          <a:r>
                            <a:rPr lang="en-US" dirty="0">
                              <a:latin typeface="Times New Roman" panose="02020603050405020304" pitchFamily="18" charset="0"/>
                            </a:rPr>
                            <a:t>9</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64</a:t>
                          </a:r>
                        </a:p>
                      </a:txBody>
                      <a:tcPr/>
                    </a:tc>
                    <a:extLst>
                      <a:ext uri="{0D108BD9-81ED-4DB2-BD59-A6C34878D82A}">
                        <a16:rowId xmlns:a16="http://schemas.microsoft.com/office/drawing/2014/main" val="10001"/>
                      </a:ext>
                    </a:extLst>
                  </a:tr>
                  <a:tr h="370840">
                    <a:tc>
                      <a:txBody>
                        <a:bodyPr/>
                        <a:lstStyle/>
                        <a:p>
                          <a:r>
                            <a:rPr lang="en-US" dirty="0">
                              <a:latin typeface="Times New Roman" panose="02020603050405020304" pitchFamily="18" charset="0"/>
                            </a:rPr>
                            <a:t>B</a:t>
                          </a:r>
                        </a:p>
                      </a:txBody>
                      <a:tcPr/>
                    </a:tc>
                    <a:tc>
                      <a:txBody>
                        <a:bodyPr/>
                        <a:lstStyle/>
                        <a:p>
                          <a:r>
                            <a:rPr lang="en-US" dirty="0">
                              <a:latin typeface="Times New Roman" panose="02020603050405020304" pitchFamily="18" charset="0"/>
                            </a:rPr>
                            <a:t>10</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64</a:t>
                          </a:r>
                        </a:p>
                      </a:txBody>
                      <a:tcPr/>
                    </a:tc>
                    <a:extLst>
                      <a:ext uri="{0D108BD9-81ED-4DB2-BD59-A6C34878D82A}">
                        <a16:rowId xmlns:a16="http://schemas.microsoft.com/office/drawing/2014/main" val="10002"/>
                      </a:ext>
                    </a:extLst>
                  </a:tr>
                  <a:tr h="370840">
                    <a:tc>
                      <a:txBody>
                        <a:bodyPr/>
                        <a:lstStyle/>
                        <a:p>
                          <a:r>
                            <a:rPr lang="en-US" dirty="0">
                              <a:latin typeface="Times New Roman" panose="02020603050405020304" pitchFamily="18" charset="0"/>
                            </a:rPr>
                            <a:t>C</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9</a:t>
                          </a:r>
                        </a:p>
                      </a:txBody>
                      <a:tcPr/>
                    </a:tc>
                    <a:extLst>
                      <a:ext uri="{0D108BD9-81ED-4DB2-BD59-A6C34878D82A}">
                        <a16:rowId xmlns:a16="http://schemas.microsoft.com/office/drawing/2014/main" val="10003"/>
                      </a:ext>
                    </a:extLst>
                  </a:tr>
                  <a:tr h="370840">
                    <a:tc>
                      <a:txBody>
                        <a:bodyPr/>
                        <a:lstStyle/>
                        <a:p>
                          <a:r>
                            <a:rPr lang="en-US" dirty="0">
                              <a:latin typeface="Times New Roman" panose="02020603050405020304" pitchFamily="18" charset="0"/>
                            </a:rPr>
                            <a:t>D</a:t>
                          </a:r>
                        </a:p>
                      </a:txBody>
                      <a:tcPr/>
                    </a:tc>
                    <a:tc>
                      <a:txBody>
                        <a:bodyPr/>
                        <a:lstStyle/>
                        <a:p>
                          <a:r>
                            <a:rPr lang="en-US" dirty="0">
                              <a:latin typeface="Times New Roman" panose="02020603050405020304" pitchFamily="18" charset="0"/>
                            </a:rPr>
                            <a:t>5</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1</a:t>
                          </a:r>
                        </a:p>
                      </a:txBody>
                      <a:tcPr/>
                    </a:tc>
                    <a:extLst>
                      <a:ext uri="{0D108BD9-81ED-4DB2-BD59-A6C34878D82A}">
                        <a16:rowId xmlns:a16="http://schemas.microsoft.com/office/drawing/2014/main" val="10004"/>
                      </a:ext>
                    </a:extLst>
                  </a:tr>
                  <a:tr h="370840">
                    <a:tc>
                      <a:txBody>
                        <a:bodyPr/>
                        <a:lstStyle/>
                        <a:p>
                          <a:r>
                            <a:rPr lang="en-US" dirty="0">
                              <a:latin typeface="Times New Roman" panose="02020603050405020304" pitchFamily="18" charset="0"/>
                            </a:rPr>
                            <a:t>E</a:t>
                          </a:r>
                        </a:p>
                      </a:txBody>
                      <a:tcPr/>
                    </a:tc>
                    <a:tc>
                      <a:txBody>
                        <a:bodyPr/>
                        <a:lstStyle/>
                        <a:p>
                          <a:r>
                            <a:rPr lang="en-US" dirty="0">
                              <a:latin typeface="Times New Roman" panose="02020603050405020304" pitchFamily="18" charset="0"/>
                            </a:rPr>
                            <a:t>7</a:t>
                          </a:r>
                        </a:p>
                      </a:txBody>
                      <a:tcPr/>
                    </a:tc>
                    <a:tc>
                      <a:txBody>
                        <a:bodyPr/>
                        <a:lstStyle/>
                        <a:p>
                          <a:r>
                            <a:rPr lang="en-US" dirty="0">
                              <a:latin typeface="Times New Roman" panose="02020603050405020304" pitchFamily="18" charset="0"/>
                            </a:rPr>
                            <a:t>5</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4</a:t>
                          </a:r>
                        </a:p>
                      </a:txBody>
                      <a:tcPr/>
                    </a:tc>
                    <a:extLst>
                      <a:ext uri="{0D108BD9-81ED-4DB2-BD59-A6C34878D82A}">
                        <a16:rowId xmlns:a16="http://schemas.microsoft.com/office/drawing/2014/main" val="10005"/>
                      </a:ext>
                    </a:extLst>
                  </a:tr>
                  <a:tr h="370840">
                    <a:tc>
                      <a:txBody>
                        <a:bodyPr/>
                        <a:lstStyle/>
                        <a:p>
                          <a:r>
                            <a:rPr lang="en-US" dirty="0">
                              <a:latin typeface="Times New Roman" panose="02020603050405020304" pitchFamily="18" charset="0"/>
                            </a:rPr>
                            <a:t>F</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16</a:t>
                          </a:r>
                        </a:p>
                      </a:txBody>
                      <a:tcPr/>
                    </a:tc>
                    <a:extLst>
                      <a:ext uri="{0D108BD9-81ED-4DB2-BD59-A6C34878D82A}">
                        <a16:rowId xmlns:a16="http://schemas.microsoft.com/office/drawing/2014/main" val="10006"/>
                      </a:ext>
                    </a:extLst>
                  </a:tr>
                  <a:tr h="370840">
                    <a:tc>
                      <a:txBody>
                        <a:bodyPr/>
                        <a:lstStyle/>
                        <a:p>
                          <a:r>
                            <a:rPr lang="en-US" dirty="0">
                              <a:latin typeface="Times New Roman" panose="02020603050405020304" pitchFamily="18" charset="0"/>
                            </a:rPr>
                            <a:t>G</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7</a:t>
                          </a:r>
                        </a:p>
                      </a:txBody>
                      <a:tcPr/>
                    </a:tc>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9</a:t>
                          </a:r>
                        </a:p>
                      </a:txBody>
                      <a:tcPr/>
                    </a:tc>
                    <a:extLst>
                      <a:ext uri="{0D108BD9-81ED-4DB2-BD59-A6C34878D82A}">
                        <a16:rowId xmlns:a16="http://schemas.microsoft.com/office/drawing/2014/main" val="10007"/>
                      </a:ext>
                    </a:extLst>
                  </a:tr>
                  <a:tr h="370840">
                    <a:tc>
                      <a:txBody>
                        <a:bodyPr/>
                        <a:lstStyle/>
                        <a:p>
                          <a:r>
                            <a:rPr lang="en-US" dirty="0">
                              <a:latin typeface="Times New Roman" panose="02020603050405020304" pitchFamily="18" charset="0"/>
                            </a:rPr>
                            <a:t>H</a:t>
                          </a: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0</a:t>
                          </a:r>
                        </a:p>
                      </a:txBody>
                      <a:tcPr/>
                    </a:tc>
                    <a:extLst>
                      <a:ext uri="{0D108BD9-81ED-4DB2-BD59-A6C34878D82A}">
                        <a16:rowId xmlns:a16="http://schemas.microsoft.com/office/drawing/2014/main" val="10008"/>
                      </a:ext>
                    </a:extLst>
                  </a:tr>
                  <a:tr h="370840">
                    <a:tc>
                      <a:txBody>
                        <a:bodyPr/>
                        <a:lstStyle/>
                        <a:p>
                          <a:r>
                            <a:rPr lang="en-US" dirty="0">
                              <a:latin typeface="Times New Roman" panose="02020603050405020304" pitchFamily="18" charset="0"/>
                            </a:rPr>
                            <a:t>I</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9</a:t>
                          </a: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64</a:t>
                          </a:r>
                        </a:p>
                      </a:txBody>
                      <a:tcPr/>
                    </a:tc>
                    <a:extLst>
                      <a:ext uri="{0D108BD9-81ED-4DB2-BD59-A6C34878D82A}">
                        <a16:rowId xmlns:a16="http://schemas.microsoft.com/office/drawing/2014/main" val="10009"/>
                      </a:ext>
                    </a:extLst>
                  </a:tr>
                  <a:tr h="370840">
                    <a:tc>
                      <a:txBody>
                        <a:bodyPr/>
                        <a:lstStyle/>
                        <a:p>
                          <a:r>
                            <a:rPr lang="en-US" dirty="0">
                              <a:latin typeface="Times New Roman" panose="02020603050405020304" pitchFamily="18" charset="0"/>
                            </a:rPr>
                            <a:t>J</a:t>
                          </a:r>
                        </a:p>
                      </a:txBody>
                      <a:tcPr/>
                    </a:tc>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10</a:t>
                          </a:r>
                        </a:p>
                      </a:txBody>
                      <a:tcPr/>
                    </a:tc>
                    <a:tc>
                      <a:txBody>
                        <a:bodyPr/>
                        <a:lstStyle/>
                        <a:p>
                          <a:r>
                            <a:rPr lang="en-US" dirty="0">
                              <a:latin typeface="Times New Roman" panose="02020603050405020304" pitchFamily="18" charset="0"/>
                            </a:rPr>
                            <a:t>-7</a:t>
                          </a:r>
                        </a:p>
                      </a:txBody>
                      <a:tcPr/>
                    </a:tc>
                    <a:tc>
                      <a:txBody>
                        <a:bodyPr/>
                        <a:lstStyle/>
                        <a:p>
                          <a:r>
                            <a:rPr lang="en-US" dirty="0">
                              <a:latin typeface="Times New Roman" panose="02020603050405020304" pitchFamily="18" charset="0"/>
                            </a:rPr>
                            <a:t>49</a:t>
                          </a:r>
                        </a:p>
                      </a:txBody>
                      <a:tcPr/>
                    </a:tc>
                    <a:extLst>
                      <a:ext uri="{0D108BD9-81ED-4DB2-BD59-A6C34878D82A}">
                        <a16:rowId xmlns:a16="http://schemas.microsoft.com/office/drawing/2014/main" val="10010"/>
                      </a:ext>
                    </a:extLst>
                  </a:tr>
                  <a:tr h="755714">
                    <a:tc>
                      <a:txBody>
                        <a:bodyPr/>
                        <a:lstStyle/>
                        <a:p>
                          <a:endParaRPr lang="en-US" dirty="0">
                            <a:latin typeface="Times New Roman" panose="02020603050405020304" pitchFamily="18" charset="0"/>
                          </a:endParaRPr>
                        </a:p>
                      </a:txBody>
                      <a:tcPr/>
                    </a:tc>
                    <a:tc>
                      <a:txBody>
                        <a:bodyPr/>
                        <a:lstStyle/>
                        <a:p>
                          <a:endParaRPr lang="en-US" dirty="0">
                            <a:latin typeface="Times New Roman" panose="02020603050405020304" pitchFamily="18" charset="0"/>
                          </a:endParaRPr>
                        </a:p>
                      </a:txBody>
                      <a:tcPr/>
                    </a:tc>
                    <a:tc>
                      <a:txBody>
                        <a:bodyPr/>
                        <a:lstStyle/>
                        <a:p>
                          <a:endParaRPr lang="en-US" dirty="0">
                            <a:latin typeface="Times New Roman" panose="02020603050405020304" pitchFamily="18" charset="0"/>
                          </a:endParaRPr>
                        </a:p>
                      </a:txBody>
                      <a:tcPr/>
                    </a:tc>
                    <a:tc>
                      <a:txBody>
                        <a:bodyPr/>
                        <a:lstStyle/>
                        <a:p>
                          <a:endParaRPr lang="en-US" dirty="0">
                            <a:latin typeface="Times New Roman" panose="02020603050405020304" pitchFamily="18" charset="0"/>
                          </a:endParaRPr>
                        </a:p>
                      </a:txBody>
                      <a:tcPr/>
                    </a:tc>
                    <a:tc>
                      <a:txBody>
                        <a:bodyPr/>
                        <a:lstStyle/>
                        <a:p>
                          <a:endParaRPr lang="en-US"/>
                        </a:p>
                      </a:txBody>
                      <a:tcPr>
                        <a:blipFill>
                          <a:blip r:embed="rId2"/>
                          <a:stretch>
                            <a:fillRect l="-323476" t="-545161" r="-1524" b="-1613"/>
                          </a:stretch>
                        </a:blipFill>
                      </a:tcPr>
                    </a:tc>
                    <a:extLst>
                      <a:ext uri="{0D108BD9-81ED-4DB2-BD59-A6C34878D82A}">
                        <a16:rowId xmlns:a16="http://schemas.microsoft.com/office/drawing/2014/main" val="10011"/>
                      </a:ext>
                    </a:extLst>
                  </a:tr>
                </a:tbl>
              </a:graphicData>
            </a:graphic>
          </p:graphicFrame>
        </mc:Fallback>
      </mc:AlternateContent>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Rank Correlation(CO1)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2914707873"/>
      </p:ext>
    </p:extLst>
  </p:cSld>
  <p:clrMapOvr>
    <a:masterClrMapping/>
  </p:clrMapOvr>
  <p:transition spd="slow">
    <p:push dir="u"/>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Autofit/>
              </a:bodyPr>
              <a:lstStyle/>
              <a:p>
                <a:pPr marL="0" indent="0">
                  <a:buNone/>
                </a:pPr>
                <a14:m>
                  <m:oMathPara xmlns:m="http://schemas.openxmlformats.org/officeDocument/2006/math">
                    <m:oMathParaPr>
                      <m:jc m:val="left"/>
                    </m:oMathParaPr>
                    <m:oMath xmlns:m="http://schemas.openxmlformats.org/officeDocument/2006/math">
                      <m:r>
                        <a:rPr lang="en-US" sz="2200" b="0" i="1" smtClean="0">
                          <a:solidFill>
                            <a:schemeClr val="tx1"/>
                          </a:solidFill>
                          <a:latin typeface="Cambria Math"/>
                        </a:rPr>
                        <m:t>𝑟</m:t>
                      </m:r>
                      <m:r>
                        <a:rPr lang="en-US" sz="2200" b="0" i="1" smtClean="0">
                          <a:solidFill>
                            <a:schemeClr val="tx1"/>
                          </a:solidFill>
                          <a:latin typeface="Cambria Math"/>
                        </a:rPr>
                        <m:t>=1−</m:t>
                      </m:r>
                      <m:d>
                        <m:dPr>
                          <m:begChr m:val="["/>
                          <m:endChr m:val="]"/>
                          <m:ctrlPr>
                            <a:rPr lang="en-US" sz="2200" i="1" smtClean="0">
                              <a:solidFill>
                                <a:schemeClr val="tx1"/>
                              </a:solidFill>
                              <a:latin typeface="Cambria Math" panose="02040503050406030204" pitchFamily="18" charset="0"/>
                            </a:rPr>
                          </m:ctrlPr>
                        </m:dPr>
                        <m:e>
                          <m:f>
                            <m:fPr>
                              <m:ctrlPr>
                                <a:rPr lang="en-US" sz="2200" i="1" smtClean="0">
                                  <a:solidFill>
                                    <a:schemeClr val="tx1"/>
                                  </a:solidFill>
                                  <a:latin typeface="Cambria Math" panose="02040503050406030204" pitchFamily="18" charset="0"/>
                                </a:rPr>
                              </m:ctrlPr>
                            </m:fPr>
                            <m:num>
                              <m:r>
                                <a:rPr lang="en-US" sz="2200" b="0" i="1" smtClean="0">
                                  <a:solidFill>
                                    <a:schemeClr val="tx1"/>
                                  </a:solidFill>
                                  <a:latin typeface="Cambria Math"/>
                                </a:rPr>
                                <m:t>6</m:t>
                              </m:r>
                              <m:nary>
                                <m:naryPr>
                                  <m:chr m:val="∑"/>
                                  <m:subHide m:val="on"/>
                                  <m:supHide m:val="on"/>
                                  <m:ctrlPr>
                                    <a:rPr lang="en-US" sz="2200" i="1" smtClean="0">
                                      <a:solidFill>
                                        <a:schemeClr val="tx1"/>
                                      </a:solidFill>
                                      <a:latin typeface="Cambria Math" panose="02040503050406030204" pitchFamily="18" charset="0"/>
                                    </a:rPr>
                                  </m:ctrlPr>
                                </m:naryPr>
                                <m:sub/>
                                <m:sup/>
                                <m:e>
                                  <m:sSup>
                                    <m:sSupPr>
                                      <m:ctrlPr>
                                        <a:rPr lang="en-US" sz="2200" i="1" smtClean="0">
                                          <a:solidFill>
                                            <a:schemeClr val="tx1"/>
                                          </a:solidFill>
                                          <a:latin typeface="Cambria Math" panose="02040503050406030204" pitchFamily="18" charset="0"/>
                                        </a:rPr>
                                      </m:ctrlPr>
                                    </m:sSupPr>
                                    <m:e>
                                      <m:r>
                                        <a:rPr lang="en-US" sz="2200" b="0" i="1" smtClean="0">
                                          <a:solidFill>
                                            <a:schemeClr val="tx1"/>
                                          </a:solidFill>
                                          <a:latin typeface="Cambria Math"/>
                                        </a:rPr>
                                        <m:t>𝐷</m:t>
                                      </m:r>
                                    </m:e>
                                    <m:sup>
                                      <m:r>
                                        <a:rPr lang="en-US" sz="2200" b="0" i="1" smtClean="0">
                                          <a:solidFill>
                                            <a:schemeClr val="tx1"/>
                                          </a:solidFill>
                                          <a:latin typeface="Cambria Math"/>
                                        </a:rPr>
                                        <m:t>2</m:t>
                                      </m:r>
                                    </m:sup>
                                  </m:sSup>
                                </m:e>
                              </m:nary>
                            </m:num>
                            <m:den>
                              <m:r>
                                <a:rPr lang="en-US" sz="2200" b="0" i="1" smtClean="0">
                                  <a:solidFill>
                                    <a:schemeClr val="tx1"/>
                                  </a:solidFill>
                                  <a:latin typeface="Cambria Math"/>
                                </a:rPr>
                                <m:t>𝑛</m:t>
                              </m:r>
                              <m:d>
                                <m:dPr>
                                  <m:ctrlPr>
                                    <a:rPr lang="en-US" sz="2200" i="1" smtClean="0">
                                      <a:solidFill>
                                        <a:schemeClr val="tx1"/>
                                      </a:solidFill>
                                      <a:latin typeface="Cambria Math" panose="02040503050406030204" pitchFamily="18" charset="0"/>
                                    </a:rPr>
                                  </m:ctrlPr>
                                </m:dPr>
                                <m:e>
                                  <m:sSup>
                                    <m:sSupPr>
                                      <m:ctrlPr>
                                        <a:rPr lang="en-US" sz="2200" i="1" smtClean="0">
                                          <a:solidFill>
                                            <a:schemeClr val="tx1"/>
                                          </a:solidFill>
                                          <a:latin typeface="Cambria Math" panose="02040503050406030204" pitchFamily="18" charset="0"/>
                                        </a:rPr>
                                      </m:ctrlPr>
                                    </m:sSupPr>
                                    <m:e>
                                      <m:r>
                                        <a:rPr lang="en-US" sz="2200" b="0" i="1" smtClean="0">
                                          <a:solidFill>
                                            <a:schemeClr val="tx1"/>
                                          </a:solidFill>
                                          <a:latin typeface="Cambria Math"/>
                                        </a:rPr>
                                        <m:t>𝑛</m:t>
                                      </m:r>
                                    </m:e>
                                    <m:sup>
                                      <m:r>
                                        <a:rPr lang="en-US" sz="2200" b="0" i="1" smtClean="0">
                                          <a:solidFill>
                                            <a:schemeClr val="tx1"/>
                                          </a:solidFill>
                                          <a:latin typeface="Cambria Math"/>
                                        </a:rPr>
                                        <m:t>2</m:t>
                                      </m:r>
                                    </m:sup>
                                  </m:sSup>
                                  <m:r>
                                    <a:rPr lang="en-US" sz="2200" b="0" i="1" smtClean="0">
                                      <a:solidFill>
                                        <a:schemeClr val="tx1"/>
                                      </a:solidFill>
                                      <a:latin typeface="Cambria Math"/>
                                    </a:rPr>
                                    <m:t>−1</m:t>
                                  </m:r>
                                </m:e>
                              </m:d>
                            </m:den>
                          </m:f>
                        </m:e>
                      </m:d>
                      <m:r>
                        <a:rPr lang="en-US" sz="2200" b="0" i="1" smtClean="0">
                          <a:solidFill>
                            <a:schemeClr val="tx1"/>
                          </a:solidFill>
                          <a:latin typeface="Cambria Math"/>
                        </a:rPr>
                        <m:t>=1−</m:t>
                      </m:r>
                      <m:d>
                        <m:dPr>
                          <m:begChr m:val="["/>
                          <m:endChr m:val="]"/>
                          <m:ctrlPr>
                            <a:rPr lang="en-US" sz="2200" i="1" smtClean="0">
                              <a:solidFill>
                                <a:schemeClr val="tx1"/>
                              </a:solidFill>
                              <a:latin typeface="Cambria Math" panose="02040503050406030204" pitchFamily="18" charset="0"/>
                            </a:rPr>
                          </m:ctrlPr>
                        </m:dPr>
                        <m:e>
                          <m:f>
                            <m:fPr>
                              <m:ctrlPr>
                                <a:rPr lang="en-US" sz="2200" i="1" smtClean="0">
                                  <a:solidFill>
                                    <a:schemeClr val="tx1"/>
                                  </a:solidFill>
                                  <a:latin typeface="Cambria Math" panose="02040503050406030204" pitchFamily="18" charset="0"/>
                                </a:rPr>
                              </m:ctrlPr>
                            </m:fPr>
                            <m:num>
                              <m:r>
                                <a:rPr lang="en-US" sz="2200" b="0" i="1" smtClean="0">
                                  <a:solidFill>
                                    <a:schemeClr val="tx1"/>
                                  </a:solidFill>
                                  <a:latin typeface="Cambria Math"/>
                                </a:rPr>
                                <m:t>6</m:t>
                              </m:r>
                              <m:r>
                                <a:rPr lang="en-US" sz="2200" b="0" i="1" smtClean="0">
                                  <a:solidFill>
                                    <a:schemeClr val="tx1"/>
                                  </a:solidFill>
                                  <a:latin typeface="Cambria Math"/>
                                  <a:ea typeface="Cambria Math"/>
                                </a:rPr>
                                <m:t>×280</m:t>
                              </m:r>
                            </m:num>
                            <m:den>
                              <m:r>
                                <a:rPr lang="en-US" sz="2200" b="0" i="1" smtClean="0">
                                  <a:solidFill>
                                    <a:schemeClr val="tx1"/>
                                  </a:solidFill>
                                  <a:latin typeface="Cambria Math"/>
                                </a:rPr>
                                <m:t>10</m:t>
                              </m:r>
                              <m:d>
                                <m:dPr>
                                  <m:ctrlPr>
                                    <a:rPr lang="en-US" sz="2200" i="1" smtClean="0">
                                      <a:solidFill>
                                        <a:schemeClr val="tx1"/>
                                      </a:solidFill>
                                      <a:latin typeface="Cambria Math" panose="02040503050406030204" pitchFamily="18" charset="0"/>
                                    </a:rPr>
                                  </m:ctrlPr>
                                </m:dPr>
                                <m:e>
                                  <m:r>
                                    <a:rPr lang="en-US" sz="2200" b="0" i="1" smtClean="0">
                                      <a:solidFill>
                                        <a:schemeClr val="tx1"/>
                                      </a:solidFill>
                                      <a:latin typeface="Cambria Math"/>
                                    </a:rPr>
                                    <m:t>100−1</m:t>
                                  </m:r>
                                </m:e>
                              </m:d>
                            </m:den>
                          </m:f>
                        </m:e>
                      </m:d>
                      <m:r>
                        <a:rPr lang="en-US" sz="2200" b="0" i="1" smtClean="0">
                          <a:solidFill>
                            <a:schemeClr val="tx1"/>
                          </a:solidFill>
                          <a:latin typeface="Cambria Math"/>
                        </a:rPr>
                        <m:t>=1−1.697=−0.697</m:t>
                      </m:r>
                    </m:oMath>
                  </m:oMathPara>
                </a14:m>
                <a:endParaRPr lang="en-US" sz="2200" dirty="0">
                  <a:solidFill>
                    <a:schemeClr val="tx1"/>
                  </a:solidFill>
                </a:endParaRPr>
              </a:p>
              <a:p>
                <a:pPr marL="0" indent="0">
                  <a:buNone/>
                </a:pPr>
                <a:r>
                  <a:rPr lang="en-US" sz="2200" spc="-70" dirty="0">
                    <a:solidFill>
                      <a:schemeClr val="tx1"/>
                    </a:solidFill>
                    <a:cs typeface="Tahoma"/>
                  </a:rPr>
                  <a:t>Uses:</a:t>
                </a:r>
              </a:p>
              <a:p>
                <a:r>
                  <a:rPr lang="en-US" sz="2200" spc="-70" dirty="0">
                    <a:solidFill>
                      <a:schemeClr val="tx1"/>
                    </a:solidFill>
                    <a:cs typeface="Tahoma"/>
                  </a:rPr>
                  <a:t>It </a:t>
                </a:r>
                <a:r>
                  <a:rPr lang="en-US" sz="2200" spc="-55" dirty="0">
                    <a:solidFill>
                      <a:schemeClr val="tx1"/>
                    </a:solidFill>
                    <a:cs typeface="Tahoma"/>
                  </a:rPr>
                  <a:t>is </a:t>
                </a:r>
                <a:r>
                  <a:rPr lang="en-US" sz="2200" spc="-105" dirty="0">
                    <a:solidFill>
                      <a:schemeClr val="tx1"/>
                    </a:solidFill>
                    <a:cs typeface="Tahoma"/>
                  </a:rPr>
                  <a:t>used </a:t>
                </a:r>
                <a:r>
                  <a:rPr lang="en-US" sz="2200" spc="-65" dirty="0">
                    <a:solidFill>
                      <a:schemeClr val="tx1"/>
                    </a:solidFill>
                    <a:cs typeface="Tahoma"/>
                  </a:rPr>
                  <a:t>for </a:t>
                </a:r>
                <a:r>
                  <a:rPr lang="en-US" sz="2200" spc="-55" dirty="0">
                    <a:solidFill>
                      <a:schemeClr val="tx1"/>
                    </a:solidFill>
                    <a:cs typeface="Tahoma"/>
                  </a:rPr>
                  <a:t>finding correlation </a:t>
                </a:r>
                <a:r>
                  <a:rPr lang="en-US" sz="2200" spc="-50" dirty="0">
                    <a:solidFill>
                      <a:schemeClr val="tx1"/>
                    </a:solidFill>
                    <a:cs typeface="Tahoma"/>
                  </a:rPr>
                  <a:t>coefficient </a:t>
                </a:r>
                <a:r>
                  <a:rPr lang="en-US" sz="2200" spc="-10" dirty="0">
                    <a:solidFill>
                      <a:schemeClr val="tx1"/>
                    </a:solidFill>
                    <a:cs typeface="Tahoma"/>
                  </a:rPr>
                  <a:t>if </a:t>
                </a:r>
                <a:r>
                  <a:rPr lang="en-US" sz="2200" spc="-155" dirty="0">
                    <a:solidFill>
                      <a:schemeClr val="tx1"/>
                    </a:solidFill>
                    <a:cs typeface="Tahoma"/>
                  </a:rPr>
                  <a:t>we </a:t>
                </a:r>
                <a:r>
                  <a:rPr lang="en-US" sz="2200" spc="-110" dirty="0">
                    <a:solidFill>
                      <a:schemeClr val="tx1"/>
                    </a:solidFill>
                    <a:cs typeface="Tahoma"/>
                  </a:rPr>
                  <a:t>are  </a:t>
                </a:r>
                <a:r>
                  <a:rPr lang="en-US" sz="2200" spc="-70" dirty="0">
                    <a:solidFill>
                      <a:schemeClr val="tx1"/>
                    </a:solidFill>
                    <a:cs typeface="Tahoma"/>
                  </a:rPr>
                  <a:t>dealing </a:t>
                </a:r>
                <a:r>
                  <a:rPr lang="en-US" sz="2200" spc="-40" dirty="0">
                    <a:solidFill>
                      <a:schemeClr val="tx1"/>
                    </a:solidFill>
                    <a:cs typeface="Tahoma"/>
                  </a:rPr>
                  <a:t>with </a:t>
                </a:r>
                <a:r>
                  <a:rPr lang="en-US" sz="2200" spc="-40" dirty="0">
                    <a:solidFill>
                      <a:schemeClr val="tx1"/>
                    </a:solidFill>
                    <a:uFill>
                      <a:solidFill>
                        <a:srgbClr val="7F007F"/>
                      </a:solidFill>
                    </a:uFill>
                    <a:cs typeface="Tahoma"/>
                  </a:rPr>
                  <a:t>qualitative </a:t>
                </a:r>
                <a:r>
                  <a:rPr lang="en-US" sz="2200" spc="-55" dirty="0">
                    <a:solidFill>
                      <a:schemeClr val="tx1"/>
                    </a:solidFill>
                    <a:uFill>
                      <a:solidFill>
                        <a:srgbClr val="7F007F"/>
                      </a:solidFill>
                    </a:uFill>
                    <a:cs typeface="Tahoma"/>
                  </a:rPr>
                  <a:t>characteristics</a:t>
                </a:r>
                <a:r>
                  <a:rPr lang="en-US" sz="2200" spc="-55" dirty="0">
                    <a:solidFill>
                      <a:schemeClr val="tx1"/>
                    </a:solidFill>
                    <a:cs typeface="Tahoma"/>
                  </a:rPr>
                  <a:t> </a:t>
                </a:r>
                <a:r>
                  <a:rPr lang="en-US" sz="2200" spc="-65" dirty="0">
                    <a:solidFill>
                      <a:schemeClr val="tx1"/>
                    </a:solidFill>
                    <a:cs typeface="Tahoma"/>
                  </a:rPr>
                  <a:t>which </a:t>
                </a:r>
                <a:r>
                  <a:rPr lang="en-US" sz="2200" spc="-55" dirty="0">
                    <a:solidFill>
                      <a:schemeClr val="tx1"/>
                    </a:solidFill>
                    <a:cs typeface="Tahoma"/>
                  </a:rPr>
                  <a:t>cannot </a:t>
                </a:r>
                <a:r>
                  <a:rPr lang="en-US" sz="2200" spc="-90" dirty="0">
                    <a:solidFill>
                      <a:schemeClr val="tx1"/>
                    </a:solidFill>
                    <a:cs typeface="Tahoma"/>
                  </a:rPr>
                  <a:t>be  </a:t>
                </a:r>
                <a:r>
                  <a:rPr lang="en-US" sz="2200" spc="-100" dirty="0">
                    <a:solidFill>
                      <a:schemeClr val="tx1"/>
                    </a:solidFill>
                    <a:cs typeface="Tahoma"/>
                  </a:rPr>
                  <a:t>measured </a:t>
                </a:r>
                <a:r>
                  <a:rPr lang="en-US" sz="2200" spc="-45" dirty="0">
                    <a:solidFill>
                      <a:schemeClr val="tx1"/>
                    </a:solidFill>
                    <a:cs typeface="Tahoma"/>
                  </a:rPr>
                  <a:t>quantitatively </a:t>
                </a:r>
                <a:r>
                  <a:rPr lang="en-US" sz="2200" spc="-40" dirty="0">
                    <a:solidFill>
                      <a:schemeClr val="tx1"/>
                    </a:solidFill>
                    <a:cs typeface="Tahoma"/>
                  </a:rPr>
                  <a:t>but </a:t>
                </a:r>
                <a:r>
                  <a:rPr lang="en-US" sz="2200" spc="-70" dirty="0">
                    <a:solidFill>
                      <a:schemeClr val="tx1"/>
                    </a:solidFill>
                    <a:cs typeface="Tahoma"/>
                  </a:rPr>
                  <a:t>can </a:t>
                </a:r>
                <a:r>
                  <a:rPr lang="en-US" sz="2200" spc="-90" dirty="0">
                    <a:solidFill>
                      <a:schemeClr val="tx1"/>
                    </a:solidFill>
                    <a:cs typeface="Tahoma"/>
                  </a:rPr>
                  <a:t>be arranged</a:t>
                </a:r>
                <a:r>
                  <a:rPr lang="en-US" sz="2200" spc="120" dirty="0">
                    <a:solidFill>
                      <a:schemeClr val="tx1"/>
                    </a:solidFill>
                    <a:cs typeface="Tahoma"/>
                  </a:rPr>
                  <a:t> </a:t>
                </a:r>
                <a:r>
                  <a:rPr lang="en-US" sz="2200" spc="-70" dirty="0">
                    <a:solidFill>
                      <a:schemeClr val="tx1"/>
                    </a:solidFill>
                    <a:cs typeface="Tahoma"/>
                  </a:rPr>
                  <a:t>serially.</a:t>
                </a:r>
                <a:endParaRPr lang="en-US" sz="2200" dirty="0">
                  <a:solidFill>
                    <a:schemeClr val="tx1"/>
                  </a:solidFill>
                  <a:cs typeface="Tahoma"/>
                </a:endParaRPr>
              </a:p>
              <a:p>
                <a:r>
                  <a:rPr lang="en-US" sz="2200" spc="-70" dirty="0">
                    <a:solidFill>
                      <a:schemeClr val="tx1"/>
                    </a:solidFill>
                    <a:cs typeface="Tahoma"/>
                  </a:rPr>
                  <a:t>It</a:t>
                </a:r>
                <a:r>
                  <a:rPr lang="en-US" sz="2200" spc="25" dirty="0">
                    <a:solidFill>
                      <a:schemeClr val="tx1"/>
                    </a:solidFill>
                    <a:cs typeface="Tahoma"/>
                  </a:rPr>
                  <a:t> </a:t>
                </a:r>
                <a:r>
                  <a:rPr lang="en-US" sz="2200" spc="-70" dirty="0">
                    <a:solidFill>
                      <a:schemeClr val="tx1"/>
                    </a:solidFill>
                    <a:cs typeface="Tahoma"/>
                  </a:rPr>
                  <a:t>can</a:t>
                </a:r>
                <a:r>
                  <a:rPr lang="en-US" sz="2200" spc="30" dirty="0">
                    <a:solidFill>
                      <a:schemeClr val="tx1"/>
                    </a:solidFill>
                    <a:cs typeface="Tahoma"/>
                  </a:rPr>
                  <a:t> </a:t>
                </a:r>
                <a:r>
                  <a:rPr lang="en-US" sz="2200" spc="-70" dirty="0">
                    <a:solidFill>
                      <a:schemeClr val="tx1"/>
                    </a:solidFill>
                    <a:cs typeface="Tahoma"/>
                  </a:rPr>
                  <a:t>also</a:t>
                </a:r>
                <a:r>
                  <a:rPr lang="en-US" sz="2200" spc="30" dirty="0">
                    <a:solidFill>
                      <a:schemeClr val="tx1"/>
                    </a:solidFill>
                    <a:cs typeface="Tahoma"/>
                  </a:rPr>
                  <a:t> </a:t>
                </a:r>
                <a:r>
                  <a:rPr lang="en-US" sz="2200" spc="-90" dirty="0">
                    <a:solidFill>
                      <a:schemeClr val="tx1"/>
                    </a:solidFill>
                    <a:cs typeface="Tahoma"/>
                  </a:rPr>
                  <a:t>be</a:t>
                </a:r>
                <a:r>
                  <a:rPr lang="en-US" sz="2200" spc="30" dirty="0">
                    <a:solidFill>
                      <a:schemeClr val="tx1"/>
                    </a:solidFill>
                    <a:cs typeface="Tahoma"/>
                  </a:rPr>
                  <a:t> </a:t>
                </a:r>
                <a:r>
                  <a:rPr lang="en-US" sz="2200" spc="-105" dirty="0">
                    <a:solidFill>
                      <a:schemeClr val="tx1"/>
                    </a:solidFill>
                    <a:cs typeface="Tahoma"/>
                  </a:rPr>
                  <a:t>used</a:t>
                </a:r>
                <a:r>
                  <a:rPr lang="en-US" sz="2200" spc="30" dirty="0">
                    <a:solidFill>
                      <a:schemeClr val="tx1"/>
                    </a:solidFill>
                    <a:cs typeface="Tahoma"/>
                  </a:rPr>
                  <a:t> </a:t>
                </a:r>
                <a:r>
                  <a:rPr lang="en-US" sz="2200" spc="-105" dirty="0">
                    <a:solidFill>
                      <a:schemeClr val="tx1"/>
                    </a:solidFill>
                    <a:cs typeface="Tahoma"/>
                  </a:rPr>
                  <a:t>where</a:t>
                </a:r>
                <a:r>
                  <a:rPr lang="en-US" sz="2200" spc="30" dirty="0">
                    <a:solidFill>
                      <a:schemeClr val="tx1"/>
                    </a:solidFill>
                    <a:cs typeface="Tahoma"/>
                  </a:rPr>
                  <a:t> </a:t>
                </a:r>
                <a:r>
                  <a:rPr lang="en-US" sz="2200" spc="-40" dirty="0">
                    <a:solidFill>
                      <a:schemeClr val="tx1"/>
                    </a:solidFill>
                    <a:uFill>
                      <a:solidFill>
                        <a:srgbClr val="7F007F"/>
                      </a:solidFill>
                    </a:uFill>
                    <a:cs typeface="Tahoma"/>
                  </a:rPr>
                  <a:t>actual</a:t>
                </a:r>
                <a:r>
                  <a:rPr lang="en-US" sz="2200" spc="30" dirty="0">
                    <a:solidFill>
                      <a:schemeClr val="tx1"/>
                    </a:solidFill>
                    <a:uFill>
                      <a:solidFill>
                        <a:srgbClr val="7F007F"/>
                      </a:solidFill>
                    </a:uFill>
                    <a:cs typeface="Tahoma"/>
                  </a:rPr>
                  <a:t> </a:t>
                </a:r>
                <a:r>
                  <a:rPr lang="en-US" sz="2200" spc="-55" dirty="0">
                    <a:solidFill>
                      <a:schemeClr val="tx1"/>
                    </a:solidFill>
                    <a:uFill>
                      <a:solidFill>
                        <a:srgbClr val="7F007F"/>
                      </a:solidFill>
                    </a:uFill>
                    <a:cs typeface="Tahoma"/>
                  </a:rPr>
                  <a:t>data</a:t>
                </a:r>
                <a:r>
                  <a:rPr lang="en-US" sz="2200" spc="30" dirty="0">
                    <a:solidFill>
                      <a:schemeClr val="tx1"/>
                    </a:solidFill>
                    <a:cs typeface="Tahoma"/>
                  </a:rPr>
                  <a:t> </a:t>
                </a:r>
                <a:r>
                  <a:rPr lang="en-US" sz="2200" spc="-110" dirty="0">
                    <a:solidFill>
                      <a:schemeClr val="tx1"/>
                    </a:solidFill>
                    <a:cs typeface="Tahoma"/>
                  </a:rPr>
                  <a:t>are</a:t>
                </a:r>
                <a:r>
                  <a:rPr lang="en-US" sz="2200" spc="25" dirty="0">
                    <a:solidFill>
                      <a:schemeClr val="tx1"/>
                    </a:solidFill>
                    <a:cs typeface="Tahoma"/>
                  </a:rPr>
                  <a:t> </a:t>
                </a:r>
                <a:r>
                  <a:rPr lang="en-US" sz="2200" spc="-75" dirty="0">
                    <a:solidFill>
                      <a:schemeClr val="tx1"/>
                    </a:solidFill>
                    <a:cs typeface="Tahoma"/>
                  </a:rPr>
                  <a:t>given.</a:t>
                </a:r>
                <a:endParaRPr lang="en-US" sz="2200" dirty="0">
                  <a:solidFill>
                    <a:schemeClr val="tx1"/>
                  </a:solidFill>
                  <a:cs typeface="Tahoma"/>
                </a:endParaRPr>
              </a:p>
              <a:p>
                <a:r>
                  <a:rPr lang="en-US" sz="2200" spc="-130" dirty="0">
                    <a:solidFill>
                      <a:schemeClr val="tx1"/>
                    </a:solidFill>
                    <a:cs typeface="Tahoma"/>
                  </a:rPr>
                  <a:t>In </a:t>
                </a:r>
                <a:r>
                  <a:rPr lang="en-US" sz="2200" spc="-95" dirty="0">
                    <a:solidFill>
                      <a:schemeClr val="tx1"/>
                    </a:solidFill>
                    <a:cs typeface="Tahoma"/>
                  </a:rPr>
                  <a:t>case </a:t>
                </a:r>
                <a:r>
                  <a:rPr lang="en-US" sz="2200" spc="-55" dirty="0">
                    <a:solidFill>
                      <a:schemeClr val="tx1"/>
                    </a:solidFill>
                    <a:cs typeface="Tahoma"/>
                  </a:rPr>
                  <a:t>of </a:t>
                </a:r>
                <a:r>
                  <a:rPr lang="en-US" sz="2200" spc="-85" dirty="0">
                    <a:solidFill>
                      <a:schemeClr val="tx1"/>
                    </a:solidFill>
                    <a:uFill>
                      <a:solidFill>
                        <a:srgbClr val="7F007F"/>
                      </a:solidFill>
                    </a:uFill>
                    <a:cs typeface="Tahoma"/>
                  </a:rPr>
                  <a:t>extreme </a:t>
                </a:r>
                <a:r>
                  <a:rPr lang="en-US" sz="2200" spc="-70" dirty="0">
                    <a:solidFill>
                      <a:schemeClr val="tx1"/>
                    </a:solidFill>
                    <a:uFill>
                      <a:solidFill>
                        <a:srgbClr val="7F007F"/>
                      </a:solidFill>
                    </a:uFill>
                    <a:cs typeface="Tahoma"/>
                  </a:rPr>
                  <a:t>observations,</a:t>
                </a:r>
                <a:r>
                  <a:rPr lang="en-US" sz="2200" spc="-70" dirty="0">
                    <a:solidFill>
                      <a:schemeClr val="tx1"/>
                    </a:solidFill>
                    <a:cs typeface="Tahoma"/>
                  </a:rPr>
                  <a:t> </a:t>
                </a:r>
                <a:r>
                  <a:rPr lang="en-US" sz="2200" spc="-65" dirty="0">
                    <a:solidFill>
                      <a:schemeClr val="tx1"/>
                    </a:solidFill>
                    <a:cs typeface="Tahoma"/>
                  </a:rPr>
                  <a:t>Spearman’s formula </a:t>
                </a:r>
                <a:r>
                  <a:rPr lang="en-US" sz="2200" spc="-55" dirty="0">
                    <a:solidFill>
                      <a:schemeClr val="tx1"/>
                    </a:solidFill>
                    <a:cs typeface="Tahoma"/>
                  </a:rPr>
                  <a:t>is  </a:t>
                </a:r>
                <a:r>
                  <a:rPr lang="en-US" sz="2200" spc="-90" dirty="0">
                    <a:solidFill>
                      <a:schemeClr val="tx1"/>
                    </a:solidFill>
                    <a:cs typeface="Tahoma"/>
                  </a:rPr>
                  <a:t>preferred </a:t>
                </a:r>
                <a:r>
                  <a:rPr lang="en-US" sz="2200" spc="-20" dirty="0">
                    <a:solidFill>
                      <a:schemeClr val="tx1"/>
                    </a:solidFill>
                    <a:cs typeface="Tahoma"/>
                  </a:rPr>
                  <a:t>to </a:t>
                </a:r>
                <a:r>
                  <a:rPr lang="en-US" sz="2200" spc="-60" dirty="0">
                    <a:solidFill>
                      <a:schemeClr val="tx1"/>
                    </a:solidFill>
                    <a:cs typeface="Tahoma"/>
                  </a:rPr>
                  <a:t>Pearson’s</a:t>
                </a:r>
                <a:r>
                  <a:rPr lang="en-US" sz="2200" spc="200" dirty="0">
                    <a:solidFill>
                      <a:schemeClr val="tx1"/>
                    </a:solidFill>
                    <a:cs typeface="Tahoma"/>
                  </a:rPr>
                  <a:t> </a:t>
                </a:r>
                <a:r>
                  <a:rPr lang="en-US" sz="2200" spc="-65" dirty="0">
                    <a:solidFill>
                      <a:schemeClr val="tx1"/>
                    </a:solidFill>
                    <a:cs typeface="Tahoma"/>
                  </a:rPr>
                  <a:t>formula.</a:t>
                </a:r>
                <a:endParaRPr lang="en-US" sz="2200" dirty="0">
                  <a:solidFill>
                    <a:schemeClr val="tx1"/>
                  </a:solidFill>
                  <a:cs typeface="Tahoma"/>
                </a:endParaRPr>
              </a:p>
              <a:p>
                <a:pPr marL="0" indent="0">
                  <a:buNone/>
                </a:pPr>
                <a:r>
                  <a:rPr lang="en-US" sz="2200" spc="-60" dirty="0">
                    <a:cs typeface="Tahoma"/>
                  </a:rPr>
                  <a:t>Limitations:</a:t>
                </a:r>
              </a:p>
              <a:p>
                <a:r>
                  <a:rPr lang="en-US" sz="2200" spc="-70" dirty="0">
                    <a:solidFill>
                      <a:schemeClr val="tx1"/>
                    </a:solidFill>
                    <a:cs typeface="Tahoma"/>
                  </a:rPr>
                  <a:t>It </a:t>
                </a:r>
                <a:r>
                  <a:rPr lang="en-US" sz="2200" spc="-55" dirty="0">
                    <a:solidFill>
                      <a:schemeClr val="tx1"/>
                    </a:solidFill>
                    <a:cs typeface="Tahoma"/>
                  </a:rPr>
                  <a:t>is </a:t>
                </a:r>
                <a:r>
                  <a:rPr lang="en-US" sz="2200" spc="-45" dirty="0">
                    <a:solidFill>
                      <a:schemeClr val="tx1"/>
                    </a:solidFill>
                    <a:cs typeface="Tahoma"/>
                  </a:rPr>
                  <a:t>not </a:t>
                </a:r>
                <a:r>
                  <a:rPr lang="en-US" sz="2200" spc="-55" dirty="0">
                    <a:solidFill>
                      <a:schemeClr val="tx1"/>
                    </a:solidFill>
                    <a:cs typeface="Tahoma"/>
                  </a:rPr>
                  <a:t>applicable </a:t>
                </a:r>
                <a:r>
                  <a:rPr lang="en-US" sz="2200" spc="-40" dirty="0">
                    <a:solidFill>
                      <a:schemeClr val="tx1"/>
                    </a:solidFill>
                    <a:cs typeface="Tahoma"/>
                  </a:rPr>
                  <a:t>in </a:t>
                </a:r>
                <a:r>
                  <a:rPr lang="en-US" sz="2200" spc="-65" dirty="0">
                    <a:solidFill>
                      <a:schemeClr val="tx1"/>
                    </a:solidFill>
                    <a:cs typeface="Tahoma"/>
                  </a:rPr>
                  <a:t>the </a:t>
                </a:r>
                <a:r>
                  <a:rPr lang="en-US" sz="2200" spc="-95" dirty="0">
                    <a:solidFill>
                      <a:schemeClr val="tx1"/>
                    </a:solidFill>
                    <a:cs typeface="Tahoma"/>
                  </a:rPr>
                  <a:t>case </a:t>
                </a:r>
                <a:r>
                  <a:rPr lang="en-US" sz="2200" spc="-55" dirty="0">
                    <a:solidFill>
                      <a:schemeClr val="tx1"/>
                    </a:solidFill>
                    <a:cs typeface="Tahoma"/>
                  </a:rPr>
                  <a:t>of </a:t>
                </a:r>
                <a:r>
                  <a:rPr lang="en-US" sz="2200" spc="-55" dirty="0">
                    <a:solidFill>
                      <a:schemeClr val="tx1"/>
                    </a:solidFill>
                    <a:uFill>
                      <a:solidFill>
                        <a:srgbClr val="7F007F"/>
                      </a:solidFill>
                    </a:uFill>
                    <a:cs typeface="Tahoma"/>
                  </a:rPr>
                  <a:t>bivariate </a:t>
                </a:r>
                <a:r>
                  <a:rPr lang="en-US" sz="2200" spc="-80" dirty="0">
                    <a:solidFill>
                      <a:schemeClr val="tx1"/>
                    </a:solidFill>
                    <a:uFill>
                      <a:solidFill>
                        <a:srgbClr val="7F007F"/>
                      </a:solidFill>
                    </a:uFill>
                    <a:cs typeface="Tahoma"/>
                  </a:rPr>
                  <a:t>frequency </a:t>
                </a:r>
                <a:r>
                  <a:rPr lang="en-US" sz="2200" spc="-80" dirty="0">
                    <a:solidFill>
                      <a:schemeClr val="tx1"/>
                    </a:solidFill>
                    <a:cs typeface="Tahoma"/>
                  </a:rPr>
                  <a:t> </a:t>
                </a:r>
                <a:r>
                  <a:rPr lang="en-US" sz="2200" spc="-40" dirty="0">
                    <a:solidFill>
                      <a:schemeClr val="tx1"/>
                    </a:solidFill>
                    <a:uFill>
                      <a:solidFill>
                        <a:srgbClr val="7F007F"/>
                      </a:solidFill>
                    </a:uFill>
                    <a:cs typeface="Tahoma"/>
                  </a:rPr>
                  <a:t>distribution.</a:t>
                </a:r>
                <a:endParaRPr lang="en-US" sz="2200" dirty="0">
                  <a:solidFill>
                    <a:schemeClr val="tx1"/>
                  </a:solidFill>
                </a:endParaRPr>
              </a:p>
              <a:p>
                <a:endParaRPr lang="en-US" sz="2200" dirty="0">
                  <a:solidFill>
                    <a:schemeClr val="tx1"/>
                  </a:solidFill>
                </a:endParaRPr>
              </a:p>
              <a:p>
                <a:endParaRPr lang="en-US" sz="2200" dirty="0">
                  <a:solidFill>
                    <a:schemeClr val="tx1"/>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69FA3697-8B2B-4353-A64E-5A2DC78ED356}"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113</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Rank Correlation(CO1)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36078412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r>
                  <a:rPr lang="en-US" sz="2200" spc="-50" dirty="0">
                    <a:solidFill>
                      <a:schemeClr val="tx1"/>
                    </a:solidFill>
                    <a:cs typeface="Tahoma"/>
                  </a:rPr>
                  <a:t>For </a:t>
                </a:r>
                <a:r>
                  <a:rPr lang="en-US" sz="2200" i="1" spc="-65" dirty="0">
                    <a:solidFill>
                      <a:schemeClr val="tx1"/>
                    </a:solidFill>
                    <a:cs typeface="Trebuchet MS"/>
                  </a:rPr>
                  <a:t>n </a:t>
                </a:r>
                <a:r>
                  <a:rPr lang="en-US" sz="2200" i="1" spc="-80" dirty="0">
                    <a:solidFill>
                      <a:schemeClr val="tx1"/>
                    </a:solidFill>
                    <a:cs typeface="Verdana"/>
                  </a:rPr>
                  <a:t>&gt; </a:t>
                </a:r>
                <a:r>
                  <a:rPr lang="en-US" sz="2200" spc="-75" dirty="0">
                    <a:solidFill>
                      <a:schemeClr val="tx1"/>
                    </a:solidFill>
                    <a:cs typeface="Tahoma"/>
                  </a:rPr>
                  <a:t>30, </a:t>
                </a:r>
                <a:r>
                  <a:rPr lang="en-US" sz="2200" spc="-40" dirty="0">
                    <a:solidFill>
                      <a:schemeClr val="tx1"/>
                    </a:solidFill>
                    <a:cs typeface="Tahoma"/>
                  </a:rPr>
                  <a:t>this </a:t>
                </a:r>
                <a:r>
                  <a:rPr lang="en-US" sz="2200" spc="-65" dirty="0">
                    <a:solidFill>
                      <a:schemeClr val="tx1"/>
                    </a:solidFill>
                    <a:cs typeface="Tahoma"/>
                  </a:rPr>
                  <a:t>formula </a:t>
                </a:r>
                <a:r>
                  <a:rPr lang="en-US" sz="2200" spc="-70" dirty="0">
                    <a:solidFill>
                      <a:schemeClr val="tx1"/>
                    </a:solidFill>
                    <a:cs typeface="Tahoma"/>
                  </a:rPr>
                  <a:t>should </a:t>
                </a:r>
                <a:r>
                  <a:rPr lang="en-US" sz="2200" spc="-45" dirty="0">
                    <a:solidFill>
                      <a:schemeClr val="tx1"/>
                    </a:solidFill>
                    <a:cs typeface="Tahoma"/>
                  </a:rPr>
                  <a:t>not </a:t>
                </a:r>
                <a:r>
                  <a:rPr lang="en-US" sz="2200" spc="-90" dirty="0">
                    <a:solidFill>
                      <a:schemeClr val="tx1"/>
                    </a:solidFill>
                    <a:cs typeface="Tahoma"/>
                  </a:rPr>
                  <a:t>be </a:t>
                </a:r>
                <a:r>
                  <a:rPr lang="en-US" sz="2200" spc="-105" dirty="0">
                    <a:solidFill>
                      <a:schemeClr val="tx1"/>
                    </a:solidFill>
                    <a:cs typeface="Tahoma"/>
                  </a:rPr>
                  <a:t>used </a:t>
                </a:r>
                <a:r>
                  <a:rPr lang="en-US" sz="2200" spc="-90" dirty="0">
                    <a:solidFill>
                      <a:schemeClr val="tx1"/>
                    </a:solidFill>
                    <a:uFill>
                      <a:solidFill>
                        <a:srgbClr val="7F007F"/>
                      </a:solidFill>
                    </a:uFill>
                    <a:cs typeface="Tahoma"/>
                  </a:rPr>
                  <a:t>unless </a:t>
                </a:r>
                <a:r>
                  <a:rPr lang="en-US" sz="2200" spc="-65" dirty="0">
                    <a:solidFill>
                      <a:schemeClr val="tx1"/>
                    </a:solidFill>
                    <a:uFill>
                      <a:solidFill>
                        <a:srgbClr val="7F007F"/>
                      </a:solidFill>
                    </a:uFill>
                    <a:cs typeface="Tahoma"/>
                  </a:rPr>
                  <a:t>the </a:t>
                </a:r>
                <a:r>
                  <a:rPr lang="en-US" sz="2200" spc="-65" dirty="0">
                    <a:solidFill>
                      <a:schemeClr val="tx1"/>
                    </a:solidFill>
                    <a:cs typeface="Tahoma"/>
                  </a:rPr>
                  <a:t> </a:t>
                </a:r>
                <a:r>
                  <a:rPr lang="en-US" sz="2200" spc="-70" dirty="0">
                    <a:solidFill>
                      <a:schemeClr val="tx1"/>
                    </a:solidFill>
                    <a:uFill>
                      <a:solidFill>
                        <a:srgbClr val="7F007F"/>
                      </a:solidFill>
                    </a:uFill>
                    <a:cs typeface="Tahoma"/>
                  </a:rPr>
                  <a:t>ranks </a:t>
                </a:r>
                <a:r>
                  <a:rPr lang="en-US" sz="2200" spc="-110" dirty="0">
                    <a:solidFill>
                      <a:schemeClr val="tx1"/>
                    </a:solidFill>
                    <a:uFill>
                      <a:solidFill>
                        <a:srgbClr val="7F007F"/>
                      </a:solidFill>
                    </a:uFill>
                    <a:cs typeface="Tahoma"/>
                  </a:rPr>
                  <a:t>are </a:t>
                </a:r>
                <a:r>
                  <a:rPr lang="en-US" sz="2200" spc="-75" dirty="0">
                    <a:solidFill>
                      <a:schemeClr val="tx1"/>
                    </a:solidFill>
                    <a:uFill>
                      <a:solidFill>
                        <a:srgbClr val="7F007F"/>
                      </a:solidFill>
                    </a:uFill>
                    <a:cs typeface="Tahoma"/>
                  </a:rPr>
                  <a:t>given,</a:t>
                </a:r>
                <a:r>
                  <a:rPr lang="en-US" sz="2200" spc="-75" dirty="0">
                    <a:solidFill>
                      <a:schemeClr val="tx1"/>
                    </a:solidFill>
                    <a:cs typeface="Tahoma"/>
                  </a:rPr>
                  <a:t> since </a:t>
                </a:r>
                <a:r>
                  <a:rPr lang="en-US" sz="2200" spc="-40" dirty="0">
                    <a:solidFill>
                      <a:schemeClr val="tx1"/>
                    </a:solidFill>
                    <a:cs typeface="Tahoma"/>
                  </a:rPr>
                  <a:t>in </a:t>
                </a:r>
                <a:r>
                  <a:rPr lang="en-US" sz="2200" spc="-65" dirty="0">
                    <a:solidFill>
                      <a:schemeClr val="tx1"/>
                    </a:solidFill>
                    <a:cs typeface="Tahoma"/>
                  </a:rPr>
                  <a:t>the </a:t>
                </a:r>
                <a:r>
                  <a:rPr lang="en-US" sz="2200" spc="-60" dirty="0">
                    <a:solidFill>
                      <a:schemeClr val="tx1"/>
                    </a:solidFill>
                    <a:cs typeface="Tahoma"/>
                  </a:rPr>
                  <a:t>contrary </a:t>
                </a:r>
                <a:r>
                  <a:rPr lang="en-US" sz="2200" spc="-95" dirty="0">
                    <a:solidFill>
                      <a:schemeClr val="tx1"/>
                    </a:solidFill>
                    <a:cs typeface="Tahoma"/>
                  </a:rPr>
                  <a:t>case </a:t>
                </a:r>
                <a:r>
                  <a:rPr lang="en-US" sz="2200" spc="-65" dirty="0">
                    <a:solidFill>
                      <a:schemeClr val="tx1"/>
                    </a:solidFill>
                    <a:cs typeface="Tahoma"/>
                  </a:rPr>
                  <a:t>the </a:t>
                </a:r>
                <a:r>
                  <a:rPr lang="en-US" sz="2200" spc="-45" dirty="0">
                    <a:solidFill>
                      <a:schemeClr val="tx1"/>
                    </a:solidFill>
                    <a:cs typeface="Tahoma"/>
                  </a:rPr>
                  <a:t>calculations  </a:t>
                </a:r>
                <a:r>
                  <a:rPr lang="en-US" sz="2200" spc="-110" dirty="0">
                    <a:solidFill>
                      <a:schemeClr val="tx1"/>
                    </a:solidFill>
                    <a:cs typeface="Tahoma"/>
                  </a:rPr>
                  <a:t>are </a:t>
                </a:r>
                <a:r>
                  <a:rPr lang="en-US" sz="2200" spc="-50" dirty="0">
                    <a:solidFill>
                      <a:schemeClr val="tx1"/>
                    </a:solidFill>
                    <a:cs typeface="Tahoma"/>
                  </a:rPr>
                  <a:t>quite</a:t>
                </a:r>
                <a:r>
                  <a:rPr lang="en-US" sz="2200" spc="165" dirty="0">
                    <a:solidFill>
                      <a:schemeClr val="tx1"/>
                    </a:solidFill>
                    <a:cs typeface="Tahoma"/>
                  </a:rPr>
                  <a:t> </a:t>
                </a:r>
                <a:r>
                  <a:rPr lang="en-US" sz="2200" spc="-65" dirty="0">
                    <a:solidFill>
                      <a:schemeClr val="tx1"/>
                    </a:solidFill>
                    <a:cs typeface="Tahoma"/>
                  </a:rPr>
                  <a:t>time-consuming.</a:t>
                </a:r>
                <a:endParaRPr lang="en-US" sz="2200" dirty="0">
                  <a:solidFill>
                    <a:schemeClr val="tx1"/>
                  </a:solidFill>
                  <a:cs typeface="Tahoma"/>
                </a:endParaRPr>
              </a:p>
              <a:p>
                <a:pPr marL="0" marR="376555" indent="0">
                  <a:lnSpc>
                    <a:spcPct val="102200"/>
                  </a:lnSpc>
                  <a:spcBef>
                    <a:spcPts val="80"/>
                  </a:spcBef>
                  <a:buNone/>
                </a:pPr>
                <a:endParaRPr lang="en-US" sz="2200" b="1" dirty="0">
                  <a:solidFill>
                    <a:schemeClr val="tx1"/>
                  </a:solidFill>
                </a:endParaRPr>
              </a:p>
              <a:p>
                <a:pPr marL="0" marR="376555" indent="0">
                  <a:lnSpc>
                    <a:spcPct val="102200"/>
                  </a:lnSpc>
                  <a:spcBef>
                    <a:spcPts val="80"/>
                  </a:spcBef>
                  <a:buNone/>
                </a:pPr>
                <a:r>
                  <a:rPr lang="en-US" sz="2200" b="1" dirty="0">
                    <a:solidFill>
                      <a:schemeClr val="tx1"/>
                    </a:solidFill>
                  </a:rPr>
                  <a:t>TIED RANKS: </a:t>
                </a:r>
                <a:r>
                  <a:rPr lang="en-US" sz="2200" spc="-105" dirty="0">
                    <a:solidFill>
                      <a:schemeClr val="tx1"/>
                    </a:solidFill>
                    <a:cs typeface="Tahoma"/>
                  </a:rPr>
                  <a:t>If </a:t>
                </a:r>
                <a:r>
                  <a:rPr lang="en-US" sz="2200" spc="-110" dirty="0">
                    <a:solidFill>
                      <a:schemeClr val="tx1"/>
                    </a:solidFill>
                    <a:cs typeface="Tahoma"/>
                  </a:rPr>
                  <a:t>some </a:t>
                </a:r>
                <a:r>
                  <a:rPr lang="en-US" sz="2200" spc="-55" dirty="0">
                    <a:solidFill>
                      <a:schemeClr val="tx1"/>
                    </a:solidFill>
                    <a:cs typeface="Tahoma"/>
                  </a:rPr>
                  <a:t>of </a:t>
                </a:r>
                <a:r>
                  <a:rPr lang="en-US" sz="2200" spc="-65" dirty="0">
                    <a:solidFill>
                      <a:schemeClr val="tx1"/>
                    </a:solidFill>
                    <a:cs typeface="Tahoma"/>
                  </a:rPr>
                  <a:t>the </a:t>
                </a:r>
                <a:r>
                  <a:rPr lang="en-US" sz="2200" spc="-50" dirty="0">
                    <a:solidFill>
                      <a:schemeClr val="tx1"/>
                    </a:solidFill>
                    <a:cs typeface="Tahoma"/>
                  </a:rPr>
                  <a:t>individuals </a:t>
                </a:r>
                <a:r>
                  <a:rPr lang="en-US" sz="2200" spc="-85" dirty="0">
                    <a:solidFill>
                      <a:schemeClr val="tx1"/>
                    </a:solidFill>
                    <a:uFill>
                      <a:solidFill>
                        <a:srgbClr val="7F007F"/>
                      </a:solidFill>
                    </a:uFill>
                    <a:cs typeface="Tahoma"/>
                  </a:rPr>
                  <a:t>receive </a:t>
                </a:r>
                <a:r>
                  <a:rPr lang="en-US" sz="2200" spc="-65" dirty="0">
                    <a:solidFill>
                      <a:schemeClr val="tx1"/>
                    </a:solidFill>
                    <a:uFill>
                      <a:solidFill>
                        <a:srgbClr val="7F007F"/>
                      </a:solidFill>
                    </a:uFill>
                    <a:cs typeface="Tahoma"/>
                  </a:rPr>
                  <a:t>the </a:t>
                </a:r>
                <a:r>
                  <a:rPr lang="en-US" sz="2200" spc="-110" dirty="0">
                    <a:solidFill>
                      <a:schemeClr val="tx1"/>
                    </a:solidFill>
                    <a:uFill>
                      <a:solidFill>
                        <a:srgbClr val="7F007F"/>
                      </a:solidFill>
                    </a:uFill>
                    <a:cs typeface="Tahoma"/>
                  </a:rPr>
                  <a:t>same </a:t>
                </a:r>
                <a:r>
                  <a:rPr lang="en-US" sz="2200" spc="-60" dirty="0">
                    <a:solidFill>
                      <a:schemeClr val="tx1"/>
                    </a:solidFill>
                    <a:uFill>
                      <a:solidFill>
                        <a:srgbClr val="7F007F"/>
                      </a:solidFill>
                    </a:uFill>
                    <a:cs typeface="Tahoma"/>
                  </a:rPr>
                  <a:t>rank</a:t>
                </a:r>
                <a:r>
                  <a:rPr lang="en-US" sz="2200" spc="-60" dirty="0">
                    <a:solidFill>
                      <a:schemeClr val="tx1"/>
                    </a:solidFill>
                    <a:cs typeface="Tahoma"/>
                  </a:rPr>
                  <a:t> </a:t>
                </a:r>
                <a:r>
                  <a:rPr lang="en-US" sz="2200" spc="-40" dirty="0">
                    <a:solidFill>
                      <a:schemeClr val="tx1"/>
                    </a:solidFill>
                    <a:cs typeface="Tahoma"/>
                  </a:rPr>
                  <a:t>in </a:t>
                </a:r>
                <a:r>
                  <a:rPr lang="en-US" sz="2200" spc="-85" dirty="0">
                    <a:solidFill>
                      <a:schemeClr val="tx1"/>
                    </a:solidFill>
                    <a:cs typeface="Tahoma"/>
                  </a:rPr>
                  <a:t>a  </a:t>
                </a:r>
                <a:r>
                  <a:rPr lang="en-US" sz="2200" spc="-60" dirty="0">
                    <a:solidFill>
                      <a:schemeClr val="tx1"/>
                    </a:solidFill>
                    <a:cs typeface="Tahoma"/>
                  </a:rPr>
                  <a:t>ranking</a:t>
                </a:r>
                <a:r>
                  <a:rPr lang="en-US" sz="2200" spc="30" dirty="0">
                    <a:solidFill>
                      <a:schemeClr val="tx1"/>
                    </a:solidFill>
                    <a:cs typeface="Tahoma"/>
                  </a:rPr>
                  <a:t> </a:t>
                </a:r>
                <a:r>
                  <a:rPr lang="en-US" sz="2200" spc="-55" dirty="0">
                    <a:solidFill>
                      <a:schemeClr val="tx1"/>
                    </a:solidFill>
                    <a:cs typeface="Tahoma"/>
                  </a:rPr>
                  <a:t>of</a:t>
                </a:r>
                <a:r>
                  <a:rPr lang="en-US" sz="2200" spc="30" dirty="0">
                    <a:solidFill>
                      <a:schemeClr val="tx1"/>
                    </a:solidFill>
                    <a:cs typeface="Tahoma"/>
                  </a:rPr>
                  <a:t> </a:t>
                </a:r>
                <a:r>
                  <a:rPr lang="en-US" sz="2200" spc="-50" dirty="0">
                    <a:solidFill>
                      <a:schemeClr val="tx1"/>
                    </a:solidFill>
                    <a:cs typeface="Tahoma"/>
                  </a:rPr>
                  <a:t>merit,</a:t>
                </a:r>
                <a:r>
                  <a:rPr lang="en-US" sz="2200" spc="30" dirty="0">
                    <a:solidFill>
                      <a:schemeClr val="tx1"/>
                    </a:solidFill>
                    <a:cs typeface="Tahoma"/>
                  </a:rPr>
                  <a:t> </a:t>
                </a:r>
                <a:r>
                  <a:rPr lang="en-US" sz="2200" spc="-70" dirty="0">
                    <a:solidFill>
                      <a:schemeClr val="tx1"/>
                    </a:solidFill>
                    <a:cs typeface="Tahoma"/>
                  </a:rPr>
                  <a:t>they</a:t>
                </a:r>
                <a:r>
                  <a:rPr lang="en-US" sz="2200" spc="30" dirty="0">
                    <a:solidFill>
                      <a:schemeClr val="tx1"/>
                    </a:solidFill>
                    <a:cs typeface="Tahoma"/>
                  </a:rPr>
                  <a:t> </a:t>
                </a:r>
                <a:r>
                  <a:rPr lang="en-US" sz="2200" spc="-110" dirty="0">
                    <a:solidFill>
                      <a:schemeClr val="tx1"/>
                    </a:solidFill>
                    <a:cs typeface="Tahoma"/>
                  </a:rPr>
                  <a:t>are</a:t>
                </a:r>
                <a:r>
                  <a:rPr lang="en-US" sz="2200" spc="30" dirty="0">
                    <a:solidFill>
                      <a:schemeClr val="tx1"/>
                    </a:solidFill>
                    <a:cs typeface="Tahoma"/>
                  </a:rPr>
                  <a:t> </a:t>
                </a:r>
                <a:r>
                  <a:rPr lang="en-US" sz="2200" spc="-70" dirty="0">
                    <a:solidFill>
                      <a:schemeClr val="tx1"/>
                    </a:solidFill>
                    <a:cs typeface="Tahoma"/>
                  </a:rPr>
                  <a:t>said</a:t>
                </a:r>
                <a:r>
                  <a:rPr lang="en-US" sz="2200" spc="35" dirty="0">
                    <a:solidFill>
                      <a:schemeClr val="tx1"/>
                    </a:solidFill>
                    <a:cs typeface="Tahoma"/>
                  </a:rPr>
                  <a:t> </a:t>
                </a:r>
                <a:r>
                  <a:rPr lang="en-US" sz="2200" spc="-20" dirty="0">
                    <a:solidFill>
                      <a:schemeClr val="tx1"/>
                    </a:solidFill>
                    <a:cs typeface="Tahoma"/>
                  </a:rPr>
                  <a:t>to</a:t>
                </a:r>
                <a:r>
                  <a:rPr lang="en-US" sz="2200" spc="30" dirty="0">
                    <a:solidFill>
                      <a:schemeClr val="tx1"/>
                    </a:solidFill>
                    <a:cs typeface="Tahoma"/>
                  </a:rPr>
                  <a:t> </a:t>
                </a:r>
                <a:r>
                  <a:rPr lang="en-US" sz="2200" spc="-90" dirty="0">
                    <a:solidFill>
                      <a:schemeClr val="tx1"/>
                    </a:solidFill>
                    <a:cs typeface="Tahoma"/>
                  </a:rPr>
                  <a:t>be</a:t>
                </a:r>
                <a:r>
                  <a:rPr lang="en-US" sz="2200" spc="30" dirty="0">
                    <a:solidFill>
                      <a:schemeClr val="tx1"/>
                    </a:solidFill>
                    <a:cs typeface="Tahoma"/>
                  </a:rPr>
                  <a:t> </a:t>
                </a:r>
                <a:r>
                  <a:rPr lang="en-US" sz="2200" spc="-45" dirty="0">
                    <a:solidFill>
                      <a:schemeClr val="tx1"/>
                    </a:solidFill>
                    <a:cs typeface="Tahoma"/>
                  </a:rPr>
                  <a:t>tied.</a:t>
                </a:r>
                <a:endParaRPr lang="en-US" sz="2200" dirty="0">
                  <a:solidFill>
                    <a:schemeClr val="tx1"/>
                  </a:solidFill>
                  <a:cs typeface="Tahoma"/>
                </a:endParaRPr>
              </a:p>
              <a:p>
                <a:pPr marL="50800" marR="43180">
                  <a:lnSpc>
                    <a:spcPct val="102200"/>
                  </a:lnSpc>
                  <a:spcBef>
                    <a:spcPts val="1275"/>
                  </a:spcBef>
                </a:pPr>
                <a:r>
                  <a:rPr lang="en-US" sz="2200" spc="-15" dirty="0">
                    <a:solidFill>
                      <a:schemeClr val="tx1"/>
                    </a:solidFill>
                    <a:cs typeface="Tahoma"/>
                  </a:rPr>
                  <a:t>Let </a:t>
                </a:r>
                <a:r>
                  <a:rPr lang="en-US" sz="2200" spc="-100" dirty="0">
                    <a:solidFill>
                      <a:schemeClr val="tx1"/>
                    </a:solidFill>
                    <a:cs typeface="Tahoma"/>
                  </a:rPr>
                  <a:t>us </a:t>
                </a:r>
                <a:r>
                  <a:rPr lang="en-US" sz="2200" spc="-90" dirty="0">
                    <a:solidFill>
                      <a:schemeClr val="tx1"/>
                    </a:solidFill>
                    <a:cs typeface="Tahoma"/>
                  </a:rPr>
                  <a:t>suppose </a:t>
                </a:r>
                <a:r>
                  <a:rPr lang="en-US" sz="2200" spc="-25" dirty="0">
                    <a:solidFill>
                      <a:schemeClr val="tx1"/>
                    </a:solidFill>
                    <a:cs typeface="Tahoma"/>
                  </a:rPr>
                  <a:t>that </a:t>
                </a:r>
                <a:r>
                  <a:rPr lang="en-US" sz="2200" i="1" spc="-80" dirty="0">
                    <a:solidFill>
                      <a:schemeClr val="tx1"/>
                    </a:solidFill>
                    <a:cs typeface="Trebuchet MS"/>
                  </a:rPr>
                  <a:t>m </a:t>
                </a:r>
                <a:r>
                  <a:rPr lang="en-US" sz="2200" spc="-55" dirty="0">
                    <a:solidFill>
                      <a:schemeClr val="tx1"/>
                    </a:solidFill>
                    <a:cs typeface="Tahoma"/>
                  </a:rPr>
                  <a:t>of </a:t>
                </a:r>
                <a:r>
                  <a:rPr lang="en-US" sz="2200" spc="-65" dirty="0">
                    <a:solidFill>
                      <a:schemeClr val="tx1"/>
                    </a:solidFill>
                    <a:cs typeface="Tahoma"/>
                  </a:rPr>
                  <a:t>the </a:t>
                </a:r>
                <a:r>
                  <a:rPr lang="en-US" sz="2200" spc="-50" dirty="0">
                    <a:solidFill>
                      <a:schemeClr val="tx1"/>
                    </a:solidFill>
                    <a:cs typeface="Tahoma"/>
                  </a:rPr>
                  <a:t>individuals, </a:t>
                </a:r>
                <a:r>
                  <a:rPr lang="en-US" sz="2200" spc="-130" dirty="0">
                    <a:solidFill>
                      <a:schemeClr val="tx1"/>
                    </a:solidFill>
                    <a:cs typeface="Tahoma"/>
                  </a:rPr>
                  <a:t>say, </a:t>
                </a:r>
                <a:r>
                  <a:rPr lang="en-US" sz="2200" spc="-20" dirty="0">
                    <a:solidFill>
                      <a:schemeClr val="tx1"/>
                    </a:solidFill>
                    <a:cs typeface="Tahoma"/>
                  </a:rPr>
                  <a:t>(</a:t>
                </a:r>
                <a:r>
                  <a:rPr lang="en-US" sz="2200" i="1" spc="-20" dirty="0">
                    <a:solidFill>
                      <a:schemeClr val="tx1"/>
                    </a:solidFill>
                    <a:cs typeface="Trebuchet MS"/>
                  </a:rPr>
                  <a:t>k </a:t>
                </a:r>
                <a:r>
                  <a:rPr lang="en-US" sz="2200" spc="75" dirty="0">
                    <a:solidFill>
                      <a:schemeClr val="tx1"/>
                    </a:solidFill>
                    <a:cs typeface="Tahoma"/>
                  </a:rPr>
                  <a:t>+ </a:t>
                </a:r>
                <a:r>
                  <a:rPr lang="en-US" sz="2200" spc="-45" dirty="0">
                    <a:solidFill>
                      <a:schemeClr val="tx1"/>
                    </a:solidFill>
                    <a:cs typeface="Tahoma"/>
                  </a:rPr>
                  <a:t>1)</a:t>
                </a:r>
                <a:r>
                  <a:rPr lang="en-US" sz="2200" i="1" spc="-67" baseline="31400" dirty="0" err="1">
                    <a:solidFill>
                      <a:schemeClr val="tx1"/>
                    </a:solidFill>
                    <a:cs typeface="Lucida Sans"/>
                  </a:rPr>
                  <a:t>th</a:t>
                </a:r>
                <a:r>
                  <a:rPr lang="en-US" sz="2200" i="1" spc="-45" dirty="0">
                    <a:solidFill>
                      <a:schemeClr val="tx1"/>
                    </a:solidFill>
                    <a:cs typeface="Verdana"/>
                  </a:rPr>
                  <a:t>,  </a:t>
                </a:r>
                <a:r>
                  <a:rPr lang="en-US" sz="2200" spc="-20" dirty="0">
                    <a:solidFill>
                      <a:schemeClr val="tx1"/>
                    </a:solidFill>
                    <a:cs typeface="Tahoma"/>
                  </a:rPr>
                  <a:t>(</a:t>
                </a:r>
                <a:r>
                  <a:rPr lang="en-US" sz="2200" i="1" spc="-20" dirty="0">
                    <a:solidFill>
                      <a:schemeClr val="tx1"/>
                    </a:solidFill>
                    <a:cs typeface="Trebuchet MS"/>
                  </a:rPr>
                  <a:t>k</a:t>
                </a:r>
                <a:r>
                  <a:rPr lang="en-US" sz="2200" i="1" spc="10" dirty="0">
                    <a:solidFill>
                      <a:schemeClr val="tx1"/>
                    </a:solidFill>
                    <a:cs typeface="Trebuchet MS"/>
                  </a:rPr>
                  <a:t> </a:t>
                </a:r>
                <a:r>
                  <a:rPr lang="en-US" sz="2200" spc="75" dirty="0">
                    <a:solidFill>
                      <a:schemeClr val="tx1"/>
                    </a:solidFill>
                    <a:cs typeface="Tahoma"/>
                  </a:rPr>
                  <a:t>+</a:t>
                </a:r>
                <a:r>
                  <a:rPr lang="en-US" sz="2200" spc="-150" dirty="0">
                    <a:solidFill>
                      <a:schemeClr val="tx1"/>
                    </a:solidFill>
                    <a:cs typeface="Tahoma"/>
                  </a:rPr>
                  <a:t> </a:t>
                </a:r>
                <a:r>
                  <a:rPr lang="en-US" sz="2200" spc="-45" dirty="0">
                    <a:solidFill>
                      <a:schemeClr val="tx1"/>
                    </a:solidFill>
                    <a:cs typeface="Tahoma"/>
                  </a:rPr>
                  <a:t>2)</a:t>
                </a:r>
                <a:r>
                  <a:rPr lang="en-US" sz="2200" i="1" spc="-67" baseline="31400" dirty="0" err="1">
                    <a:solidFill>
                      <a:schemeClr val="tx1"/>
                    </a:solidFill>
                    <a:cs typeface="Lucida Sans"/>
                  </a:rPr>
                  <a:t>th</a:t>
                </a:r>
                <a:r>
                  <a:rPr lang="en-US" sz="2200" i="1" spc="-45" dirty="0">
                    <a:solidFill>
                      <a:schemeClr val="tx1"/>
                    </a:solidFill>
                    <a:cs typeface="Verdana"/>
                  </a:rPr>
                  <a:t>,</a:t>
                </a:r>
                <a:r>
                  <a:rPr lang="en-US" sz="2200" i="1" spc="-310" dirty="0">
                    <a:solidFill>
                      <a:schemeClr val="tx1"/>
                    </a:solidFill>
                    <a:cs typeface="Verdana"/>
                  </a:rPr>
                  <a:t> </a:t>
                </a:r>
                <a:r>
                  <a:rPr lang="en-US" sz="2200" i="1" spc="-155" dirty="0">
                    <a:solidFill>
                      <a:schemeClr val="tx1"/>
                    </a:solidFill>
                    <a:cs typeface="Verdana"/>
                  </a:rPr>
                  <a:t>...,</a:t>
                </a:r>
                <a:r>
                  <a:rPr lang="en-US" sz="2200" i="1" spc="-310" dirty="0">
                    <a:solidFill>
                      <a:schemeClr val="tx1"/>
                    </a:solidFill>
                    <a:cs typeface="Verdana"/>
                  </a:rPr>
                  <a:t> </a:t>
                </a:r>
                <a:r>
                  <a:rPr lang="en-US" sz="2200" spc="-20" dirty="0">
                    <a:solidFill>
                      <a:schemeClr val="tx1"/>
                    </a:solidFill>
                    <a:cs typeface="Tahoma"/>
                  </a:rPr>
                  <a:t>(</a:t>
                </a:r>
                <a:r>
                  <a:rPr lang="en-US" sz="2200" i="1" spc="-20" dirty="0">
                    <a:solidFill>
                      <a:schemeClr val="tx1"/>
                    </a:solidFill>
                    <a:cs typeface="Trebuchet MS"/>
                  </a:rPr>
                  <a:t>k</a:t>
                </a:r>
                <a:r>
                  <a:rPr lang="en-US" sz="2200" i="1" spc="15" dirty="0">
                    <a:solidFill>
                      <a:schemeClr val="tx1"/>
                    </a:solidFill>
                    <a:cs typeface="Trebuchet MS"/>
                  </a:rPr>
                  <a:t> </a:t>
                </a:r>
                <a:r>
                  <a:rPr lang="en-US" sz="2200" spc="75" dirty="0">
                    <a:solidFill>
                      <a:schemeClr val="tx1"/>
                    </a:solidFill>
                    <a:cs typeface="Tahoma"/>
                  </a:rPr>
                  <a:t>+</a:t>
                </a:r>
                <a:r>
                  <a:rPr lang="en-US" sz="2200" spc="-150" dirty="0">
                    <a:solidFill>
                      <a:schemeClr val="tx1"/>
                    </a:solidFill>
                    <a:cs typeface="Tahoma"/>
                  </a:rPr>
                  <a:t> </a:t>
                </a:r>
                <a:r>
                  <a:rPr lang="en-US" sz="2200" i="1" spc="-20" dirty="0">
                    <a:solidFill>
                      <a:schemeClr val="tx1"/>
                    </a:solidFill>
                    <a:cs typeface="Trebuchet MS"/>
                  </a:rPr>
                  <a:t>m</a:t>
                </a:r>
                <a:r>
                  <a:rPr lang="en-US" sz="2200" spc="-20" dirty="0">
                    <a:solidFill>
                      <a:schemeClr val="tx1"/>
                    </a:solidFill>
                    <a:cs typeface="Tahoma"/>
                  </a:rPr>
                  <a:t>)</a:t>
                </a:r>
                <a:r>
                  <a:rPr lang="en-US" sz="2200" i="1" spc="-30" baseline="31400" dirty="0" err="1">
                    <a:solidFill>
                      <a:schemeClr val="tx1"/>
                    </a:solidFill>
                    <a:cs typeface="Lucida Sans"/>
                  </a:rPr>
                  <a:t>th</a:t>
                </a:r>
                <a:r>
                  <a:rPr lang="en-US" sz="2200" spc="-20" dirty="0">
                    <a:solidFill>
                      <a:schemeClr val="tx1"/>
                    </a:solidFill>
                    <a:cs typeface="Tahoma"/>
                  </a:rPr>
                  <a:t>,</a:t>
                </a:r>
                <a:r>
                  <a:rPr lang="en-US" sz="2200" spc="30" dirty="0">
                    <a:solidFill>
                      <a:schemeClr val="tx1"/>
                    </a:solidFill>
                    <a:cs typeface="Tahoma"/>
                  </a:rPr>
                  <a:t> </a:t>
                </a:r>
                <a:r>
                  <a:rPr lang="en-US" sz="2200" spc="-110" dirty="0">
                    <a:solidFill>
                      <a:schemeClr val="tx1"/>
                    </a:solidFill>
                    <a:cs typeface="Tahoma"/>
                  </a:rPr>
                  <a:t>are</a:t>
                </a:r>
                <a:r>
                  <a:rPr lang="en-US" sz="2200" spc="30" dirty="0">
                    <a:solidFill>
                      <a:schemeClr val="tx1"/>
                    </a:solidFill>
                    <a:cs typeface="Tahoma"/>
                  </a:rPr>
                  <a:t> </a:t>
                </a:r>
                <a:r>
                  <a:rPr lang="en-US" sz="2200" spc="-45" dirty="0">
                    <a:solidFill>
                      <a:schemeClr val="tx1"/>
                    </a:solidFill>
                    <a:cs typeface="Tahoma"/>
                  </a:rPr>
                  <a:t>tied.</a:t>
                </a:r>
                <a:endParaRPr lang="en-US" sz="2200" dirty="0">
                  <a:solidFill>
                    <a:schemeClr val="tx1"/>
                  </a:solidFill>
                  <a:cs typeface="Tahoma"/>
                </a:endParaRPr>
              </a:p>
              <a:p>
                <a:pPr marL="50800" marR="267335">
                  <a:lnSpc>
                    <a:spcPct val="102200"/>
                  </a:lnSpc>
                  <a:spcBef>
                    <a:spcPts val="1280"/>
                  </a:spcBef>
                </a:pPr>
                <a:r>
                  <a:rPr lang="en-US" sz="2200" spc="-40" dirty="0">
                    <a:solidFill>
                      <a:schemeClr val="tx1"/>
                    </a:solidFill>
                    <a:cs typeface="Tahoma"/>
                  </a:rPr>
                  <a:t>Then </a:t>
                </a:r>
                <a:r>
                  <a:rPr lang="en-US" sz="2200" spc="-90" dirty="0">
                    <a:solidFill>
                      <a:schemeClr val="tx1"/>
                    </a:solidFill>
                    <a:cs typeface="Tahoma"/>
                  </a:rPr>
                  <a:t>each </a:t>
                </a:r>
                <a:r>
                  <a:rPr lang="en-US" sz="2200" spc="-55" dirty="0">
                    <a:solidFill>
                      <a:schemeClr val="tx1"/>
                    </a:solidFill>
                    <a:cs typeface="Tahoma"/>
                  </a:rPr>
                  <a:t>of </a:t>
                </a:r>
                <a:r>
                  <a:rPr lang="en-US" sz="2200" spc="-90" dirty="0">
                    <a:solidFill>
                      <a:schemeClr val="tx1"/>
                    </a:solidFill>
                    <a:cs typeface="Tahoma"/>
                  </a:rPr>
                  <a:t>these </a:t>
                </a:r>
                <a:r>
                  <a:rPr lang="en-US" sz="2200" i="1" spc="-80" dirty="0">
                    <a:solidFill>
                      <a:schemeClr val="tx1"/>
                    </a:solidFill>
                    <a:cs typeface="Trebuchet MS"/>
                  </a:rPr>
                  <a:t>m </a:t>
                </a:r>
                <a:r>
                  <a:rPr lang="en-US" sz="2200" spc="-50" dirty="0">
                    <a:solidFill>
                      <a:schemeClr val="tx1"/>
                    </a:solidFill>
                    <a:cs typeface="Tahoma"/>
                  </a:rPr>
                  <a:t>individuals </a:t>
                </a:r>
                <a:r>
                  <a:rPr lang="en-US" sz="2200" spc="-90" dirty="0">
                    <a:solidFill>
                      <a:schemeClr val="tx1"/>
                    </a:solidFill>
                    <a:uFill>
                      <a:solidFill>
                        <a:srgbClr val="7F007F"/>
                      </a:solidFill>
                    </a:uFill>
                    <a:cs typeface="Tahoma"/>
                  </a:rPr>
                  <a:t>assigned </a:t>
                </a:r>
                <a:r>
                  <a:rPr lang="en-US" sz="2200" spc="-85" dirty="0">
                    <a:solidFill>
                      <a:schemeClr val="tx1"/>
                    </a:solidFill>
                    <a:uFill>
                      <a:solidFill>
                        <a:srgbClr val="7F007F"/>
                      </a:solidFill>
                    </a:uFill>
                    <a:cs typeface="Tahoma"/>
                  </a:rPr>
                  <a:t>a </a:t>
                </a:r>
                <a:r>
                  <a:rPr lang="en-US" sz="2200" spc="-80" dirty="0">
                    <a:solidFill>
                      <a:schemeClr val="tx1"/>
                    </a:solidFill>
                    <a:uFill>
                      <a:solidFill>
                        <a:srgbClr val="7F007F"/>
                      </a:solidFill>
                    </a:uFill>
                    <a:cs typeface="Tahoma"/>
                  </a:rPr>
                  <a:t>common </a:t>
                </a:r>
                <a:r>
                  <a:rPr lang="en-US" sz="2200" spc="-80" dirty="0">
                    <a:solidFill>
                      <a:schemeClr val="tx1"/>
                    </a:solidFill>
                    <a:cs typeface="Tahoma"/>
                  </a:rPr>
                  <a:t> </a:t>
                </a:r>
                <a:r>
                  <a:rPr lang="en-US" sz="2200" spc="-60" dirty="0">
                    <a:solidFill>
                      <a:schemeClr val="tx1"/>
                    </a:solidFill>
                    <a:uFill>
                      <a:solidFill>
                        <a:srgbClr val="7F007F"/>
                      </a:solidFill>
                    </a:uFill>
                    <a:cs typeface="Tahoma"/>
                  </a:rPr>
                  <a:t>rank,</a:t>
                </a:r>
                <a:r>
                  <a:rPr lang="en-US" sz="2200" spc="-60" dirty="0">
                    <a:solidFill>
                      <a:schemeClr val="tx1"/>
                    </a:solidFill>
                    <a:cs typeface="Tahoma"/>
                  </a:rPr>
                  <a:t> </a:t>
                </a:r>
                <a:r>
                  <a:rPr lang="en-US" sz="2200" spc="-65" dirty="0">
                    <a:solidFill>
                      <a:schemeClr val="tx1"/>
                    </a:solidFill>
                    <a:cs typeface="Tahoma"/>
                  </a:rPr>
                  <a:t>which </a:t>
                </a:r>
                <a:r>
                  <a:rPr lang="en-US" sz="2200" spc="-55" dirty="0">
                    <a:solidFill>
                      <a:schemeClr val="tx1"/>
                    </a:solidFill>
                    <a:cs typeface="Tahoma"/>
                  </a:rPr>
                  <a:t>is </a:t>
                </a:r>
                <a:r>
                  <a:rPr lang="en-US" sz="2200" spc="-45" dirty="0">
                    <a:solidFill>
                      <a:schemeClr val="tx1"/>
                    </a:solidFill>
                    <a:cs typeface="Tahoma"/>
                  </a:rPr>
                  <a:t>arithmetic </a:t>
                </a:r>
                <a:r>
                  <a:rPr lang="en-US" sz="2200" spc="-105" dirty="0">
                    <a:solidFill>
                      <a:schemeClr val="tx1"/>
                    </a:solidFill>
                    <a:cs typeface="Tahoma"/>
                  </a:rPr>
                  <a:t>mean </a:t>
                </a:r>
                <a:r>
                  <a:rPr lang="en-US" sz="2200" spc="-55" dirty="0">
                    <a:solidFill>
                      <a:schemeClr val="tx1"/>
                    </a:solidFill>
                    <a:cs typeface="Tahoma"/>
                  </a:rPr>
                  <a:t>of </a:t>
                </a:r>
                <a:r>
                  <a:rPr lang="en-US" sz="2200" spc="-65" dirty="0">
                    <a:solidFill>
                      <a:schemeClr val="tx1"/>
                    </a:solidFill>
                    <a:cs typeface="Tahoma"/>
                  </a:rPr>
                  <a:t>the </a:t>
                </a:r>
                <a:r>
                  <a:rPr lang="en-US" sz="2200" spc="-70" dirty="0">
                    <a:solidFill>
                      <a:schemeClr val="tx1"/>
                    </a:solidFill>
                    <a:cs typeface="Tahoma"/>
                  </a:rPr>
                  <a:t>ranks</a:t>
                </a:r>
                <a:r>
                  <a:rPr lang="en-US" sz="2200" spc="55" dirty="0">
                    <a:solidFill>
                      <a:schemeClr val="tx1"/>
                    </a:solidFill>
                    <a:cs typeface="Tahoma"/>
                  </a:rPr>
                  <a:t> </a:t>
                </a:r>
                <a:r>
                  <a:rPr lang="en-US" sz="2200" i="1" spc="-40" dirty="0">
                    <a:solidFill>
                      <a:schemeClr val="tx1"/>
                    </a:solidFill>
                    <a:cs typeface="Trebuchet MS"/>
                  </a:rPr>
                  <a:t>k </a:t>
                </a:r>
                <a:r>
                  <a:rPr lang="en-US" sz="2200" spc="75" dirty="0">
                    <a:solidFill>
                      <a:schemeClr val="tx1"/>
                    </a:solidFill>
                    <a:cs typeface="Tahoma"/>
                  </a:rPr>
                  <a:t>+ </a:t>
                </a:r>
                <a:r>
                  <a:rPr lang="en-US" sz="2200" spc="-120" dirty="0">
                    <a:solidFill>
                      <a:schemeClr val="tx1"/>
                    </a:solidFill>
                    <a:cs typeface="Tahoma"/>
                  </a:rPr>
                  <a:t>1</a:t>
                </a:r>
                <a:r>
                  <a:rPr lang="en-US" sz="2200" i="1" spc="-120" dirty="0">
                    <a:solidFill>
                      <a:schemeClr val="tx1"/>
                    </a:solidFill>
                    <a:cs typeface="Verdana"/>
                  </a:rPr>
                  <a:t>,</a:t>
                </a:r>
                <a:r>
                  <a:rPr lang="en-US" sz="2200" dirty="0">
                    <a:cs typeface="Verdana"/>
                  </a:rPr>
                  <a:t> </a:t>
                </a:r>
                <a:r>
                  <a:rPr lang="en-US" sz="2200" i="1" spc="-40" dirty="0">
                    <a:solidFill>
                      <a:schemeClr val="tx1"/>
                    </a:solidFill>
                    <a:cs typeface="Trebuchet MS"/>
                  </a:rPr>
                  <a:t>k</a:t>
                </a:r>
                <a:r>
                  <a:rPr lang="en-US" sz="2200" i="1" spc="10" dirty="0">
                    <a:solidFill>
                      <a:schemeClr val="tx1"/>
                    </a:solidFill>
                    <a:cs typeface="Trebuchet MS"/>
                  </a:rPr>
                  <a:t> </a:t>
                </a:r>
                <a:r>
                  <a:rPr lang="en-US" sz="2200" spc="75" dirty="0">
                    <a:solidFill>
                      <a:schemeClr val="tx1"/>
                    </a:solidFill>
                    <a:cs typeface="Tahoma"/>
                  </a:rPr>
                  <a:t>+</a:t>
                </a:r>
                <a:r>
                  <a:rPr lang="en-US" sz="2200" spc="-150" dirty="0">
                    <a:solidFill>
                      <a:schemeClr val="tx1"/>
                    </a:solidFill>
                    <a:cs typeface="Tahoma"/>
                  </a:rPr>
                  <a:t> </a:t>
                </a:r>
                <a:r>
                  <a:rPr lang="en-US" sz="2200" spc="-120" dirty="0">
                    <a:solidFill>
                      <a:schemeClr val="tx1"/>
                    </a:solidFill>
                    <a:cs typeface="Tahoma"/>
                  </a:rPr>
                  <a:t>2</a:t>
                </a:r>
                <a:r>
                  <a:rPr lang="en-US" sz="2200" i="1" spc="-120" dirty="0">
                    <a:solidFill>
                      <a:schemeClr val="tx1"/>
                    </a:solidFill>
                    <a:cs typeface="Verdana"/>
                  </a:rPr>
                  <a:t>,</a:t>
                </a:r>
                <a:r>
                  <a:rPr lang="en-US" sz="2200" i="1" spc="-310" dirty="0">
                    <a:solidFill>
                      <a:schemeClr val="tx1"/>
                    </a:solidFill>
                    <a:cs typeface="Verdana"/>
                  </a:rPr>
                  <a:t> </a:t>
                </a:r>
                <a:r>
                  <a:rPr lang="en-US" sz="2200" i="1" spc="-155" dirty="0">
                    <a:solidFill>
                      <a:schemeClr val="tx1"/>
                    </a:solidFill>
                    <a:cs typeface="Verdana"/>
                  </a:rPr>
                  <a:t>...,</a:t>
                </a:r>
                <a:r>
                  <a:rPr lang="en-US" sz="2200" i="1" spc="-310" dirty="0">
                    <a:solidFill>
                      <a:schemeClr val="tx1"/>
                    </a:solidFill>
                    <a:cs typeface="Verdana"/>
                  </a:rPr>
                  <a:t> </a:t>
                </a:r>
                <a:r>
                  <a:rPr lang="en-US" sz="2200" i="1" spc="-40" dirty="0">
                    <a:solidFill>
                      <a:schemeClr val="tx1"/>
                    </a:solidFill>
                    <a:cs typeface="Trebuchet MS"/>
                  </a:rPr>
                  <a:t>k</a:t>
                </a:r>
                <a:r>
                  <a:rPr lang="en-US" sz="2200" i="1" spc="15" dirty="0">
                    <a:solidFill>
                      <a:schemeClr val="tx1"/>
                    </a:solidFill>
                    <a:cs typeface="Trebuchet MS"/>
                  </a:rPr>
                  <a:t> </a:t>
                </a:r>
                <a:r>
                  <a:rPr lang="en-US" sz="2200" spc="75" dirty="0">
                    <a:solidFill>
                      <a:schemeClr val="tx1"/>
                    </a:solidFill>
                    <a:cs typeface="Tahoma"/>
                  </a:rPr>
                  <a:t>+</a:t>
                </a:r>
                <a:r>
                  <a:rPr lang="en-US" sz="2200" spc="-155" dirty="0">
                    <a:solidFill>
                      <a:schemeClr val="tx1"/>
                    </a:solidFill>
                    <a:cs typeface="Tahoma"/>
                  </a:rPr>
                  <a:t> </a:t>
                </a:r>
                <a:r>
                  <a:rPr lang="en-US" sz="2200" i="1" spc="-45" dirty="0">
                    <a:solidFill>
                      <a:schemeClr val="tx1"/>
                    </a:solidFill>
                    <a:cs typeface="Trebuchet MS"/>
                  </a:rPr>
                  <a:t>m</a:t>
                </a:r>
                <a:r>
                  <a:rPr lang="en-US" sz="2200" spc="-45" dirty="0">
                    <a:solidFill>
                      <a:schemeClr val="tx1"/>
                    </a:solidFill>
                    <a:cs typeface="Tahoma"/>
                  </a:rPr>
                  <a:t>.</a:t>
                </a:r>
                <a:endParaRPr lang="en-US" sz="2200" b="1"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r>
                        <a:rPr lang="en-US" sz="2200" b="1" i="1" smtClean="0">
                          <a:solidFill>
                            <a:schemeClr val="tx1"/>
                          </a:solidFill>
                          <a:latin typeface="Cambria Math"/>
                        </a:rPr>
                        <m:t>𝒓</m:t>
                      </m:r>
                      <m:r>
                        <a:rPr lang="en-US" sz="2200" b="1" i="1" smtClean="0">
                          <a:solidFill>
                            <a:schemeClr val="tx1"/>
                          </a:solidFill>
                          <a:latin typeface="Cambria Math"/>
                        </a:rPr>
                        <m:t>=</m:t>
                      </m:r>
                      <m:r>
                        <a:rPr lang="en-US" sz="2200" b="1" i="1" smtClean="0">
                          <a:solidFill>
                            <a:schemeClr val="tx1"/>
                          </a:solidFill>
                          <a:latin typeface="Cambria Math"/>
                        </a:rPr>
                        <m:t>𝟏</m:t>
                      </m:r>
                      <m:r>
                        <a:rPr lang="en-US" sz="2200" b="1" i="1" smtClean="0">
                          <a:solidFill>
                            <a:schemeClr val="tx1"/>
                          </a:solidFill>
                          <a:latin typeface="Cambria Math"/>
                        </a:rPr>
                        <m:t>−</m:t>
                      </m:r>
                      <m:f>
                        <m:fPr>
                          <m:ctrlPr>
                            <a:rPr lang="en-US" sz="2200" b="1" i="1" smtClean="0">
                              <a:solidFill>
                                <a:schemeClr val="tx1"/>
                              </a:solidFill>
                              <a:latin typeface="Cambria Math" panose="02040503050406030204" pitchFamily="18" charset="0"/>
                            </a:rPr>
                          </m:ctrlPr>
                        </m:fPr>
                        <m:num>
                          <m:r>
                            <a:rPr lang="en-US" sz="2200" b="1" i="1" smtClean="0">
                              <a:solidFill>
                                <a:schemeClr val="tx1"/>
                              </a:solidFill>
                              <a:latin typeface="Cambria Math"/>
                            </a:rPr>
                            <m:t>𝟔</m:t>
                          </m:r>
                          <m:d>
                            <m:dPr>
                              <m:begChr m:val="{"/>
                              <m:endChr m:val="}"/>
                              <m:ctrlPr>
                                <a:rPr lang="en-US" sz="2200" b="1" i="1" smtClean="0">
                                  <a:solidFill>
                                    <a:schemeClr val="tx1"/>
                                  </a:solidFill>
                                  <a:latin typeface="Cambria Math" panose="02040503050406030204" pitchFamily="18" charset="0"/>
                                </a:rPr>
                              </m:ctrlPr>
                            </m:dPr>
                            <m:e>
                              <m:nary>
                                <m:naryPr>
                                  <m:chr m:val="∑"/>
                                  <m:subHide m:val="on"/>
                                  <m:supHide m:val="on"/>
                                  <m:ctrlPr>
                                    <a:rPr lang="en-US" sz="2200" b="1" i="1" smtClean="0">
                                      <a:solidFill>
                                        <a:schemeClr val="tx1"/>
                                      </a:solidFill>
                                      <a:latin typeface="Cambria Math" panose="02040503050406030204" pitchFamily="18" charset="0"/>
                                    </a:rPr>
                                  </m:ctrlPr>
                                </m:naryPr>
                                <m:sub/>
                                <m:sup/>
                                <m:e>
                                  <m:sSup>
                                    <m:sSupPr>
                                      <m:ctrlPr>
                                        <a:rPr lang="en-US" sz="2200" b="1" i="1" smtClean="0">
                                          <a:solidFill>
                                            <a:schemeClr val="tx1"/>
                                          </a:solidFill>
                                          <a:latin typeface="Cambria Math" panose="02040503050406030204" pitchFamily="18" charset="0"/>
                                        </a:rPr>
                                      </m:ctrlPr>
                                    </m:sSupPr>
                                    <m:e>
                                      <m:r>
                                        <a:rPr lang="en-US" sz="2200" b="1" i="1" smtClean="0">
                                          <a:solidFill>
                                            <a:schemeClr val="tx1"/>
                                          </a:solidFill>
                                          <a:latin typeface="Cambria Math"/>
                                        </a:rPr>
                                        <m:t>𝑫</m:t>
                                      </m:r>
                                    </m:e>
                                    <m:sup>
                                      <m:r>
                                        <a:rPr lang="en-US" sz="2200" b="1" i="1" smtClean="0">
                                          <a:solidFill>
                                            <a:schemeClr val="tx1"/>
                                          </a:solidFill>
                                          <a:latin typeface="Cambria Math"/>
                                        </a:rPr>
                                        <m:t>𝟐</m:t>
                                      </m:r>
                                    </m:sup>
                                  </m:sSup>
                                  <m:r>
                                    <a:rPr lang="en-US" sz="2200" b="1" i="1" smtClean="0">
                                      <a:solidFill>
                                        <a:schemeClr val="tx1"/>
                                      </a:solidFill>
                                      <a:latin typeface="Cambria Math"/>
                                    </a:rPr>
                                    <m:t>+</m:t>
                                  </m:r>
                                  <m:f>
                                    <m:fPr>
                                      <m:ctrlPr>
                                        <a:rPr lang="en-US" sz="2200" b="1" i="1" smtClean="0">
                                          <a:solidFill>
                                            <a:schemeClr val="tx1"/>
                                          </a:solidFill>
                                          <a:latin typeface="Cambria Math" panose="02040503050406030204" pitchFamily="18" charset="0"/>
                                        </a:rPr>
                                      </m:ctrlPr>
                                    </m:fPr>
                                    <m:num>
                                      <m:r>
                                        <a:rPr lang="en-US" sz="2200" b="1" i="1" smtClean="0">
                                          <a:solidFill>
                                            <a:schemeClr val="tx1"/>
                                          </a:solidFill>
                                          <a:latin typeface="Cambria Math"/>
                                        </a:rPr>
                                        <m:t>𝟏</m:t>
                                      </m:r>
                                    </m:num>
                                    <m:den>
                                      <m:r>
                                        <a:rPr lang="en-US" sz="2200" b="1" i="1" smtClean="0">
                                          <a:solidFill>
                                            <a:schemeClr val="tx1"/>
                                          </a:solidFill>
                                          <a:latin typeface="Cambria Math"/>
                                        </a:rPr>
                                        <m:t>𝟏𝟐</m:t>
                                      </m:r>
                                    </m:den>
                                  </m:f>
                                  <m:sSub>
                                    <m:sSubPr>
                                      <m:ctrlPr>
                                        <a:rPr lang="en-US" sz="2200" b="1" i="1" smtClean="0">
                                          <a:solidFill>
                                            <a:schemeClr val="tx1"/>
                                          </a:solidFill>
                                          <a:latin typeface="Cambria Math" panose="02040503050406030204" pitchFamily="18" charset="0"/>
                                        </a:rPr>
                                      </m:ctrlPr>
                                    </m:sSubPr>
                                    <m:e>
                                      <m:r>
                                        <a:rPr lang="en-US" sz="2200" b="1" i="1" smtClean="0">
                                          <a:solidFill>
                                            <a:schemeClr val="tx1"/>
                                          </a:solidFill>
                                          <a:latin typeface="Cambria Math"/>
                                        </a:rPr>
                                        <m:t>𝒎</m:t>
                                      </m:r>
                                    </m:e>
                                    <m:sub>
                                      <m:r>
                                        <a:rPr lang="en-US" sz="2200" b="1" i="1" smtClean="0">
                                          <a:solidFill>
                                            <a:schemeClr val="tx1"/>
                                          </a:solidFill>
                                          <a:latin typeface="Cambria Math"/>
                                        </a:rPr>
                                        <m:t>𝟏</m:t>
                                      </m:r>
                                    </m:sub>
                                  </m:sSub>
                                  <m:d>
                                    <m:dPr>
                                      <m:ctrlPr>
                                        <a:rPr lang="en-US" sz="2200" b="1" i="1" smtClean="0">
                                          <a:solidFill>
                                            <a:schemeClr val="tx1"/>
                                          </a:solidFill>
                                          <a:latin typeface="Cambria Math" panose="02040503050406030204" pitchFamily="18" charset="0"/>
                                        </a:rPr>
                                      </m:ctrlPr>
                                    </m:dPr>
                                    <m:e>
                                      <m:sSup>
                                        <m:sSupPr>
                                          <m:ctrlPr>
                                            <a:rPr lang="en-US" sz="2200" b="1" i="1" smtClean="0">
                                              <a:solidFill>
                                                <a:schemeClr val="tx1"/>
                                              </a:solidFill>
                                              <a:latin typeface="Cambria Math" panose="02040503050406030204" pitchFamily="18" charset="0"/>
                                            </a:rPr>
                                          </m:ctrlPr>
                                        </m:sSupPr>
                                        <m:e>
                                          <m:sSub>
                                            <m:sSubPr>
                                              <m:ctrlPr>
                                                <a:rPr lang="en-US" sz="2200" b="1" i="1" smtClean="0">
                                                  <a:solidFill>
                                                    <a:schemeClr val="tx1"/>
                                                  </a:solidFill>
                                                  <a:latin typeface="Cambria Math" panose="02040503050406030204" pitchFamily="18" charset="0"/>
                                                </a:rPr>
                                              </m:ctrlPr>
                                            </m:sSubPr>
                                            <m:e>
                                              <m:r>
                                                <a:rPr lang="en-US" sz="2200" b="1" i="1" smtClean="0">
                                                  <a:solidFill>
                                                    <a:schemeClr val="tx1"/>
                                                  </a:solidFill>
                                                  <a:latin typeface="Cambria Math"/>
                                                </a:rPr>
                                                <m:t>𝒎</m:t>
                                              </m:r>
                                            </m:e>
                                            <m:sub>
                                              <m:r>
                                                <a:rPr lang="en-US" sz="2200" b="1" i="1" smtClean="0">
                                                  <a:solidFill>
                                                    <a:schemeClr val="tx1"/>
                                                  </a:solidFill>
                                                  <a:latin typeface="Cambria Math"/>
                                                </a:rPr>
                                                <m:t>𝟏</m:t>
                                              </m:r>
                                            </m:sub>
                                          </m:sSub>
                                        </m:e>
                                        <m:sup>
                                          <m:r>
                                            <a:rPr lang="en-US" sz="2200" b="1" i="1" smtClean="0">
                                              <a:solidFill>
                                                <a:schemeClr val="tx1"/>
                                              </a:solidFill>
                                              <a:latin typeface="Cambria Math"/>
                                            </a:rPr>
                                            <m:t>𝟐</m:t>
                                          </m:r>
                                        </m:sup>
                                      </m:sSup>
                                      <m:r>
                                        <a:rPr lang="en-US" sz="2200" b="1" i="1" smtClean="0">
                                          <a:solidFill>
                                            <a:schemeClr val="tx1"/>
                                          </a:solidFill>
                                          <a:latin typeface="Cambria Math"/>
                                        </a:rPr>
                                        <m:t>−</m:t>
                                      </m:r>
                                      <m:r>
                                        <a:rPr lang="en-US" sz="2200" b="1" i="1" smtClean="0">
                                          <a:solidFill>
                                            <a:schemeClr val="tx1"/>
                                          </a:solidFill>
                                          <a:latin typeface="Cambria Math"/>
                                        </a:rPr>
                                        <m:t>𝟏</m:t>
                                      </m:r>
                                    </m:e>
                                  </m:d>
                                  <m:r>
                                    <a:rPr lang="en-US" sz="2200" b="1" i="1" smtClean="0">
                                      <a:solidFill>
                                        <a:schemeClr val="tx1"/>
                                      </a:solidFill>
                                      <a:latin typeface="Cambria Math"/>
                                    </a:rPr>
                                    <m:t>+</m:t>
                                  </m:r>
                                  <m:f>
                                    <m:fPr>
                                      <m:ctrlPr>
                                        <a:rPr lang="en-US" sz="2200" b="1" i="1" smtClean="0">
                                          <a:solidFill>
                                            <a:schemeClr val="tx1"/>
                                          </a:solidFill>
                                          <a:latin typeface="Cambria Math" panose="02040503050406030204" pitchFamily="18" charset="0"/>
                                        </a:rPr>
                                      </m:ctrlPr>
                                    </m:fPr>
                                    <m:num>
                                      <m:r>
                                        <a:rPr lang="en-US" sz="2200" b="1" i="1" smtClean="0">
                                          <a:solidFill>
                                            <a:schemeClr val="tx1"/>
                                          </a:solidFill>
                                          <a:latin typeface="Cambria Math"/>
                                        </a:rPr>
                                        <m:t>𝟏</m:t>
                                      </m:r>
                                    </m:num>
                                    <m:den>
                                      <m:r>
                                        <a:rPr lang="en-US" sz="2200" b="1" i="1" smtClean="0">
                                          <a:solidFill>
                                            <a:schemeClr val="tx1"/>
                                          </a:solidFill>
                                          <a:latin typeface="Cambria Math"/>
                                        </a:rPr>
                                        <m:t>𝟏𝟐</m:t>
                                      </m:r>
                                    </m:den>
                                  </m:f>
                                  <m:sSub>
                                    <m:sSubPr>
                                      <m:ctrlPr>
                                        <a:rPr lang="en-US" sz="2200" b="1" i="1" smtClean="0">
                                          <a:solidFill>
                                            <a:schemeClr val="tx1"/>
                                          </a:solidFill>
                                          <a:latin typeface="Cambria Math" panose="02040503050406030204" pitchFamily="18" charset="0"/>
                                        </a:rPr>
                                      </m:ctrlPr>
                                    </m:sSubPr>
                                    <m:e>
                                      <m:r>
                                        <a:rPr lang="en-US" sz="2200" b="1" i="1" smtClean="0">
                                          <a:solidFill>
                                            <a:schemeClr val="tx1"/>
                                          </a:solidFill>
                                          <a:latin typeface="Cambria Math"/>
                                        </a:rPr>
                                        <m:t>𝒎</m:t>
                                      </m:r>
                                    </m:e>
                                    <m:sub>
                                      <m:r>
                                        <a:rPr lang="en-US" sz="2200" b="1" i="1" smtClean="0">
                                          <a:solidFill>
                                            <a:schemeClr val="tx1"/>
                                          </a:solidFill>
                                          <a:latin typeface="Cambria Math"/>
                                        </a:rPr>
                                        <m:t>𝟐</m:t>
                                      </m:r>
                                    </m:sub>
                                  </m:sSub>
                                  <m:d>
                                    <m:dPr>
                                      <m:ctrlPr>
                                        <a:rPr lang="en-US" sz="2200" b="1" i="1" smtClean="0">
                                          <a:solidFill>
                                            <a:schemeClr val="tx1"/>
                                          </a:solidFill>
                                          <a:latin typeface="Cambria Math" panose="02040503050406030204" pitchFamily="18" charset="0"/>
                                        </a:rPr>
                                      </m:ctrlPr>
                                    </m:dPr>
                                    <m:e>
                                      <m:sSup>
                                        <m:sSupPr>
                                          <m:ctrlPr>
                                            <a:rPr lang="en-US" sz="2200" b="1" i="1" smtClean="0">
                                              <a:solidFill>
                                                <a:schemeClr val="tx1"/>
                                              </a:solidFill>
                                              <a:latin typeface="Cambria Math" panose="02040503050406030204" pitchFamily="18" charset="0"/>
                                            </a:rPr>
                                          </m:ctrlPr>
                                        </m:sSupPr>
                                        <m:e>
                                          <m:sSub>
                                            <m:sSubPr>
                                              <m:ctrlPr>
                                                <a:rPr lang="en-US" sz="2200" b="1" i="1" smtClean="0">
                                                  <a:solidFill>
                                                    <a:schemeClr val="tx1"/>
                                                  </a:solidFill>
                                                  <a:latin typeface="Cambria Math" panose="02040503050406030204" pitchFamily="18" charset="0"/>
                                                </a:rPr>
                                              </m:ctrlPr>
                                            </m:sSubPr>
                                            <m:e>
                                              <m:r>
                                                <a:rPr lang="en-US" sz="2200" b="1" i="1" smtClean="0">
                                                  <a:solidFill>
                                                    <a:schemeClr val="tx1"/>
                                                  </a:solidFill>
                                                  <a:latin typeface="Cambria Math"/>
                                                </a:rPr>
                                                <m:t>𝒎</m:t>
                                              </m:r>
                                            </m:e>
                                            <m:sub>
                                              <m:r>
                                                <a:rPr lang="en-US" sz="2200" b="1" i="1" smtClean="0">
                                                  <a:solidFill>
                                                    <a:schemeClr val="tx1"/>
                                                  </a:solidFill>
                                                  <a:latin typeface="Cambria Math"/>
                                                </a:rPr>
                                                <m:t>𝟐</m:t>
                                              </m:r>
                                            </m:sub>
                                          </m:sSub>
                                        </m:e>
                                        <m:sup>
                                          <m:r>
                                            <a:rPr lang="en-US" sz="2200" b="1" i="1" smtClean="0">
                                              <a:solidFill>
                                                <a:schemeClr val="tx1"/>
                                              </a:solidFill>
                                              <a:latin typeface="Cambria Math"/>
                                            </a:rPr>
                                            <m:t>𝟐</m:t>
                                          </m:r>
                                        </m:sup>
                                      </m:sSup>
                                      <m:r>
                                        <a:rPr lang="en-US" sz="2200" b="1" i="1" smtClean="0">
                                          <a:solidFill>
                                            <a:schemeClr val="tx1"/>
                                          </a:solidFill>
                                          <a:latin typeface="Cambria Math"/>
                                        </a:rPr>
                                        <m:t>−</m:t>
                                      </m:r>
                                      <m:r>
                                        <a:rPr lang="en-US" sz="2200" b="1" i="1" smtClean="0">
                                          <a:solidFill>
                                            <a:schemeClr val="tx1"/>
                                          </a:solidFill>
                                          <a:latin typeface="Cambria Math"/>
                                        </a:rPr>
                                        <m:t>𝟏</m:t>
                                      </m:r>
                                    </m:e>
                                  </m:d>
                                  <m:r>
                                    <a:rPr lang="en-US" sz="2200" b="1" i="1" smtClean="0">
                                      <a:solidFill>
                                        <a:schemeClr val="tx1"/>
                                      </a:solidFill>
                                      <a:latin typeface="Cambria Math"/>
                                    </a:rPr>
                                    <m:t>+…</m:t>
                                  </m:r>
                                </m:e>
                              </m:nary>
                            </m:e>
                          </m:d>
                        </m:num>
                        <m:den>
                          <m:r>
                            <a:rPr lang="en-US" sz="2200" b="1" i="1" smtClean="0">
                              <a:solidFill>
                                <a:schemeClr val="tx1"/>
                              </a:solidFill>
                              <a:latin typeface="Cambria Math"/>
                            </a:rPr>
                            <m:t>𝒏</m:t>
                          </m:r>
                          <m:d>
                            <m:dPr>
                              <m:ctrlPr>
                                <a:rPr lang="en-US" sz="2200" b="1" i="1" smtClean="0">
                                  <a:solidFill>
                                    <a:schemeClr val="tx1"/>
                                  </a:solidFill>
                                  <a:latin typeface="Cambria Math" panose="02040503050406030204" pitchFamily="18" charset="0"/>
                                </a:rPr>
                              </m:ctrlPr>
                            </m:dPr>
                            <m:e>
                              <m:sSup>
                                <m:sSupPr>
                                  <m:ctrlPr>
                                    <a:rPr lang="en-US" sz="2200" b="1" i="1" smtClean="0">
                                      <a:solidFill>
                                        <a:schemeClr val="tx1"/>
                                      </a:solidFill>
                                      <a:latin typeface="Cambria Math" panose="02040503050406030204" pitchFamily="18" charset="0"/>
                                    </a:rPr>
                                  </m:ctrlPr>
                                </m:sSupPr>
                                <m:e>
                                  <m:r>
                                    <a:rPr lang="en-US" sz="2200" b="1" i="1" smtClean="0">
                                      <a:solidFill>
                                        <a:schemeClr val="tx1"/>
                                      </a:solidFill>
                                      <a:latin typeface="Cambria Math"/>
                                    </a:rPr>
                                    <m:t>𝒏</m:t>
                                  </m:r>
                                </m:e>
                                <m:sup>
                                  <m:r>
                                    <a:rPr lang="en-US" sz="2200" b="1" i="1" smtClean="0">
                                      <a:solidFill>
                                        <a:schemeClr val="tx1"/>
                                      </a:solidFill>
                                      <a:latin typeface="Cambria Math"/>
                                    </a:rPr>
                                    <m:t>𝟐</m:t>
                                  </m:r>
                                </m:sup>
                              </m:sSup>
                              <m:r>
                                <a:rPr lang="en-US" sz="2200" b="1" i="1" smtClean="0">
                                  <a:solidFill>
                                    <a:schemeClr val="tx1"/>
                                  </a:solidFill>
                                  <a:latin typeface="Cambria Math"/>
                                </a:rPr>
                                <m:t>−</m:t>
                              </m:r>
                              <m:r>
                                <a:rPr lang="en-US" sz="2200" b="1" i="1" smtClean="0">
                                  <a:solidFill>
                                    <a:schemeClr val="tx1"/>
                                  </a:solidFill>
                                  <a:latin typeface="Cambria Math"/>
                                </a:rPr>
                                <m:t>𝟏</m:t>
                              </m:r>
                            </m:e>
                          </m:d>
                        </m:den>
                      </m:f>
                    </m:oMath>
                  </m:oMathPara>
                </a14:m>
                <a:endParaRPr lang="en-US" sz="2200" b="1" dirty="0">
                  <a:solidFill>
                    <a:schemeClr val="tx1"/>
                  </a:solidFill>
                </a:endParaRPr>
              </a:p>
              <a:p>
                <a:pPr marL="0" indent="0">
                  <a:buNone/>
                </a:pPr>
                <a:endParaRPr lang="en-US" sz="2200" b="1" dirty="0">
                  <a:solidFill>
                    <a:schemeClr val="tx1"/>
                  </a:solidFill>
                </a:endParaRPr>
              </a:p>
              <a:p>
                <a:endParaRPr lang="en-US" sz="2200" b="1" dirty="0">
                  <a:solidFill>
                    <a:schemeClr val="tx1"/>
                  </a:solidFill>
                </a:endParaRPr>
              </a:p>
              <a:p>
                <a:endParaRPr lang="en-US" sz="2200" b="1" dirty="0">
                  <a:solidFill>
                    <a:schemeClr val="tx1"/>
                  </a:solidFill>
                </a:endParaRPr>
              </a:p>
              <a:p>
                <a:endParaRPr lang="en-US" sz="22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47C46BE-56B2-4F42-B752-E5371D088AC9}"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114</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 Tied Correlation(CO1)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4319432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dirty="0">
                <a:solidFill>
                  <a:schemeClr val="tx1"/>
                </a:solidFill>
              </a:rPr>
              <a:t>Question:</a:t>
            </a:r>
            <a:r>
              <a:rPr lang="en-US" sz="2200" dirty="0">
                <a:solidFill>
                  <a:schemeClr val="tx1"/>
                </a:solidFill>
              </a:rPr>
              <a:t> Obtain the rank correlation co-efficient for the following data:</a:t>
            </a:r>
          </a:p>
          <a:p>
            <a:pPr marL="0" indent="0">
              <a:buNone/>
            </a:pPr>
            <a:endParaRPr lang="en-US" sz="2200" b="1" dirty="0">
              <a:solidFill>
                <a:schemeClr val="tx1"/>
              </a:solidFill>
            </a:endParaRPr>
          </a:p>
          <a:p>
            <a:pPr marL="0" indent="0">
              <a:buNone/>
            </a:pPr>
            <a:endParaRPr lang="en-US" sz="2200" b="1" dirty="0"/>
          </a:p>
          <a:p>
            <a:pPr marL="0" indent="0">
              <a:buNone/>
            </a:pPr>
            <a:endParaRPr lang="en-US" sz="2200" b="1" dirty="0">
              <a:solidFill>
                <a:schemeClr val="tx1"/>
              </a:solidFill>
            </a:endParaRPr>
          </a:p>
          <a:p>
            <a:pPr marL="0" indent="0">
              <a:buNone/>
            </a:pPr>
            <a:endParaRPr lang="en-US" sz="2200" b="1" dirty="0"/>
          </a:p>
          <a:p>
            <a:pPr marL="0" indent="0">
              <a:buNone/>
            </a:pPr>
            <a:r>
              <a:rPr lang="en-US" sz="2200" b="1" dirty="0"/>
              <a:t>Solution: </a:t>
            </a:r>
            <a:r>
              <a:rPr lang="en-US" sz="2200" dirty="0"/>
              <a:t>Here marks are given so write down the ranks</a:t>
            </a:r>
          </a:p>
          <a:p>
            <a:pPr marL="0" indent="0">
              <a:buNone/>
            </a:pPr>
            <a:endParaRPr lang="en-US" sz="2200" b="1" dirty="0">
              <a:solidFill>
                <a:schemeClr val="tx1"/>
              </a:solidFill>
            </a:endParaRPr>
          </a:p>
          <a:p>
            <a:endParaRPr lang="en-US" sz="2200" b="1" dirty="0">
              <a:solidFill>
                <a:schemeClr val="tx1"/>
              </a:solidFill>
            </a:endParaRPr>
          </a:p>
          <a:p>
            <a:endParaRPr lang="en-US" sz="2200" b="1" dirty="0">
              <a:solidFill>
                <a:schemeClr val="tx1"/>
              </a:solidFill>
            </a:endParaRPr>
          </a:p>
          <a:p>
            <a:endParaRPr lang="en-US" sz="2200" b="1" dirty="0">
              <a:solidFill>
                <a:schemeClr val="tx1"/>
              </a:solidFill>
            </a:endParaRPr>
          </a:p>
          <a:p>
            <a:endParaRPr lang="en-US" sz="2200" dirty="0">
              <a:solidFill>
                <a:schemeClr val="tx1"/>
              </a:solidFill>
            </a:endParaRPr>
          </a:p>
        </p:txBody>
      </p:sp>
      <p:sp>
        <p:nvSpPr>
          <p:cNvPr id="4" name="Date Placeholder 3"/>
          <p:cNvSpPr>
            <a:spLocks noGrp="1"/>
          </p:cNvSpPr>
          <p:nvPr>
            <p:ph type="dt" sz="half" idx="10"/>
          </p:nvPr>
        </p:nvSpPr>
        <p:spPr/>
        <p:txBody>
          <a:bodyPr/>
          <a:lstStyle/>
          <a:p>
            <a:fld id="{3D91A5B3-04F4-482D-ACC5-00EC3F91E4A9}"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115</a:t>
            </a:fld>
            <a:endParaRPr lang="en-US"/>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1609073687"/>
                  </p:ext>
                </p:extLst>
              </p:nvPr>
            </p:nvGraphicFramePr>
            <p:xfrm>
              <a:off x="1143000" y="2286000"/>
              <a:ext cx="5588000" cy="73660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gridCol w="508000">
                      <a:extLst>
                        <a:ext uri="{9D8B030D-6E8A-4147-A177-3AD203B41FA5}">
                          <a16:colId xmlns:a16="http://schemas.microsoft.com/office/drawing/2014/main" val="20004"/>
                        </a:ext>
                      </a:extLst>
                    </a:gridCol>
                    <a:gridCol w="508000">
                      <a:extLst>
                        <a:ext uri="{9D8B030D-6E8A-4147-A177-3AD203B41FA5}">
                          <a16:colId xmlns:a16="http://schemas.microsoft.com/office/drawing/2014/main" val="20005"/>
                        </a:ext>
                      </a:extLst>
                    </a:gridCol>
                    <a:gridCol w="508000">
                      <a:extLst>
                        <a:ext uri="{9D8B030D-6E8A-4147-A177-3AD203B41FA5}">
                          <a16:colId xmlns:a16="http://schemas.microsoft.com/office/drawing/2014/main" val="20006"/>
                        </a:ext>
                      </a:extLst>
                    </a:gridCol>
                    <a:gridCol w="508000">
                      <a:extLst>
                        <a:ext uri="{9D8B030D-6E8A-4147-A177-3AD203B41FA5}">
                          <a16:colId xmlns:a16="http://schemas.microsoft.com/office/drawing/2014/main" val="20007"/>
                        </a:ext>
                      </a:extLst>
                    </a:gridCol>
                    <a:gridCol w="508000">
                      <a:extLst>
                        <a:ext uri="{9D8B030D-6E8A-4147-A177-3AD203B41FA5}">
                          <a16:colId xmlns:a16="http://schemas.microsoft.com/office/drawing/2014/main" val="20008"/>
                        </a:ext>
                      </a:extLst>
                    </a:gridCol>
                    <a:gridCol w="508000">
                      <a:extLst>
                        <a:ext uri="{9D8B030D-6E8A-4147-A177-3AD203B41FA5}">
                          <a16:colId xmlns:a16="http://schemas.microsoft.com/office/drawing/2014/main" val="20009"/>
                        </a:ext>
                      </a:extLst>
                    </a:gridCol>
                    <a:gridCol w="508000">
                      <a:extLst>
                        <a:ext uri="{9D8B030D-6E8A-4147-A177-3AD203B41FA5}">
                          <a16:colId xmlns:a16="http://schemas.microsoft.com/office/drawing/2014/main" val="20010"/>
                        </a:ext>
                      </a:extLst>
                    </a:gridCol>
                  </a:tblGrid>
                  <a:tr h="14224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𝒙</m:t>
                                </m:r>
                              </m:oMath>
                            </m:oMathPara>
                          </a14:m>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68</a:t>
                          </a:r>
                        </a:p>
                      </a:txBody>
                      <a:tcPr/>
                    </a:tc>
                    <a:tc>
                      <a:txBody>
                        <a:bodyPr/>
                        <a:lstStyle/>
                        <a:p>
                          <a:r>
                            <a:rPr lang="en-US" dirty="0">
                              <a:latin typeface="Times New Roman" panose="02020603050405020304" pitchFamily="18" charset="0"/>
                            </a:rPr>
                            <a:t>64</a:t>
                          </a:r>
                        </a:p>
                      </a:txBody>
                      <a:tcPr/>
                    </a:tc>
                    <a:tc>
                      <a:txBody>
                        <a:bodyPr/>
                        <a:lstStyle/>
                        <a:p>
                          <a:r>
                            <a:rPr lang="en-US" dirty="0">
                              <a:latin typeface="Times New Roman" panose="02020603050405020304" pitchFamily="18" charset="0"/>
                            </a:rPr>
                            <a:t>75</a:t>
                          </a:r>
                        </a:p>
                      </a:txBody>
                      <a:tcPr/>
                    </a:tc>
                    <a:tc>
                      <a:txBody>
                        <a:bodyPr/>
                        <a:lstStyle/>
                        <a:p>
                          <a:r>
                            <a:rPr lang="en-US" dirty="0">
                              <a:latin typeface="Times New Roman" panose="02020603050405020304" pitchFamily="18" charset="0"/>
                            </a:rPr>
                            <a:t>50</a:t>
                          </a:r>
                        </a:p>
                      </a:txBody>
                      <a:tcPr/>
                    </a:tc>
                    <a:tc>
                      <a:txBody>
                        <a:bodyPr/>
                        <a:lstStyle/>
                        <a:p>
                          <a:r>
                            <a:rPr lang="en-US" dirty="0">
                              <a:latin typeface="Times New Roman" panose="02020603050405020304" pitchFamily="18" charset="0"/>
                            </a:rPr>
                            <a:t>64</a:t>
                          </a:r>
                        </a:p>
                      </a:txBody>
                      <a:tcPr/>
                    </a:tc>
                    <a:tc>
                      <a:txBody>
                        <a:bodyPr/>
                        <a:lstStyle/>
                        <a:p>
                          <a:r>
                            <a:rPr lang="en-US" dirty="0">
                              <a:latin typeface="Times New Roman" panose="02020603050405020304" pitchFamily="18" charset="0"/>
                            </a:rPr>
                            <a:t>80</a:t>
                          </a:r>
                        </a:p>
                      </a:txBody>
                      <a:tcPr/>
                    </a:tc>
                    <a:tc>
                      <a:txBody>
                        <a:bodyPr/>
                        <a:lstStyle/>
                        <a:p>
                          <a:r>
                            <a:rPr lang="en-US" dirty="0">
                              <a:latin typeface="Times New Roman" panose="02020603050405020304" pitchFamily="18" charset="0"/>
                            </a:rPr>
                            <a:t>75</a:t>
                          </a:r>
                        </a:p>
                      </a:txBody>
                      <a:tcPr/>
                    </a:tc>
                    <a:tc>
                      <a:txBody>
                        <a:bodyPr/>
                        <a:lstStyle/>
                        <a:p>
                          <a:r>
                            <a:rPr lang="en-US" dirty="0">
                              <a:latin typeface="Times New Roman" panose="02020603050405020304" pitchFamily="18" charset="0"/>
                            </a:rPr>
                            <a:t>40</a:t>
                          </a:r>
                        </a:p>
                      </a:txBody>
                      <a:tcPr/>
                    </a:tc>
                    <a:tc>
                      <a:txBody>
                        <a:bodyPr/>
                        <a:lstStyle/>
                        <a:p>
                          <a:r>
                            <a:rPr lang="en-US" dirty="0">
                              <a:latin typeface="Times New Roman" panose="02020603050405020304" pitchFamily="18" charset="0"/>
                            </a:rPr>
                            <a:t>55</a:t>
                          </a:r>
                        </a:p>
                      </a:txBody>
                      <a:tcPr/>
                    </a:tc>
                    <a:tc>
                      <a:txBody>
                        <a:bodyPr/>
                        <a:lstStyle/>
                        <a:p>
                          <a:r>
                            <a:rPr lang="en-US" dirty="0">
                              <a:latin typeface="Times New Roman" panose="02020603050405020304" pitchFamily="18" charset="0"/>
                            </a:rPr>
                            <a:t>64</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𝑦</m:t>
                                </m:r>
                              </m:oMath>
                            </m:oMathPara>
                          </a14:m>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62</a:t>
                          </a:r>
                        </a:p>
                      </a:txBody>
                      <a:tcPr/>
                    </a:tc>
                    <a:tc>
                      <a:txBody>
                        <a:bodyPr/>
                        <a:lstStyle/>
                        <a:p>
                          <a:r>
                            <a:rPr lang="en-US" dirty="0">
                              <a:latin typeface="Times New Roman" panose="02020603050405020304" pitchFamily="18" charset="0"/>
                            </a:rPr>
                            <a:t>58</a:t>
                          </a:r>
                        </a:p>
                      </a:txBody>
                      <a:tcPr/>
                    </a:tc>
                    <a:tc>
                      <a:txBody>
                        <a:bodyPr/>
                        <a:lstStyle/>
                        <a:p>
                          <a:r>
                            <a:rPr lang="en-US" dirty="0">
                              <a:latin typeface="Times New Roman" panose="02020603050405020304" pitchFamily="18" charset="0"/>
                            </a:rPr>
                            <a:t>68</a:t>
                          </a:r>
                        </a:p>
                      </a:txBody>
                      <a:tcPr/>
                    </a:tc>
                    <a:tc>
                      <a:txBody>
                        <a:bodyPr/>
                        <a:lstStyle/>
                        <a:p>
                          <a:r>
                            <a:rPr lang="en-US" dirty="0">
                              <a:latin typeface="Times New Roman" panose="02020603050405020304" pitchFamily="18" charset="0"/>
                            </a:rPr>
                            <a:t>45</a:t>
                          </a:r>
                        </a:p>
                      </a:txBody>
                      <a:tcPr/>
                    </a:tc>
                    <a:tc>
                      <a:txBody>
                        <a:bodyPr/>
                        <a:lstStyle/>
                        <a:p>
                          <a:r>
                            <a:rPr lang="en-US" dirty="0">
                              <a:latin typeface="Times New Roman" panose="02020603050405020304" pitchFamily="18" charset="0"/>
                            </a:rPr>
                            <a:t>81</a:t>
                          </a:r>
                        </a:p>
                      </a:txBody>
                      <a:tcPr/>
                    </a:tc>
                    <a:tc>
                      <a:txBody>
                        <a:bodyPr/>
                        <a:lstStyle/>
                        <a:p>
                          <a:r>
                            <a:rPr lang="en-US" dirty="0">
                              <a:latin typeface="Times New Roman" panose="02020603050405020304" pitchFamily="18" charset="0"/>
                            </a:rPr>
                            <a:t>60</a:t>
                          </a:r>
                        </a:p>
                      </a:txBody>
                      <a:tcPr/>
                    </a:tc>
                    <a:tc>
                      <a:txBody>
                        <a:bodyPr/>
                        <a:lstStyle/>
                        <a:p>
                          <a:r>
                            <a:rPr lang="en-US" dirty="0">
                              <a:latin typeface="Times New Roman" panose="02020603050405020304" pitchFamily="18" charset="0"/>
                            </a:rPr>
                            <a:t>68</a:t>
                          </a:r>
                        </a:p>
                      </a:txBody>
                      <a:tcPr/>
                    </a:tc>
                    <a:tc>
                      <a:txBody>
                        <a:bodyPr/>
                        <a:lstStyle/>
                        <a:p>
                          <a:r>
                            <a:rPr lang="en-US" dirty="0">
                              <a:latin typeface="Times New Roman" panose="02020603050405020304" pitchFamily="18" charset="0"/>
                            </a:rPr>
                            <a:t>48</a:t>
                          </a:r>
                        </a:p>
                      </a:txBody>
                      <a:tcPr/>
                    </a:tc>
                    <a:tc>
                      <a:txBody>
                        <a:bodyPr/>
                        <a:lstStyle/>
                        <a:p>
                          <a:r>
                            <a:rPr lang="en-US" dirty="0">
                              <a:latin typeface="Times New Roman" panose="02020603050405020304" pitchFamily="18" charset="0"/>
                            </a:rPr>
                            <a:t>50</a:t>
                          </a:r>
                        </a:p>
                      </a:txBody>
                      <a:tcPr/>
                    </a:tc>
                    <a:tc>
                      <a:txBody>
                        <a:bodyPr/>
                        <a:lstStyle/>
                        <a:p>
                          <a:r>
                            <a:rPr lang="en-US" dirty="0">
                              <a:latin typeface="Times New Roman" panose="02020603050405020304" pitchFamily="18" charset="0"/>
                            </a:rPr>
                            <a:t>70</a:t>
                          </a:r>
                        </a:p>
                      </a:txBody>
                      <a:tcPr/>
                    </a:tc>
                    <a:extLst>
                      <a:ext uri="{0D108BD9-81ED-4DB2-BD59-A6C34878D82A}">
                        <a16:rowId xmlns:a16="http://schemas.microsoft.com/office/drawing/2014/main" val="10001"/>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1609073687"/>
                  </p:ext>
                </p:extLst>
              </p:nvPr>
            </p:nvGraphicFramePr>
            <p:xfrm>
              <a:off x="1143000" y="2286000"/>
              <a:ext cx="5588000" cy="73660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gridCol w="508000">
                      <a:extLst>
                        <a:ext uri="{9D8B030D-6E8A-4147-A177-3AD203B41FA5}">
                          <a16:colId xmlns:a16="http://schemas.microsoft.com/office/drawing/2014/main" val="20004"/>
                        </a:ext>
                      </a:extLst>
                    </a:gridCol>
                    <a:gridCol w="508000">
                      <a:extLst>
                        <a:ext uri="{9D8B030D-6E8A-4147-A177-3AD203B41FA5}">
                          <a16:colId xmlns:a16="http://schemas.microsoft.com/office/drawing/2014/main" val="20005"/>
                        </a:ext>
                      </a:extLst>
                    </a:gridCol>
                    <a:gridCol w="508000">
                      <a:extLst>
                        <a:ext uri="{9D8B030D-6E8A-4147-A177-3AD203B41FA5}">
                          <a16:colId xmlns:a16="http://schemas.microsoft.com/office/drawing/2014/main" val="20006"/>
                        </a:ext>
                      </a:extLst>
                    </a:gridCol>
                    <a:gridCol w="508000">
                      <a:extLst>
                        <a:ext uri="{9D8B030D-6E8A-4147-A177-3AD203B41FA5}">
                          <a16:colId xmlns:a16="http://schemas.microsoft.com/office/drawing/2014/main" val="20007"/>
                        </a:ext>
                      </a:extLst>
                    </a:gridCol>
                    <a:gridCol w="508000">
                      <a:extLst>
                        <a:ext uri="{9D8B030D-6E8A-4147-A177-3AD203B41FA5}">
                          <a16:colId xmlns:a16="http://schemas.microsoft.com/office/drawing/2014/main" val="20008"/>
                        </a:ext>
                      </a:extLst>
                    </a:gridCol>
                    <a:gridCol w="508000">
                      <a:extLst>
                        <a:ext uri="{9D8B030D-6E8A-4147-A177-3AD203B41FA5}">
                          <a16:colId xmlns:a16="http://schemas.microsoft.com/office/drawing/2014/main" val="20009"/>
                        </a:ext>
                      </a:extLst>
                    </a:gridCol>
                    <a:gridCol w="508000">
                      <a:extLst>
                        <a:ext uri="{9D8B030D-6E8A-4147-A177-3AD203B41FA5}">
                          <a16:colId xmlns:a16="http://schemas.microsoft.com/office/drawing/2014/main" val="20010"/>
                        </a:ext>
                      </a:extLst>
                    </a:gridCol>
                  </a:tblGrid>
                  <a:tr h="365760">
                    <a:tc>
                      <a:txBody>
                        <a:bodyPr/>
                        <a:lstStyle/>
                        <a:p>
                          <a:endParaRPr lang="en-US"/>
                        </a:p>
                      </a:txBody>
                      <a:tcPr>
                        <a:blipFill>
                          <a:blip r:embed="rId2"/>
                          <a:stretch>
                            <a:fillRect l="-1205" t="-8333" r="-1010843" b="-126667"/>
                          </a:stretch>
                        </a:blipFill>
                      </a:tcPr>
                    </a:tc>
                    <a:tc>
                      <a:txBody>
                        <a:bodyPr/>
                        <a:lstStyle/>
                        <a:p>
                          <a:r>
                            <a:rPr lang="en-US" dirty="0">
                              <a:latin typeface="Times New Roman" panose="02020603050405020304" pitchFamily="18" charset="0"/>
                            </a:rPr>
                            <a:t>68</a:t>
                          </a:r>
                        </a:p>
                      </a:txBody>
                      <a:tcPr/>
                    </a:tc>
                    <a:tc>
                      <a:txBody>
                        <a:bodyPr/>
                        <a:lstStyle/>
                        <a:p>
                          <a:r>
                            <a:rPr lang="en-US" dirty="0">
                              <a:latin typeface="Times New Roman" panose="02020603050405020304" pitchFamily="18" charset="0"/>
                            </a:rPr>
                            <a:t>64</a:t>
                          </a:r>
                        </a:p>
                      </a:txBody>
                      <a:tcPr/>
                    </a:tc>
                    <a:tc>
                      <a:txBody>
                        <a:bodyPr/>
                        <a:lstStyle/>
                        <a:p>
                          <a:r>
                            <a:rPr lang="en-US" dirty="0">
                              <a:latin typeface="Times New Roman" panose="02020603050405020304" pitchFamily="18" charset="0"/>
                            </a:rPr>
                            <a:t>75</a:t>
                          </a:r>
                        </a:p>
                      </a:txBody>
                      <a:tcPr/>
                    </a:tc>
                    <a:tc>
                      <a:txBody>
                        <a:bodyPr/>
                        <a:lstStyle/>
                        <a:p>
                          <a:r>
                            <a:rPr lang="en-US" dirty="0">
                              <a:latin typeface="Times New Roman" panose="02020603050405020304" pitchFamily="18" charset="0"/>
                            </a:rPr>
                            <a:t>50</a:t>
                          </a:r>
                        </a:p>
                      </a:txBody>
                      <a:tcPr/>
                    </a:tc>
                    <a:tc>
                      <a:txBody>
                        <a:bodyPr/>
                        <a:lstStyle/>
                        <a:p>
                          <a:r>
                            <a:rPr lang="en-US" dirty="0">
                              <a:latin typeface="Times New Roman" panose="02020603050405020304" pitchFamily="18" charset="0"/>
                            </a:rPr>
                            <a:t>64</a:t>
                          </a:r>
                        </a:p>
                      </a:txBody>
                      <a:tcPr/>
                    </a:tc>
                    <a:tc>
                      <a:txBody>
                        <a:bodyPr/>
                        <a:lstStyle/>
                        <a:p>
                          <a:r>
                            <a:rPr lang="en-US" dirty="0">
                              <a:latin typeface="Times New Roman" panose="02020603050405020304" pitchFamily="18" charset="0"/>
                            </a:rPr>
                            <a:t>80</a:t>
                          </a:r>
                        </a:p>
                      </a:txBody>
                      <a:tcPr/>
                    </a:tc>
                    <a:tc>
                      <a:txBody>
                        <a:bodyPr/>
                        <a:lstStyle/>
                        <a:p>
                          <a:r>
                            <a:rPr lang="en-US" dirty="0">
                              <a:latin typeface="Times New Roman" panose="02020603050405020304" pitchFamily="18" charset="0"/>
                            </a:rPr>
                            <a:t>75</a:t>
                          </a:r>
                        </a:p>
                      </a:txBody>
                      <a:tcPr/>
                    </a:tc>
                    <a:tc>
                      <a:txBody>
                        <a:bodyPr/>
                        <a:lstStyle/>
                        <a:p>
                          <a:r>
                            <a:rPr lang="en-US" dirty="0">
                              <a:latin typeface="Times New Roman" panose="02020603050405020304" pitchFamily="18" charset="0"/>
                            </a:rPr>
                            <a:t>40</a:t>
                          </a:r>
                        </a:p>
                      </a:txBody>
                      <a:tcPr/>
                    </a:tc>
                    <a:tc>
                      <a:txBody>
                        <a:bodyPr/>
                        <a:lstStyle/>
                        <a:p>
                          <a:r>
                            <a:rPr lang="en-US" dirty="0">
                              <a:latin typeface="Times New Roman" panose="02020603050405020304" pitchFamily="18" charset="0"/>
                            </a:rPr>
                            <a:t>55</a:t>
                          </a:r>
                        </a:p>
                      </a:txBody>
                      <a:tcPr/>
                    </a:tc>
                    <a:tc>
                      <a:txBody>
                        <a:bodyPr/>
                        <a:lstStyle/>
                        <a:p>
                          <a:r>
                            <a:rPr lang="en-US" dirty="0">
                              <a:latin typeface="Times New Roman" panose="02020603050405020304" pitchFamily="18" charset="0"/>
                            </a:rPr>
                            <a:t>64</a:t>
                          </a:r>
                        </a:p>
                      </a:txBody>
                      <a:tcPr/>
                    </a:tc>
                    <a:extLst>
                      <a:ext uri="{0D108BD9-81ED-4DB2-BD59-A6C34878D82A}">
                        <a16:rowId xmlns:a16="http://schemas.microsoft.com/office/drawing/2014/main" val="10000"/>
                      </a:ext>
                    </a:extLst>
                  </a:tr>
                  <a:tr h="370840">
                    <a:tc>
                      <a:txBody>
                        <a:bodyPr/>
                        <a:lstStyle/>
                        <a:p>
                          <a:endParaRPr lang="en-US"/>
                        </a:p>
                      </a:txBody>
                      <a:tcPr>
                        <a:blipFill>
                          <a:blip r:embed="rId2"/>
                          <a:stretch>
                            <a:fillRect l="-1205" t="-106557" r="-1010843" b="-24590"/>
                          </a:stretch>
                        </a:blipFill>
                      </a:tcPr>
                    </a:tc>
                    <a:tc>
                      <a:txBody>
                        <a:bodyPr/>
                        <a:lstStyle/>
                        <a:p>
                          <a:r>
                            <a:rPr lang="en-US" dirty="0">
                              <a:latin typeface="Times New Roman" panose="02020603050405020304" pitchFamily="18" charset="0"/>
                            </a:rPr>
                            <a:t>62</a:t>
                          </a:r>
                        </a:p>
                      </a:txBody>
                      <a:tcPr/>
                    </a:tc>
                    <a:tc>
                      <a:txBody>
                        <a:bodyPr/>
                        <a:lstStyle/>
                        <a:p>
                          <a:r>
                            <a:rPr lang="en-US" dirty="0">
                              <a:latin typeface="Times New Roman" panose="02020603050405020304" pitchFamily="18" charset="0"/>
                            </a:rPr>
                            <a:t>58</a:t>
                          </a:r>
                        </a:p>
                      </a:txBody>
                      <a:tcPr/>
                    </a:tc>
                    <a:tc>
                      <a:txBody>
                        <a:bodyPr/>
                        <a:lstStyle/>
                        <a:p>
                          <a:r>
                            <a:rPr lang="en-US" dirty="0">
                              <a:latin typeface="Times New Roman" panose="02020603050405020304" pitchFamily="18" charset="0"/>
                            </a:rPr>
                            <a:t>68</a:t>
                          </a:r>
                        </a:p>
                      </a:txBody>
                      <a:tcPr/>
                    </a:tc>
                    <a:tc>
                      <a:txBody>
                        <a:bodyPr/>
                        <a:lstStyle/>
                        <a:p>
                          <a:r>
                            <a:rPr lang="en-US" dirty="0">
                              <a:latin typeface="Times New Roman" panose="02020603050405020304" pitchFamily="18" charset="0"/>
                            </a:rPr>
                            <a:t>45</a:t>
                          </a:r>
                        </a:p>
                      </a:txBody>
                      <a:tcPr/>
                    </a:tc>
                    <a:tc>
                      <a:txBody>
                        <a:bodyPr/>
                        <a:lstStyle/>
                        <a:p>
                          <a:r>
                            <a:rPr lang="en-US" dirty="0">
                              <a:latin typeface="Times New Roman" panose="02020603050405020304" pitchFamily="18" charset="0"/>
                            </a:rPr>
                            <a:t>81</a:t>
                          </a:r>
                        </a:p>
                      </a:txBody>
                      <a:tcPr/>
                    </a:tc>
                    <a:tc>
                      <a:txBody>
                        <a:bodyPr/>
                        <a:lstStyle/>
                        <a:p>
                          <a:r>
                            <a:rPr lang="en-US" dirty="0">
                              <a:latin typeface="Times New Roman" panose="02020603050405020304" pitchFamily="18" charset="0"/>
                            </a:rPr>
                            <a:t>60</a:t>
                          </a:r>
                        </a:p>
                      </a:txBody>
                      <a:tcPr/>
                    </a:tc>
                    <a:tc>
                      <a:txBody>
                        <a:bodyPr/>
                        <a:lstStyle/>
                        <a:p>
                          <a:r>
                            <a:rPr lang="en-US" dirty="0">
                              <a:latin typeface="Times New Roman" panose="02020603050405020304" pitchFamily="18" charset="0"/>
                            </a:rPr>
                            <a:t>68</a:t>
                          </a:r>
                        </a:p>
                      </a:txBody>
                      <a:tcPr/>
                    </a:tc>
                    <a:tc>
                      <a:txBody>
                        <a:bodyPr/>
                        <a:lstStyle/>
                        <a:p>
                          <a:r>
                            <a:rPr lang="en-US" dirty="0">
                              <a:latin typeface="Times New Roman" panose="02020603050405020304" pitchFamily="18" charset="0"/>
                            </a:rPr>
                            <a:t>48</a:t>
                          </a:r>
                        </a:p>
                      </a:txBody>
                      <a:tcPr/>
                    </a:tc>
                    <a:tc>
                      <a:txBody>
                        <a:bodyPr/>
                        <a:lstStyle/>
                        <a:p>
                          <a:r>
                            <a:rPr lang="en-US" dirty="0">
                              <a:latin typeface="Times New Roman" panose="02020603050405020304" pitchFamily="18" charset="0"/>
                            </a:rPr>
                            <a:t>50</a:t>
                          </a:r>
                        </a:p>
                      </a:txBody>
                      <a:tcPr/>
                    </a:tc>
                    <a:tc>
                      <a:txBody>
                        <a:bodyPr/>
                        <a:lstStyle/>
                        <a:p>
                          <a:r>
                            <a:rPr lang="en-US" dirty="0">
                              <a:latin typeface="Times New Roman" panose="02020603050405020304" pitchFamily="18" charset="0"/>
                            </a:rPr>
                            <a:t>70</a:t>
                          </a:r>
                        </a:p>
                      </a:txBody>
                      <a:tcPr/>
                    </a:tc>
                    <a:extLst>
                      <a:ext uri="{0D108BD9-81ED-4DB2-BD59-A6C34878D82A}">
                        <a16:rowId xmlns:a16="http://schemas.microsoft.com/office/drawing/2014/main" val="10001"/>
                      </a:ext>
                    </a:extLst>
                  </a:tr>
                </a:tbl>
              </a:graphicData>
            </a:graphic>
          </p:graphicFrame>
        </mc:Fallback>
      </mc:AlternateContent>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 Tied Correlation(CO1)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3905275804"/>
      </p:ext>
    </p:extLst>
  </p:cSld>
  <p:clrMapOvr>
    <a:masterClrMapping/>
  </p:clrMapOvr>
  <p:transition spd="slow">
    <p:push dir="u"/>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marL="0" indent="0">
              <a:buNone/>
            </a:pPr>
            <a:r>
              <a:rPr lang="en-US" sz="2000" dirty="0"/>
              <a:t>75</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75 2 times</a:t>
            </a:r>
          </a:p>
          <a:p>
            <a:pPr marL="0" indent="0">
              <a:buNone/>
            </a:pPr>
            <a:r>
              <a:rPr lang="en-US" sz="2000" dirty="0"/>
              <a:t>64 3 times </a:t>
            </a:r>
          </a:p>
          <a:p>
            <a:pPr marL="0" indent="0">
              <a:buNone/>
            </a:pPr>
            <a:r>
              <a:rPr lang="en-US" sz="2000" dirty="0"/>
              <a:t>68 2 times</a:t>
            </a:r>
          </a:p>
        </p:txBody>
      </p:sp>
      <p:sp>
        <p:nvSpPr>
          <p:cNvPr id="4" name="Date Placeholder 3"/>
          <p:cNvSpPr>
            <a:spLocks noGrp="1"/>
          </p:cNvSpPr>
          <p:nvPr>
            <p:ph type="dt" sz="half" idx="10"/>
          </p:nvPr>
        </p:nvSpPr>
        <p:spPr/>
        <p:txBody>
          <a:bodyPr/>
          <a:lstStyle/>
          <a:p>
            <a:fld id="{4A751758-C501-43C2-9467-B93892E7C4D7}"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116</a:t>
            </a:fld>
            <a:endParaRPr lang="en-US"/>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339980613"/>
                  </p:ext>
                </p:extLst>
              </p:nvPr>
            </p:nvGraphicFramePr>
            <p:xfrm>
              <a:off x="609600" y="1143000"/>
              <a:ext cx="7696200" cy="3037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gridCol w="5334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858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gridCol w="533400">
                      <a:extLst>
                        <a:ext uri="{9D8B030D-6E8A-4147-A177-3AD203B41FA5}">
                          <a16:colId xmlns:a16="http://schemas.microsoft.com/office/drawing/2014/main" val="20010"/>
                        </a:ext>
                      </a:extLst>
                    </a:gridCol>
                    <a:gridCol w="762000">
                      <a:extLst>
                        <a:ext uri="{9D8B030D-6E8A-4147-A177-3AD203B41FA5}">
                          <a16:colId xmlns:a16="http://schemas.microsoft.com/office/drawing/2014/main" val="2001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𝑿</m:t>
                                </m:r>
                              </m:oMath>
                            </m:oMathPara>
                          </a14:m>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68</a:t>
                          </a:r>
                        </a:p>
                      </a:txBody>
                      <a:tcPr/>
                    </a:tc>
                    <a:tc>
                      <a:txBody>
                        <a:bodyPr/>
                        <a:lstStyle/>
                        <a:p>
                          <a:r>
                            <a:rPr lang="en-US" dirty="0">
                              <a:latin typeface="Times New Roman" panose="02020603050405020304" pitchFamily="18" charset="0"/>
                            </a:rPr>
                            <a:t>64</a:t>
                          </a:r>
                        </a:p>
                      </a:txBody>
                      <a:tcPr/>
                    </a:tc>
                    <a:tc>
                      <a:txBody>
                        <a:bodyPr/>
                        <a:lstStyle/>
                        <a:p>
                          <a:r>
                            <a:rPr lang="en-US" dirty="0">
                              <a:latin typeface="Times New Roman" panose="02020603050405020304" pitchFamily="18" charset="0"/>
                            </a:rPr>
                            <a:t>75</a:t>
                          </a:r>
                        </a:p>
                      </a:txBody>
                      <a:tcPr/>
                    </a:tc>
                    <a:tc>
                      <a:txBody>
                        <a:bodyPr/>
                        <a:lstStyle/>
                        <a:p>
                          <a:r>
                            <a:rPr lang="en-US" dirty="0">
                              <a:latin typeface="Times New Roman" panose="02020603050405020304" pitchFamily="18" charset="0"/>
                            </a:rPr>
                            <a:t>50</a:t>
                          </a:r>
                        </a:p>
                      </a:txBody>
                      <a:tcPr/>
                    </a:tc>
                    <a:tc>
                      <a:txBody>
                        <a:bodyPr/>
                        <a:lstStyle/>
                        <a:p>
                          <a:r>
                            <a:rPr lang="en-US" dirty="0">
                              <a:latin typeface="Times New Roman" panose="02020603050405020304" pitchFamily="18" charset="0"/>
                            </a:rPr>
                            <a:t>64</a:t>
                          </a:r>
                        </a:p>
                      </a:txBody>
                      <a:tcPr/>
                    </a:tc>
                    <a:tc>
                      <a:txBody>
                        <a:bodyPr/>
                        <a:lstStyle/>
                        <a:p>
                          <a:r>
                            <a:rPr lang="en-US" dirty="0">
                              <a:latin typeface="Times New Roman" panose="02020603050405020304" pitchFamily="18" charset="0"/>
                            </a:rPr>
                            <a:t>80</a:t>
                          </a:r>
                        </a:p>
                      </a:txBody>
                      <a:tcPr/>
                    </a:tc>
                    <a:tc>
                      <a:txBody>
                        <a:bodyPr/>
                        <a:lstStyle/>
                        <a:p>
                          <a:r>
                            <a:rPr lang="en-US" dirty="0">
                              <a:latin typeface="Times New Roman" panose="02020603050405020304" pitchFamily="18" charset="0"/>
                            </a:rPr>
                            <a:t>75</a:t>
                          </a:r>
                        </a:p>
                      </a:txBody>
                      <a:tcPr/>
                    </a:tc>
                    <a:tc>
                      <a:txBody>
                        <a:bodyPr/>
                        <a:lstStyle/>
                        <a:p>
                          <a:r>
                            <a:rPr lang="en-US" dirty="0">
                              <a:latin typeface="Times New Roman" panose="02020603050405020304" pitchFamily="18" charset="0"/>
                            </a:rPr>
                            <a:t>40</a:t>
                          </a:r>
                        </a:p>
                      </a:txBody>
                      <a:tcPr/>
                    </a:tc>
                    <a:tc>
                      <a:txBody>
                        <a:bodyPr/>
                        <a:lstStyle/>
                        <a:p>
                          <a:r>
                            <a:rPr lang="en-US" dirty="0">
                              <a:latin typeface="Times New Roman" panose="02020603050405020304" pitchFamily="18" charset="0"/>
                            </a:rPr>
                            <a:t>55</a:t>
                          </a:r>
                        </a:p>
                      </a:txBody>
                      <a:tcPr/>
                    </a:tc>
                    <a:tc>
                      <a:txBody>
                        <a:bodyPr/>
                        <a:lstStyle/>
                        <a:p>
                          <a:r>
                            <a:rPr lang="en-US" dirty="0">
                              <a:latin typeface="Times New Roman" panose="02020603050405020304" pitchFamily="18" charset="0"/>
                            </a:rPr>
                            <a:t>64</a:t>
                          </a:r>
                        </a:p>
                      </a:txBody>
                      <a:tcPr/>
                    </a:tc>
                    <a:tc>
                      <a:txBody>
                        <a:bodyPr/>
                        <a:lstStyle/>
                        <a:p>
                          <a:r>
                            <a:rPr lang="en-US" dirty="0">
                              <a:latin typeface="Times New Roman" panose="02020603050405020304" pitchFamily="18" charset="0"/>
                            </a:rPr>
                            <a:t>Total</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𝑌</m:t>
                                </m:r>
                              </m:oMath>
                            </m:oMathPara>
                          </a14:m>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62</a:t>
                          </a:r>
                        </a:p>
                      </a:txBody>
                      <a:tcPr/>
                    </a:tc>
                    <a:tc>
                      <a:txBody>
                        <a:bodyPr/>
                        <a:lstStyle/>
                        <a:p>
                          <a:r>
                            <a:rPr lang="en-US" dirty="0">
                              <a:latin typeface="Times New Roman" panose="02020603050405020304" pitchFamily="18" charset="0"/>
                            </a:rPr>
                            <a:t>58</a:t>
                          </a:r>
                        </a:p>
                      </a:txBody>
                      <a:tcPr/>
                    </a:tc>
                    <a:tc>
                      <a:txBody>
                        <a:bodyPr/>
                        <a:lstStyle/>
                        <a:p>
                          <a:r>
                            <a:rPr lang="en-US" dirty="0">
                              <a:latin typeface="Times New Roman" panose="02020603050405020304" pitchFamily="18" charset="0"/>
                            </a:rPr>
                            <a:t>68</a:t>
                          </a:r>
                        </a:p>
                      </a:txBody>
                      <a:tcPr/>
                    </a:tc>
                    <a:tc>
                      <a:txBody>
                        <a:bodyPr/>
                        <a:lstStyle/>
                        <a:p>
                          <a:r>
                            <a:rPr lang="en-US" dirty="0">
                              <a:latin typeface="Times New Roman" panose="02020603050405020304" pitchFamily="18" charset="0"/>
                            </a:rPr>
                            <a:t>45</a:t>
                          </a:r>
                        </a:p>
                      </a:txBody>
                      <a:tcPr/>
                    </a:tc>
                    <a:tc>
                      <a:txBody>
                        <a:bodyPr/>
                        <a:lstStyle/>
                        <a:p>
                          <a:r>
                            <a:rPr lang="en-US" dirty="0">
                              <a:latin typeface="Times New Roman" panose="02020603050405020304" pitchFamily="18" charset="0"/>
                            </a:rPr>
                            <a:t>81</a:t>
                          </a:r>
                        </a:p>
                      </a:txBody>
                      <a:tcPr/>
                    </a:tc>
                    <a:tc>
                      <a:txBody>
                        <a:bodyPr/>
                        <a:lstStyle/>
                        <a:p>
                          <a:r>
                            <a:rPr lang="en-US" dirty="0">
                              <a:latin typeface="Times New Roman" panose="02020603050405020304" pitchFamily="18" charset="0"/>
                            </a:rPr>
                            <a:t>60</a:t>
                          </a:r>
                        </a:p>
                      </a:txBody>
                      <a:tcPr/>
                    </a:tc>
                    <a:tc>
                      <a:txBody>
                        <a:bodyPr/>
                        <a:lstStyle/>
                        <a:p>
                          <a:r>
                            <a:rPr lang="en-US" dirty="0">
                              <a:latin typeface="Times New Roman" panose="02020603050405020304" pitchFamily="18" charset="0"/>
                            </a:rPr>
                            <a:t>68</a:t>
                          </a:r>
                        </a:p>
                      </a:txBody>
                      <a:tcPr/>
                    </a:tc>
                    <a:tc>
                      <a:txBody>
                        <a:bodyPr/>
                        <a:lstStyle/>
                        <a:p>
                          <a:r>
                            <a:rPr lang="en-US" dirty="0">
                              <a:latin typeface="Times New Roman" panose="02020603050405020304" pitchFamily="18" charset="0"/>
                            </a:rPr>
                            <a:t>48</a:t>
                          </a:r>
                        </a:p>
                      </a:txBody>
                      <a:tcPr/>
                    </a:tc>
                    <a:tc>
                      <a:txBody>
                        <a:bodyPr/>
                        <a:lstStyle/>
                        <a:p>
                          <a:r>
                            <a:rPr lang="en-US" dirty="0">
                              <a:latin typeface="Times New Roman" panose="02020603050405020304" pitchFamily="18" charset="0"/>
                            </a:rPr>
                            <a:t>50</a:t>
                          </a:r>
                        </a:p>
                      </a:txBody>
                      <a:tcPr/>
                    </a:tc>
                    <a:tc>
                      <a:txBody>
                        <a:bodyPr/>
                        <a:lstStyle/>
                        <a:p>
                          <a:r>
                            <a:rPr lang="en-US" dirty="0">
                              <a:latin typeface="Times New Roman" panose="02020603050405020304" pitchFamily="18" charset="0"/>
                            </a:rPr>
                            <a:t>70</a:t>
                          </a:r>
                        </a:p>
                      </a:txBody>
                      <a:tcPr/>
                    </a:tc>
                    <a:tc>
                      <a:txBody>
                        <a:bodyPr/>
                        <a:lstStyle/>
                        <a:p>
                          <a:endParaRPr lang="en-US" dirty="0">
                            <a:latin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r>
                            <a:rPr lang="en-US" dirty="0">
                              <a:latin typeface="Times New Roman" panose="02020603050405020304" pitchFamily="18" charset="0"/>
                            </a:rPr>
                            <a:t>Ranks</a:t>
                          </a:r>
                          <a:r>
                            <a:rPr lang="en-US" baseline="0" dirty="0"/>
                            <a:t> in </a:t>
                          </a:r>
                          <a14:m>
                            <m:oMath xmlns:m="http://schemas.openxmlformats.org/officeDocument/2006/math">
                              <m:r>
                                <a:rPr lang="en-US" b="0" i="1" baseline="0" smtClean="0">
                                  <a:latin typeface="Cambria Math"/>
                                </a:rPr>
                                <m:t>𝑋</m:t>
                              </m:r>
                              <m:r>
                                <a:rPr lang="en-US" b="0" i="1" baseline="0" smtClean="0">
                                  <a:latin typeface="Cambria Math"/>
                                </a:rPr>
                                <m:t>(</m:t>
                              </m:r>
                              <m:r>
                                <a:rPr lang="en-US" b="0" i="1" baseline="0" smtClean="0">
                                  <a:latin typeface="Cambria Math"/>
                                </a:rPr>
                                <m:t>𝑥</m:t>
                              </m:r>
                              <m:r>
                                <a:rPr lang="en-US" b="0" i="1" baseline="0" smtClean="0">
                                  <a:latin typeface="Cambria Math"/>
                                </a:rPr>
                                <m:t>)</m:t>
                              </m:r>
                            </m:oMath>
                          </a14:m>
                          <a:endParaRPr lang="en-US" dirty="0"/>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2.5</a:t>
                          </a:r>
                        </a:p>
                      </a:txBody>
                      <a:tcPr/>
                    </a:tc>
                    <a:tc>
                      <a:txBody>
                        <a:bodyPr/>
                        <a:lstStyle/>
                        <a:p>
                          <a:r>
                            <a:rPr lang="en-US" dirty="0">
                              <a:latin typeface="Times New Roman" panose="02020603050405020304" pitchFamily="18" charset="0"/>
                            </a:rPr>
                            <a:t>9</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2.5</a:t>
                          </a:r>
                        </a:p>
                      </a:txBody>
                      <a:tcPr/>
                    </a:tc>
                    <a:tc>
                      <a:txBody>
                        <a:bodyPr/>
                        <a:lstStyle/>
                        <a:p>
                          <a:r>
                            <a:rPr lang="en-US" dirty="0">
                              <a:latin typeface="Times New Roman" panose="02020603050405020304" pitchFamily="18" charset="0"/>
                            </a:rPr>
                            <a:t>10</a:t>
                          </a: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6</a:t>
                          </a:r>
                        </a:p>
                      </a:txBody>
                      <a:tcPr/>
                    </a:tc>
                    <a:tc>
                      <a:txBody>
                        <a:bodyPr/>
                        <a:lstStyle/>
                        <a:p>
                          <a:endParaRPr lang="en-US" dirty="0">
                            <a:latin typeface="Times New Roman" panose="02020603050405020304" pitchFamily="18"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rPr>
                            <a:t>Ranks</a:t>
                          </a:r>
                          <a:r>
                            <a:rPr lang="en-US" baseline="0" dirty="0"/>
                            <a:t> in </a:t>
                          </a:r>
                          <a14:m>
                            <m:oMath xmlns:m="http://schemas.openxmlformats.org/officeDocument/2006/math">
                              <m:r>
                                <m:rPr>
                                  <m:sty m:val="p"/>
                                </m:rPr>
                                <a:rPr lang="en-US" b="0" i="0" baseline="0" smtClean="0">
                                  <a:latin typeface="Cambria Math"/>
                                </a:rPr>
                                <m:t>Y</m:t>
                              </m:r>
                              <m:r>
                                <a:rPr lang="en-US" b="0" i="1" baseline="0" smtClean="0">
                                  <a:latin typeface="Cambria Math"/>
                                </a:rPr>
                                <m:t>(</m:t>
                              </m:r>
                              <m:r>
                                <a:rPr lang="en-US" b="0" i="1" baseline="0" smtClean="0">
                                  <a:latin typeface="Cambria Math"/>
                                </a:rPr>
                                <m:t>𝑦</m:t>
                              </m:r>
                              <m:r>
                                <a:rPr lang="en-US" b="0" i="1" baseline="0" smtClean="0">
                                  <a:latin typeface="Cambria Math"/>
                                </a:rPr>
                                <m:t>)</m:t>
                              </m:r>
                            </m:oMath>
                          </a14:m>
                          <a:endParaRPr lang="en-US" dirty="0"/>
                        </a:p>
                        <a:p>
                          <a:endParaRPr lang="en-US" dirty="0"/>
                        </a:p>
                      </a:txBody>
                      <a:tcPr/>
                    </a:tc>
                    <a:tc>
                      <a:txBody>
                        <a:bodyPr/>
                        <a:lstStyle/>
                        <a:p>
                          <a:r>
                            <a:rPr lang="en-US" dirty="0">
                              <a:latin typeface="Times New Roman" panose="02020603050405020304" pitchFamily="18" charset="0"/>
                            </a:rPr>
                            <a:t>5</a:t>
                          </a:r>
                        </a:p>
                      </a:txBody>
                      <a:tcPr/>
                    </a:tc>
                    <a:tc>
                      <a:txBody>
                        <a:bodyPr/>
                        <a:lstStyle/>
                        <a:p>
                          <a:r>
                            <a:rPr lang="en-US" dirty="0">
                              <a:latin typeface="Times New Roman" panose="02020603050405020304" pitchFamily="18" charset="0"/>
                            </a:rPr>
                            <a:t>7</a:t>
                          </a:r>
                        </a:p>
                      </a:txBody>
                      <a:tcPr/>
                    </a:tc>
                    <a:tc>
                      <a:txBody>
                        <a:bodyPr/>
                        <a:lstStyle/>
                        <a:p>
                          <a:r>
                            <a:rPr lang="en-US" dirty="0">
                              <a:latin typeface="Times New Roman" panose="02020603050405020304" pitchFamily="18" charset="0"/>
                            </a:rPr>
                            <a:t>3.5</a:t>
                          </a:r>
                        </a:p>
                      </a:txBody>
                      <a:tcPr/>
                    </a:tc>
                    <a:tc>
                      <a:txBody>
                        <a:bodyPr/>
                        <a:lstStyle/>
                        <a:p>
                          <a:r>
                            <a:rPr lang="en-US" dirty="0">
                              <a:latin typeface="Times New Roman" panose="02020603050405020304" pitchFamily="18" charset="0"/>
                            </a:rPr>
                            <a:t>10</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3.5</a:t>
                          </a:r>
                        </a:p>
                      </a:txBody>
                      <a:tcPr/>
                    </a:tc>
                    <a:tc>
                      <a:txBody>
                        <a:bodyPr/>
                        <a:lstStyle/>
                        <a:p>
                          <a:r>
                            <a:rPr lang="en-US" dirty="0">
                              <a:latin typeface="Times New Roman" panose="02020603050405020304" pitchFamily="18" charset="0"/>
                            </a:rPr>
                            <a:t>9</a:t>
                          </a: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2</a:t>
                          </a:r>
                        </a:p>
                      </a:txBody>
                      <a:tcPr/>
                    </a:tc>
                    <a:tc>
                      <a:txBody>
                        <a:bodyPr/>
                        <a:lstStyle/>
                        <a:p>
                          <a:endParaRPr lang="en-US" dirty="0">
                            <a:latin typeface="Times New Roman" panose="02020603050405020304" pitchFamily="18" charset="0"/>
                          </a:endParaRPr>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𝐷</m:t>
                                </m:r>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𝑦</m:t>
                                </m:r>
                              </m:oMath>
                            </m:oMathPara>
                          </a14:m>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5</a:t>
                          </a:r>
                        </a:p>
                      </a:txBody>
                      <a:tcPr/>
                    </a:tc>
                    <a:tc>
                      <a:txBody>
                        <a:bodyPr/>
                        <a:lstStyle/>
                        <a:p>
                          <a:r>
                            <a:rPr lang="en-US" dirty="0">
                              <a:latin typeface="Times New Roman" panose="02020603050405020304" pitchFamily="18" charset="0"/>
                            </a:rPr>
                            <a:t>-5</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0</a:t>
                          </a:r>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a:rPr>
                                      <m:t>𝐷</m:t>
                                    </m:r>
                                  </m:e>
                                  <m:sup>
                                    <m:r>
                                      <a:rPr lang="en-US" b="0" i="1" smtClean="0">
                                        <a:latin typeface="Cambria Math"/>
                                      </a:rPr>
                                      <m:t>2</m:t>
                                    </m:r>
                                  </m:sup>
                                </m:sSup>
                              </m:oMath>
                            </m:oMathPara>
                          </a14:m>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25</a:t>
                          </a:r>
                        </a:p>
                      </a:txBody>
                      <a:tcPr/>
                    </a:tc>
                    <a:tc>
                      <a:txBody>
                        <a:bodyPr/>
                        <a:lstStyle/>
                        <a:p>
                          <a:r>
                            <a:rPr lang="en-US" dirty="0">
                              <a:latin typeface="Times New Roman" panose="02020603050405020304" pitchFamily="18" charset="0"/>
                            </a:rPr>
                            <a:t>25</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16</a:t>
                          </a:r>
                        </a:p>
                      </a:txBody>
                      <a:tcPr/>
                    </a:tc>
                    <a:tc>
                      <a:txBody>
                        <a:bodyPr/>
                        <a:lstStyle/>
                        <a:p>
                          <a:r>
                            <a:rPr lang="en-US" dirty="0">
                              <a:latin typeface="Times New Roman" panose="02020603050405020304" pitchFamily="18" charset="0"/>
                            </a:rPr>
                            <a:t>72</a:t>
                          </a:r>
                        </a:p>
                      </a:txBody>
                      <a:tcPr/>
                    </a:tc>
                    <a:extLst>
                      <a:ext uri="{0D108BD9-81ED-4DB2-BD59-A6C34878D82A}">
                        <a16:rowId xmlns:a16="http://schemas.microsoft.com/office/drawing/2014/main" val="10005"/>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339980613"/>
                  </p:ext>
                </p:extLst>
              </p:nvPr>
            </p:nvGraphicFramePr>
            <p:xfrm>
              <a:off x="609600" y="1143000"/>
              <a:ext cx="7696200" cy="3037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gridCol w="5334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858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gridCol w="533400">
                      <a:extLst>
                        <a:ext uri="{9D8B030D-6E8A-4147-A177-3AD203B41FA5}">
                          <a16:colId xmlns:a16="http://schemas.microsoft.com/office/drawing/2014/main" val="20010"/>
                        </a:ext>
                      </a:extLst>
                    </a:gridCol>
                    <a:gridCol w="762000">
                      <a:extLst>
                        <a:ext uri="{9D8B030D-6E8A-4147-A177-3AD203B41FA5}">
                          <a16:colId xmlns:a16="http://schemas.microsoft.com/office/drawing/2014/main" val="20011"/>
                        </a:ext>
                      </a:extLst>
                    </a:gridCol>
                  </a:tblGrid>
                  <a:tr h="370840">
                    <a:tc>
                      <a:txBody>
                        <a:bodyPr/>
                        <a:lstStyle/>
                        <a:p>
                          <a:endParaRPr lang="en-US"/>
                        </a:p>
                      </a:txBody>
                      <a:tcPr>
                        <a:blipFill>
                          <a:blip r:embed="rId2"/>
                          <a:stretch>
                            <a:fillRect l="-1000" t="-8197" r="-533500" b="-742623"/>
                          </a:stretch>
                        </a:blipFill>
                      </a:tcPr>
                    </a:tc>
                    <a:tc>
                      <a:txBody>
                        <a:bodyPr/>
                        <a:lstStyle/>
                        <a:p>
                          <a:r>
                            <a:rPr lang="en-US" dirty="0">
                              <a:latin typeface="Times New Roman" panose="02020603050405020304" pitchFamily="18" charset="0"/>
                            </a:rPr>
                            <a:t>68</a:t>
                          </a:r>
                        </a:p>
                      </a:txBody>
                      <a:tcPr/>
                    </a:tc>
                    <a:tc>
                      <a:txBody>
                        <a:bodyPr/>
                        <a:lstStyle/>
                        <a:p>
                          <a:r>
                            <a:rPr lang="en-US" dirty="0">
                              <a:latin typeface="Times New Roman" panose="02020603050405020304" pitchFamily="18" charset="0"/>
                            </a:rPr>
                            <a:t>64</a:t>
                          </a:r>
                        </a:p>
                      </a:txBody>
                      <a:tcPr/>
                    </a:tc>
                    <a:tc>
                      <a:txBody>
                        <a:bodyPr/>
                        <a:lstStyle/>
                        <a:p>
                          <a:r>
                            <a:rPr lang="en-US" dirty="0">
                              <a:latin typeface="Times New Roman" panose="02020603050405020304" pitchFamily="18" charset="0"/>
                            </a:rPr>
                            <a:t>75</a:t>
                          </a:r>
                        </a:p>
                      </a:txBody>
                      <a:tcPr/>
                    </a:tc>
                    <a:tc>
                      <a:txBody>
                        <a:bodyPr/>
                        <a:lstStyle/>
                        <a:p>
                          <a:r>
                            <a:rPr lang="en-US" dirty="0">
                              <a:latin typeface="Times New Roman" panose="02020603050405020304" pitchFamily="18" charset="0"/>
                            </a:rPr>
                            <a:t>50</a:t>
                          </a:r>
                        </a:p>
                      </a:txBody>
                      <a:tcPr/>
                    </a:tc>
                    <a:tc>
                      <a:txBody>
                        <a:bodyPr/>
                        <a:lstStyle/>
                        <a:p>
                          <a:r>
                            <a:rPr lang="en-US" dirty="0">
                              <a:latin typeface="Times New Roman" panose="02020603050405020304" pitchFamily="18" charset="0"/>
                            </a:rPr>
                            <a:t>64</a:t>
                          </a:r>
                        </a:p>
                      </a:txBody>
                      <a:tcPr/>
                    </a:tc>
                    <a:tc>
                      <a:txBody>
                        <a:bodyPr/>
                        <a:lstStyle/>
                        <a:p>
                          <a:r>
                            <a:rPr lang="en-US" dirty="0">
                              <a:latin typeface="Times New Roman" panose="02020603050405020304" pitchFamily="18" charset="0"/>
                            </a:rPr>
                            <a:t>80</a:t>
                          </a:r>
                        </a:p>
                      </a:txBody>
                      <a:tcPr/>
                    </a:tc>
                    <a:tc>
                      <a:txBody>
                        <a:bodyPr/>
                        <a:lstStyle/>
                        <a:p>
                          <a:r>
                            <a:rPr lang="en-US" dirty="0">
                              <a:latin typeface="Times New Roman" panose="02020603050405020304" pitchFamily="18" charset="0"/>
                            </a:rPr>
                            <a:t>75</a:t>
                          </a:r>
                        </a:p>
                      </a:txBody>
                      <a:tcPr/>
                    </a:tc>
                    <a:tc>
                      <a:txBody>
                        <a:bodyPr/>
                        <a:lstStyle/>
                        <a:p>
                          <a:r>
                            <a:rPr lang="en-US" dirty="0">
                              <a:latin typeface="Times New Roman" panose="02020603050405020304" pitchFamily="18" charset="0"/>
                            </a:rPr>
                            <a:t>40</a:t>
                          </a:r>
                        </a:p>
                      </a:txBody>
                      <a:tcPr/>
                    </a:tc>
                    <a:tc>
                      <a:txBody>
                        <a:bodyPr/>
                        <a:lstStyle/>
                        <a:p>
                          <a:r>
                            <a:rPr lang="en-US" dirty="0">
                              <a:latin typeface="Times New Roman" panose="02020603050405020304" pitchFamily="18" charset="0"/>
                            </a:rPr>
                            <a:t>55</a:t>
                          </a:r>
                        </a:p>
                      </a:txBody>
                      <a:tcPr/>
                    </a:tc>
                    <a:tc>
                      <a:txBody>
                        <a:bodyPr/>
                        <a:lstStyle/>
                        <a:p>
                          <a:r>
                            <a:rPr lang="en-US" dirty="0">
                              <a:latin typeface="Times New Roman" panose="02020603050405020304" pitchFamily="18" charset="0"/>
                            </a:rPr>
                            <a:t>64</a:t>
                          </a:r>
                        </a:p>
                      </a:txBody>
                      <a:tcPr/>
                    </a:tc>
                    <a:tc>
                      <a:txBody>
                        <a:bodyPr/>
                        <a:lstStyle/>
                        <a:p>
                          <a:r>
                            <a:rPr lang="en-US" dirty="0">
                              <a:latin typeface="Times New Roman" panose="02020603050405020304" pitchFamily="18" charset="0"/>
                            </a:rPr>
                            <a:t>Total</a:t>
                          </a:r>
                        </a:p>
                      </a:txBody>
                      <a:tcPr/>
                    </a:tc>
                    <a:extLst>
                      <a:ext uri="{0D108BD9-81ED-4DB2-BD59-A6C34878D82A}">
                        <a16:rowId xmlns:a16="http://schemas.microsoft.com/office/drawing/2014/main" val="10000"/>
                      </a:ext>
                    </a:extLst>
                  </a:tr>
                  <a:tr h="370840">
                    <a:tc>
                      <a:txBody>
                        <a:bodyPr/>
                        <a:lstStyle/>
                        <a:p>
                          <a:endParaRPr lang="en-US"/>
                        </a:p>
                      </a:txBody>
                      <a:tcPr>
                        <a:blipFill>
                          <a:blip r:embed="rId2"/>
                          <a:stretch>
                            <a:fillRect l="-1000" t="-108197" r="-533500" b="-642623"/>
                          </a:stretch>
                        </a:blipFill>
                      </a:tcPr>
                    </a:tc>
                    <a:tc>
                      <a:txBody>
                        <a:bodyPr/>
                        <a:lstStyle/>
                        <a:p>
                          <a:r>
                            <a:rPr lang="en-US" dirty="0">
                              <a:latin typeface="Times New Roman" panose="02020603050405020304" pitchFamily="18" charset="0"/>
                            </a:rPr>
                            <a:t>62</a:t>
                          </a:r>
                        </a:p>
                      </a:txBody>
                      <a:tcPr/>
                    </a:tc>
                    <a:tc>
                      <a:txBody>
                        <a:bodyPr/>
                        <a:lstStyle/>
                        <a:p>
                          <a:r>
                            <a:rPr lang="en-US" dirty="0">
                              <a:latin typeface="Times New Roman" panose="02020603050405020304" pitchFamily="18" charset="0"/>
                            </a:rPr>
                            <a:t>58</a:t>
                          </a:r>
                        </a:p>
                      </a:txBody>
                      <a:tcPr/>
                    </a:tc>
                    <a:tc>
                      <a:txBody>
                        <a:bodyPr/>
                        <a:lstStyle/>
                        <a:p>
                          <a:r>
                            <a:rPr lang="en-US" dirty="0">
                              <a:latin typeface="Times New Roman" panose="02020603050405020304" pitchFamily="18" charset="0"/>
                            </a:rPr>
                            <a:t>68</a:t>
                          </a:r>
                        </a:p>
                      </a:txBody>
                      <a:tcPr/>
                    </a:tc>
                    <a:tc>
                      <a:txBody>
                        <a:bodyPr/>
                        <a:lstStyle/>
                        <a:p>
                          <a:r>
                            <a:rPr lang="en-US" dirty="0">
                              <a:latin typeface="Times New Roman" panose="02020603050405020304" pitchFamily="18" charset="0"/>
                            </a:rPr>
                            <a:t>45</a:t>
                          </a:r>
                        </a:p>
                      </a:txBody>
                      <a:tcPr/>
                    </a:tc>
                    <a:tc>
                      <a:txBody>
                        <a:bodyPr/>
                        <a:lstStyle/>
                        <a:p>
                          <a:r>
                            <a:rPr lang="en-US" dirty="0">
                              <a:latin typeface="Times New Roman" panose="02020603050405020304" pitchFamily="18" charset="0"/>
                            </a:rPr>
                            <a:t>81</a:t>
                          </a:r>
                        </a:p>
                      </a:txBody>
                      <a:tcPr/>
                    </a:tc>
                    <a:tc>
                      <a:txBody>
                        <a:bodyPr/>
                        <a:lstStyle/>
                        <a:p>
                          <a:r>
                            <a:rPr lang="en-US" dirty="0">
                              <a:latin typeface="Times New Roman" panose="02020603050405020304" pitchFamily="18" charset="0"/>
                            </a:rPr>
                            <a:t>60</a:t>
                          </a:r>
                        </a:p>
                      </a:txBody>
                      <a:tcPr/>
                    </a:tc>
                    <a:tc>
                      <a:txBody>
                        <a:bodyPr/>
                        <a:lstStyle/>
                        <a:p>
                          <a:r>
                            <a:rPr lang="en-US" dirty="0">
                              <a:latin typeface="Times New Roman" panose="02020603050405020304" pitchFamily="18" charset="0"/>
                            </a:rPr>
                            <a:t>68</a:t>
                          </a:r>
                        </a:p>
                      </a:txBody>
                      <a:tcPr/>
                    </a:tc>
                    <a:tc>
                      <a:txBody>
                        <a:bodyPr/>
                        <a:lstStyle/>
                        <a:p>
                          <a:r>
                            <a:rPr lang="en-US" dirty="0">
                              <a:latin typeface="Times New Roman" panose="02020603050405020304" pitchFamily="18" charset="0"/>
                            </a:rPr>
                            <a:t>48</a:t>
                          </a:r>
                        </a:p>
                      </a:txBody>
                      <a:tcPr/>
                    </a:tc>
                    <a:tc>
                      <a:txBody>
                        <a:bodyPr/>
                        <a:lstStyle/>
                        <a:p>
                          <a:r>
                            <a:rPr lang="en-US" dirty="0">
                              <a:latin typeface="Times New Roman" panose="02020603050405020304" pitchFamily="18" charset="0"/>
                            </a:rPr>
                            <a:t>50</a:t>
                          </a:r>
                        </a:p>
                      </a:txBody>
                      <a:tcPr/>
                    </a:tc>
                    <a:tc>
                      <a:txBody>
                        <a:bodyPr/>
                        <a:lstStyle/>
                        <a:p>
                          <a:r>
                            <a:rPr lang="en-US" dirty="0">
                              <a:latin typeface="Times New Roman" panose="02020603050405020304" pitchFamily="18" charset="0"/>
                            </a:rPr>
                            <a:t>70</a:t>
                          </a:r>
                        </a:p>
                      </a:txBody>
                      <a:tcPr/>
                    </a:tc>
                    <a:tc>
                      <a:txBody>
                        <a:bodyPr/>
                        <a:lstStyle/>
                        <a:p>
                          <a:endParaRPr lang="en-US" dirty="0">
                            <a:latin typeface="Times New Roman" panose="02020603050405020304" pitchFamily="18" charset="0"/>
                          </a:endParaRPr>
                        </a:p>
                      </a:txBody>
                      <a:tcPr/>
                    </a:tc>
                    <a:extLst>
                      <a:ext uri="{0D108BD9-81ED-4DB2-BD59-A6C34878D82A}">
                        <a16:rowId xmlns:a16="http://schemas.microsoft.com/office/drawing/2014/main" val="10001"/>
                      </a:ext>
                    </a:extLst>
                  </a:tr>
                  <a:tr h="640080">
                    <a:tc>
                      <a:txBody>
                        <a:bodyPr/>
                        <a:lstStyle/>
                        <a:p>
                          <a:endParaRPr lang="en-US"/>
                        </a:p>
                      </a:txBody>
                      <a:tcPr>
                        <a:blipFill>
                          <a:blip r:embed="rId2"/>
                          <a:stretch>
                            <a:fillRect l="-1000" t="-120952" r="-533500" b="-273333"/>
                          </a:stretch>
                        </a:blipFill>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2.5</a:t>
                          </a:r>
                        </a:p>
                      </a:txBody>
                      <a:tcPr/>
                    </a:tc>
                    <a:tc>
                      <a:txBody>
                        <a:bodyPr/>
                        <a:lstStyle/>
                        <a:p>
                          <a:r>
                            <a:rPr lang="en-US" dirty="0">
                              <a:latin typeface="Times New Roman" panose="02020603050405020304" pitchFamily="18" charset="0"/>
                            </a:rPr>
                            <a:t>9</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2.5</a:t>
                          </a:r>
                        </a:p>
                      </a:txBody>
                      <a:tcPr/>
                    </a:tc>
                    <a:tc>
                      <a:txBody>
                        <a:bodyPr/>
                        <a:lstStyle/>
                        <a:p>
                          <a:r>
                            <a:rPr lang="en-US" dirty="0">
                              <a:latin typeface="Times New Roman" panose="02020603050405020304" pitchFamily="18" charset="0"/>
                            </a:rPr>
                            <a:t>10</a:t>
                          </a: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6</a:t>
                          </a:r>
                        </a:p>
                      </a:txBody>
                      <a:tcPr/>
                    </a:tc>
                    <a:tc>
                      <a:txBody>
                        <a:bodyPr/>
                        <a:lstStyle/>
                        <a:p>
                          <a:endParaRPr lang="en-US" dirty="0">
                            <a:latin typeface="Times New Roman" panose="02020603050405020304" pitchFamily="18" charset="0"/>
                          </a:endParaRPr>
                        </a:p>
                      </a:txBody>
                      <a:tcPr/>
                    </a:tc>
                    <a:extLst>
                      <a:ext uri="{0D108BD9-81ED-4DB2-BD59-A6C34878D82A}">
                        <a16:rowId xmlns:a16="http://schemas.microsoft.com/office/drawing/2014/main" val="10002"/>
                      </a:ext>
                    </a:extLst>
                  </a:tr>
                  <a:tr h="914400">
                    <a:tc>
                      <a:txBody>
                        <a:bodyPr/>
                        <a:lstStyle/>
                        <a:p>
                          <a:endParaRPr lang="en-US"/>
                        </a:p>
                      </a:txBody>
                      <a:tcPr>
                        <a:blipFill>
                          <a:blip r:embed="rId2"/>
                          <a:stretch>
                            <a:fillRect l="-1000" t="-154667" r="-533500" b="-91333"/>
                          </a:stretch>
                        </a:blipFill>
                      </a:tcPr>
                    </a:tc>
                    <a:tc>
                      <a:txBody>
                        <a:bodyPr/>
                        <a:lstStyle/>
                        <a:p>
                          <a:r>
                            <a:rPr lang="en-US" dirty="0">
                              <a:latin typeface="Times New Roman" panose="02020603050405020304" pitchFamily="18" charset="0"/>
                            </a:rPr>
                            <a:t>5</a:t>
                          </a:r>
                        </a:p>
                      </a:txBody>
                      <a:tcPr/>
                    </a:tc>
                    <a:tc>
                      <a:txBody>
                        <a:bodyPr/>
                        <a:lstStyle/>
                        <a:p>
                          <a:r>
                            <a:rPr lang="en-US" dirty="0">
                              <a:latin typeface="Times New Roman" panose="02020603050405020304" pitchFamily="18" charset="0"/>
                            </a:rPr>
                            <a:t>7</a:t>
                          </a:r>
                        </a:p>
                      </a:txBody>
                      <a:tcPr/>
                    </a:tc>
                    <a:tc>
                      <a:txBody>
                        <a:bodyPr/>
                        <a:lstStyle/>
                        <a:p>
                          <a:r>
                            <a:rPr lang="en-US" dirty="0">
                              <a:latin typeface="Times New Roman" panose="02020603050405020304" pitchFamily="18" charset="0"/>
                            </a:rPr>
                            <a:t>3.5</a:t>
                          </a:r>
                        </a:p>
                      </a:txBody>
                      <a:tcPr/>
                    </a:tc>
                    <a:tc>
                      <a:txBody>
                        <a:bodyPr/>
                        <a:lstStyle/>
                        <a:p>
                          <a:r>
                            <a:rPr lang="en-US" dirty="0">
                              <a:latin typeface="Times New Roman" panose="02020603050405020304" pitchFamily="18" charset="0"/>
                            </a:rPr>
                            <a:t>10</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3.5</a:t>
                          </a:r>
                        </a:p>
                      </a:txBody>
                      <a:tcPr/>
                    </a:tc>
                    <a:tc>
                      <a:txBody>
                        <a:bodyPr/>
                        <a:lstStyle/>
                        <a:p>
                          <a:r>
                            <a:rPr lang="en-US" dirty="0">
                              <a:latin typeface="Times New Roman" panose="02020603050405020304" pitchFamily="18" charset="0"/>
                            </a:rPr>
                            <a:t>9</a:t>
                          </a: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2</a:t>
                          </a:r>
                        </a:p>
                      </a:txBody>
                      <a:tcPr/>
                    </a:tc>
                    <a:tc>
                      <a:txBody>
                        <a:bodyPr/>
                        <a:lstStyle/>
                        <a:p>
                          <a:endParaRPr lang="en-US" dirty="0">
                            <a:latin typeface="Times New Roman" panose="02020603050405020304" pitchFamily="18" charset="0"/>
                          </a:endParaRPr>
                        </a:p>
                      </a:txBody>
                      <a:tcPr/>
                    </a:tc>
                    <a:extLst>
                      <a:ext uri="{0D108BD9-81ED-4DB2-BD59-A6C34878D82A}">
                        <a16:rowId xmlns:a16="http://schemas.microsoft.com/office/drawing/2014/main" val="10003"/>
                      </a:ext>
                    </a:extLst>
                  </a:tr>
                  <a:tr h="370840">
                    <a:tc>
                      <a:txBody>
                        <a:bodyPr/>
                        <a:lstStyle/>
                        <a:p>
                          <a:endParaRPr lang="en-US"/>
                        </a:p>
                      </a:txBody>
                      <a:tcPr>
                        <a:blipFill>
                          <a:blip r:embed="rId2"/>
                          <a:stretch>
                            <a:fillRect l="-1000" t="-626230" r="-533500" b="-124590"/>
                          </a:stretch>
                        </a:blipFill>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5</a:t>
                          </a:r>
                        </a:p>
                      </a:txBody>
                      <a:tcPr/>
                    </a:tc>
                    <a:tc>
                      <a:txBody>
                        <a:bodyPr/>
                        <a:lstStyle/>
                        <a:p>
                          <a:r>
                            <a:rPr lang="en-US" dirty="0">
                              <a:latin typeface="Times New Roman" panose="02020603050405020304" pitchFamily="18" charset="0"/>
                            </a:rPr>
                            <a:t>-5</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0</a:t>
                          </a:r>
                        </a:p>
                      </a:txBody>
                      <a:tcPr/>
                    </a:tc>
                    <a:extLst>
                      <a:ext uri="{0D108BD9-81ED-4DB2-BD59-A6C34878D82A}">
                        <a16:rowId xmlns:a16="http://schemas.microsoft.com/office/drawing/2014/main" val="10004"/>
                      </a:ext>
                    </a:extLst>
                  </a:tr>
                  <a:tr h="370840">
                    <a:tc>
                      <a:txBody>
                        <a:bodyPr/>
                        <a:lstStyle/>
                        <a:p>
                          <a:endParaRPr lang="en-US"/>
                        </a:p>
                      </a:txBody>
                      <a:tcPr>
                        <a:blipFill>
                          <a:blip r:embed="rId2"/>
                          <a:stretch>
                            <a:fillRect l="-1000" t="-726230" r="-533500" b="-24590"/>
                          </a:stretch>
                        </a:blipFill>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25</a:t>
                          </a:r>
                        </a:p>
                      </a:txBody>
                      <a:tcPr/>
                    </a:tc>
                    <a:tc>
                      <a:txBody>
                        <a:bodyPr/>
                        <a:lstStyle/>
                        <a:p>
                          <a:r>
                            <a:rPr lang="en-US" dirty="0">
                              <a:latin typeface="Times New Roman" panose="02020603050405020304" pitchFamily="18" charset="0"/>
                            </a:rPr>
                            <a:t>25</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16</a:t>
                          </a:r>
                        </a:p>
                      </a:txBody>
                      <a:tcPr/>
                    </a:tc>
                    <a:tc>
                      <a:txBody>
                        <a:bodyPr/>
                        <a:lstStyle/>
                        <a:p>
                          <a:r>
                            <a:rPr lang="en-US" dirty="0">
                              <a:latin typeface="Times New Roman" panose="02020603050405020304" pitchFamily="18" charset="0"/>
                            </a:rPr>
                            <a:t>72</a:t>
                          </a:r>
                        </a:p>
                      </a:txBody>
                      <a:tcPr/>
                    </a:tc>
                    <a:extLst>
                      <a:ext uri="{0D108BD9-81ED-4DB2-BD59-A6C34878D82A}">
                        <a16:rowId xmlns:a16="http://schemas.microsoft.com/office/drawing/2014/main" val="10005"/>
                      </a:ext>
                    </a:extLst>
                  </a:tr>
                </a:tbl>
              </a:graphicData>
            </a:graphic>
          </p:graphicFrame>
        </mc:Fallback>
      </mc:AlternateContent>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 Tied Correlation(CO1)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2695664081"/>
      </p:ext>
    </p:extLst>
  </p:cSld>
  <p:clrMapOvr>
    <a:masterClrMapping/>
  </p:clrMapOvr>
  <p:transition spd="slow">
    <p:push dir="u"/>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143000"/>
                <a:ext cx="8686800" cy="4525963"/>
              </a:xfrm>
            </p:spPr>
            <p:txBody>
              <a:bodyPr/>
              <a:lstStyle/>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a:rPr>
                        <m:t>𝑟</m:t>
                      </m:r>
                      <m:r>
                        <a:rPr lang="en-US" sz="2000" b="0" i="1" smtClean="0">
                          <a:latin typeface="Cambria Math"/>
                        </a:rPr>
                        <m:t>=1−</m:t>
                      </m:r>
                      <m:f>
                        <m:fPr>
                          <m:ctrlPr>
                            <a:rPr lang="en-US" sz="2000" i="1">
                              <a:latin typeface="Cambria Math" panose="02040503050406030204" pitchFamily="18" charset="0"/>
                            </a:rPr>
                          </m:ctrlPr>
                        </m:fPr>
                        <m:num>
                          <m:r>
                            <a:rPr lang="en-US" sz="2000" b="0" i="1">
                              <a:latin typeface="Cambria Math"/>
                            </a:rPr>
                            <m:t>6</m:t>
                          </m:r>
                          <m:d>
                            <m:dPr>
                              <m:begChr m:val="{"/>
                              <m:endChr m:val="}"/>
                              <m:ctrlPr>
                                <a:rPr lang="en-US" sz="2000" i="1">
                                  <a:latin typeface="Cambria Math" panose="02040503050406030204" pitchFamily="18" charset="0"/>
                                </a:rPr>
                              </m:ctrlPr>
                            </m:dPr>
                            <m:e>
                              <m:nary>
                                <m:naryPr>
                                  <m:chr m:val="∑"/>
                                  <m:subHide m:val="on"/>
                                  <m:supHide m:val="on"/>
                                  <m:ctrlPr>
                                    <a:rPr lang="en-US" sz="2000" i="1">
                                      <a:latin typeface="Cambria Math" panose="02040503050406030204" pitchFamily="18" charset="0"/>
                                    </a:rPr>
                                  </m:ctrlPr>
                                </m:naryPr>
                                <m:sub/>
                                <m:sup/>
                                <m:e>
                                  <m:sSup>
                                    <m:sSupPr>
                                      <m:ctrlPr>
                                        <a:rPr lang="en-US" sz="2000" i="1">
                                          <a:latin typeface="Cambria Math" panose="02040503050406030204" pitchFamily="18" charset="0"/>
                                        </a:rPr>
                                      </m:ctrlPr>
                                    </m:sSupPr>
                                    <m:e>
                                      <m:r>
                                        <a:rPr lang="en-US" sz="2000" b="0" i="1">
                                          <a:latin typeface="Cambria Math"/>
                                        </a:rPr>
                                        <m:t>𝐷</m:t>
                                      </m:r>
                                    </m:e>
                                    <m:sup>
                                      <m:r>
                                        <a:rPr lang="en-US" sz="2000" b="0" i="1">
                                          <a:latin typeface="Cambria Math"/>
                                        </a:rPr>
                                        <m:t>2</m:t>
                                      </m:r>
                                    </m:sup>
                                  </m:sSup>
                                  <m:r>
                                    <a:rPr lang="en-US" sz="2000" b="0" i="1">
                                      <a:latin typeface="Cambria Math"/>
                                    </a:rPr>
                                    <m:t>+</m:t>
                                  </m:r>
                                  <m:f>
                                    <m:fPr>
                                      <m:ctrlPr>
                                        <a:rPr lang="en-US" sz="2000" i="1">
                                          <a:latin typeface="Cambria Math" panose="02040503050406030204" pitchFamily="18" charset="0"/>
                                        </a:rPr>
                                      </m:ctrlPr>
                                    </m:fPr>
                                    <m:num>
                                      <m:r>
                                        <a:rPr lang="en-US" sz="2000" b="0" i="1">
                                          <a:latin typeface="Cambria Math"/>
                                        </a:rPr>
                                        <m:t>1</m:t>
                                      </m:r>
                                    </m:num>
                                    <m:den>
                                      <m:r>
                                        <a:rPr lang="en-US" sz="2000" b="0" i="1">
                                          <a:latin typeface="Cambria Math"/>
                                        </a:rPr>
                                        <m:t>12</m:t>
                                      </m:r>
                                    </m:den>
                                  </m:f>
                                  <m:sSub>
                                    <m:sSubPr>
                                      <m:ctrlPr>
                                        <a:rPr lang="en-US" sz="2000" i="1">
                                          <a:latin typeface="Cambria Math" panose="02040503050406030204" pitchFamily="18" charset="0"/>
                                        </a:rPr>
                                      </m:ctrlPr>
                                    </m:sSubPr>
                                    <m:e>
                                      <m:r>
                                        <a:rPr lang="en-US" sz="2000" b="0" i="1">
                                          <a:latin typeface="Cambria Math"/>
                                        </a:rPr>
                                        <m:t>𝑚</m:t>
                                      </m:r>
                                    </m:e>
                                    <m:sub>
                                      <m:r>
                                        <a:rPr lang="en-US" sz="2000" b="0" i="1">
                                          <a:latin typeface="Cambria Math"/>
                                        </a:rPr>
                                        <m:t>1</m:t>
                                      </m:r>
                                    </m:sub>
                                  </m:sSub>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b="0" i="1">
                                                  <a:latin typeface="Cambria Math"/>
                                                </a:rPr>
                                                <m:t>𝑚</m:t>
                                              </m:r>
                                            </m:e>
                                            <m:sub>
                                              <m:r>
                                                <a:rPr lang="en-US" sz="2000" b="0" i="1" smtClean="0">
                                                  <a:latin typeface="Cambria Math"/>
                                                </a:rPr>
                                                <m:t>1</m:t>
                                              </m:r>
                                            </m:sub>
                                          </m:sSub>
                                        </m:e>
                                        <m:sup>
                                          <m:r>
                                            <a:rPr lang="en-US" sz="2000" b="0" i="1">
                                              <a:latin typeface="Cambria Math"/>
                                            </a:rPr>
                                            <m:t>2</m:t>
                                          </m:r>
                                        </m:sup>
                                      </m:sSup>
                                      <m:r>
                                        <a:rPr lang="en-US" sz="2000" b="0" i="1">
                                          <a:latin typeface="Cambria Math"/>
                                        </a:rPr>
                                        <m:t>−1</m:t>
                                      </m:r>
                                    </m:e>
                                  </m:d>
                                  <m:r>
                                    <a:rPr lang="en-US" sz="2000" b="0" i="1">
                                      <a:latin typeface="Cambria Math"/>
                                    </a:rPr>
                                    <m:t>+</m:t>
                                  </m:r>
                                  <m:f>
                                    <m:fPr>
                                      <m:ctrlPr>
                                        <a:rPr lang="en-US" sz="2000" i="1">
                                          <a:latin typeface="Cambria Math" panose="02040503050406030204" pitchFamily="18" charset="0"/>
                                        </a:rPr>
                                      </m:ctrlPr>
                                    </m:fPr>
                                    <m:num>
                                      <m:r>
                                        <a:rPr lang="en-US" sz="2000" b="0" i="1">
                                          <a:latin typeface="Cambria Math"/>
                                        </a:rPr>
                                        <m:t>1</m:t>
                                      </m:r>
                                    </m:num>
                                    <m:den>
                                      <m:r>
                                        <a:rPr lang="en-US" sz="2000" b="0" i="1">
                                          <a:latin typeface="Cambria Math"/>
                                        </a:rPr>
                                        <m:t>12</m:t>
                                      </m:r>
                                    </m:den>
                                  </m:f>
                                  <m:sSub>
                                    <m:sSubPr>
                                      <m:ctrlPr>
                                        <a:rPr lang="en-US" sz="2000" i="1">
                                          <a:latin typeface="Cambria Math" panose="02040503050406030204" pitchFamily="18" charset="0"/>
                                        </a:rPr>
                                      </m:ctrlPr>
                                    </m:sSubPr>
                                    <m:e>
                                      <m:r>
                                        <a:rPr lang="en-US" sz="2000" b="0" i="1">
                                          <a:latin typeface="Cambria Math"/>
                                        </a:rPr>
                                        <m:t>𝑚</m:t>
                                      </m:r>
                                    </m:e>
                                    <m:sub>
                                      <m:r>
                                        <a:rPr lang="en-US" sz="2000" b="0" i="1">
                                          <a:latin typeface="Cambria Math"/>
                                        </a:rPr>
                                        <m:t>2</m:t>
                                      </m:r>
                                    </m:sub>
                                  </m:sSub>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b="0" i="1">
                                                  <a:latin typeface="Cambria Math"/>
                                                </a:rPr>
                                                <m:t>𝑚</m:t>
                                              </m:r>
                                            </m:e>
                                            <m:sub>
                                              <m:r>
                                                <a:rPr lang="en-US" sz="2000" b="0" i="1">
                                                  <a:latin typeface="Cambria Math"/>
                                                </a:rPr>
                                                <m:t>2</m:t>
                                              </m:r>
                                            </m:sub>
                                          </m:sSub>
                                        </m:e>
                                        <m:sup>
                                          <m:r>
                                            <a:rPr lang="en-US" sz="2000" b="0" i="1">
                                              <a:latin typeface="Cambria Math"/>
                                            </a:rPr>
                                            <m:t>2</m:t>
                                          </m:r>
                                        </m:sup>
                                      </m:sSup>
                                      <m:r>
                                        <a:rPr lang="en-US" sz="2000" b="0" i="1">
                                          <a:latin typeface="Cambria Math"/>
                                        </a:rPr>
                                        <m:t>−1</m:t>
                                      </m:r>
                                    </m:e>
                                  </m:d>
                                  <m:r>
                                    <a:rPr lang="en-US" sz="2000" b="0" i="1">
                                      <a:latin typeface="Cambria Math"/>
                                    </a:rPr>
                                    <m:t>+</m:t>
                                  </m:r>
                                  <m:f>
                                    <m:fPr>
                                      <m:ctrlPr>
                                        <a:rPr lang="en-US" sz="2000" i="1">
                                          <a:latin typeface="Cambria Math" panose="02040503050406030204" pitchFamily="18" charset="0"/>
                                        </a:rPr>
                                      </m:ctrlPr>
                                    </m:fPr>
                                    <m:num>
                                      <m:r>
                                        <a:rPr lang="en-US" sz="2000" b="0" i="1">
                                          <a:latin typeface="Cambria Math"/>
                                        </a:rPr>
                                        <m:t>1</m:t>
                                      </m:r>
                                    </m:num>
                                    <m:den>
                                      <m:r>
                                        <a:rPr lang="en-US" sz="2000" b="0" i="1">
                                          <a:latin typeface="Cambria Math"/>
                                        </a:rPr>
                                        <m:t>12</m:t>
                                      </m:r>
                                    </m:den>
                                  </m:f>
                                  <m:sSub>
                                    <m:sSubPr>
                                      <m:ctrlPr>
                                        <a:rPr lang="en-US" sz="2000" i="1">
                                          <a:latin typeface="Cambria Math" panose="02040503050406030204" pitchFamily="18" charset="0"/>
                                        </a:rPr>
                                      </m:ctrlPr>
                                    </m:sSubPr>
                                    <m:e>
                                      <m:r>
                                        <a:rPr lang="en-US" sz="2000" b="0" i="1">
                                          <a:latin typeface="Cambria Math"/>
                                        </a:rPr>
                                        <m:t>𝑚</m:t>
                                      </m:r>
                                    </m:e>
                                    <m:sub>
                                      <m:r>
                                        <a:rPr lang="en-US" sz="2000" b="0" i="1" smtClean="0">
                                          <a:latin typeface="Cambria Math"/>
                                        </a:rPr>
                                        <m:t>3</m:t>
                                      </m:r>
                                    </m:sub>
                                  </m:sSub>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b="0" i="1">
                                                  <a:latin typeface="Cambria Math"/>
                                                </a:rPr>
                                                <m:t>𝑚</m:t>
                                              </m:r>
                                            </m:e>
                                            <m:sub>
                                              <m:r>
                                                <a:rPr lang="en-US" sz="2000" b="0" i="1" smtClean="0">
                                                  <a:latin typeface="Cambria Math"/>
                                                </a:rPr>
                                                <m:t>3</m:t>
                                              </m:r>
                                            </m:sub>
                                          </m:sSub>
                                        </m:e>
                                        <m:sup>
                                          <m:r>
                                            <a:rPr lang="en-US" sz="2000" b="0" i="1">
                                              <a:latin typeface="Cambria Math"/>
                                            </a:rPr>
                                            <m:t>2</m:t>
                                          </m:r>
                                        </m:sup>
                                      </m:sSup>
                                      <m:r>
                                        <a:rPr lang="en-US" sz="2000" b="0" i="1">
                                          <a:latin typeface="Cambria Math"/>
                                        </a:rPr>
                                        <m:t>−1</m:t>
                                      </m:r>
                                    </m:e>
                                  </m:d>
                                </m:e>
                              </m:nary>
                            </m:e>
                          </m:d>
                        </m:num>
                        <m:den>
                          <m:r>
                            <a:rPr lang="en-US" sz="2000" b="0" i="1">
                              <a:latin typeface="Cambria Math"/>
                            </a:rPr>
                            <m:t>𝑛</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b="0" i="1">
                                      <a:latin typeface="Cambria Math"/>
                                    </a:rPr>
                                    <m:t>𝑛</m:t>
                                  </m:r>
                                </m:e>
                                <m:sup>
                                  <m:r>
                                    <a:rPr lang="en-US" sz="2000" b="0" i="1">
                                      <a:latin typeface="Cambria Math"/>
                                    </a:rPr>
                                    <m:t>2</m:t>
                                  </m:r>
                                </m:sup>
                              </m:sSup>
                              <m:r>
                                <a:rPr lang="en-US" sz="2000" b="0" i="1">
                                  <a:latin typeface="Cambria Math"/>
                                </a:rPr>
                                <m:t>−1</m:t>
                              </m:r>
                            </m:e>
                          </m:d>
                        </m:den>
                      </m:f>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a:rPr>
                        <m:t>=</m:t>
                      </m:r>
                      <m:r>
                        <a:rPr lang="en-US" sz="2000" b="0" i="1">
                          <a:latin typeface="Cambria Math"/>
                        </a:rPr>
                        <m:t>1−</m:t>
                      </m:r>
                      <m:f>
                        <m:fPr>
                          <m:ctrlPr>
                            <a:rPr lang="en-US" sz="2000" i="1">
                              <a:latin typeface="Cambria Math" panose="02040503050406030204" pitchFamily="18" charset="0"/>
                            </a:rPr>
                          </m:ctrlPr>
                        </m:fPr>
                        <m:num>
                          <m:r>
                            <a:rPr lang="en-US" sz="2000" b="0" i="1">
                              <a:latin typeface="Cambria Math"/>
                            </a:rPr>
                            <m:t>6</m:t>
                          </m:r>
                          <m:d>
                            <m:dPr>
                              <m:begChr m:val="{"/>
                              <m:endChr m:val="}"/>
                              <m:ctrlPr>
                                <a:rPr lang="en-US" sz="2000" i="1" smtClean="0">
                                  <a:latin typeface="Cambria Math" panose="02040503050406030204" pitchFamily="18" charset="0"/>
                                </a:rPr>
                              </m:ctrlPr>
                            </m:dPr>
                            <m:e>
                              <m:r>
                                <a:rPr lang="en-US" sz="2000" b="0" i="1" smtClean="0">
                                  <a:latin typeface="Cambria Math"/>
                                </a:rPr>
                                <m:t>72+</m:t>
                              </m:r>
                              <m:f>
                                <m:fPr>
                                  <m:ctrlPr>
                                    <a:rPr lang="en-US" sz="2000" i="1" smtClean="0">
                                      <a:latin typeface="Cambria Math" panose="02040503050406030204" pitchFamily="18" charset="0"/>
                                    </a:rPr>
                                  </m:ctrlPr>
                                </m:fPr>
                                <m:num>
                                  <m:r>
                                    <a:rPr lang="en-US" sz="2000" b="0" i="1" smtClean="0">
                                      <a:latin typeface="Cambria Math"/>
                                    </a:rPr>
                                    <m:t>1</m:t>
                                  </m:r>
                                </m:num>
                                <m:den>
                                  <m:r>
                                    <a:rPr lang="en-US" sz="2000" b="0" i="1" smtClean="0">
                                      <a:latin typeface="Cambria Math"/>
                                    </a:rPr>
                                    <m:t>12</m:t>
                                  </m:r>
                                </m:den>
                              </m:f>
                              <m:r>
                                <a:rPr lang="en-US" sz="2000" b="0" i="1" smtClean="0">
                                  <a:latin typeface="Cambria Math"/>
                                </a:rPr>
                                <m:t>.2</m:t>
                              </m:r>
                              <m:d>
                                <m:dPr>
                                  <m:ctrlPr>
                                    <a:rPr lang="en-US" sz="2000" i="1" smtClean="0">
                                      <a:latin typeface="Cambria Math" panose="02040503050406030204" pitchFamily="18" charset="0"/>
                                    </a:rPr>
                                  </m:ctrlPr>
                                </m:dPr>
                                <m:e>
                                  <m:sSup>
                                    <m:sSupPr>
                                      <m:ctrlPr>
                                        <a:rPr lang="en-US" sz="2000" i="1" smtClean="0">
                                          <a:latin typeface="Cambria Math" panose="02040503050406030204" pitchFamily="18" charset="0"/>
                                        </a:rPr>
                                      </m:ctrlPr>
                                    </m:sSupPr>
                                    <m:e>
                                      <m:r>
                                        <a:rPr lang="en-US" sz="2000" b="0" i="1" smtClean="0">
                                          <a:latin typeface="Cambria Math"/>
                                        </a:rPr>
                                        <m:t>2</m:t>
                                      </m:r>
                                    </m:e>
                                    <m:sup>
                                      <m:r>
                                        <a:rPr lang="en-US" sz="2000" b="0" i="1" smtClean="0">
                                          <a:latin typeface="Cambria Math"/>
                                        </a:rPr>
                                        <m:t>2</m:t>
                                      </m:r>
                                    </m:sup>
                                  </m:sSup>
                                  <m:r>
                                    <a:rPr lang="en-US" sz="2000" b="0" i="1" smtClean="0">
                                      <a:latin typeface="Cambria Math"/>
                                    </a:rPr>
                                    <m:t>−1</m:t>
                                  </m:r>
                                </m:e>
                              </m:d>
                              <m:r>
                                <a:rPr lang="en-US" sz="2000" b="0" i="1">
                                  <a:latin typeface="Cambria Math"/>
                                </a:rPr>
                                <m:t>+</m:t>
                              </m:r>
                              <m:f>
                                <m:fPr>
                                  <m:ctrlPr>
                                    <a:rPr lang="en-US" sz="2000" i="1">
                                      <a:latin typeface="Cambria Math" panose="02040503050406030204" pitchFamily="18" charset="0"/>
                                    </a:rPr>
                                  </m:ctrlPr>
                                </m:fPr>
                                <m:num>
                                  <m:r>
                                    <a:rPr lang="en-US" sz="2000" b="0" i="1">
                                      <a:latin typeface="Cambria Math"/>
                                    </a:rPr>
                                    <m:t>1</m:t>
                                  </m:r>
                                </m:num>
                                <m:den>
                                  <m:r>
                                    <a:rPr lang="en-US" sz="2000" b="0" i="1">
                                      <a:latin typeface="Cambria Math"/>
                                    </a:rPr>
                                    <m:t>12</m:t>
                                  </m:r>
                                </m:den>
                              </m:f>
                              <m:r>
                                <a:rPr lang="en-US" sz="2000" b="0" i="1">
                                  <a:latin typeface="Cambria Math"/>
                                </a:rPr>
                                <m:t>.</m:t>
                              </m:r>
                              <m:r>
                                <a:rPr lang="en-US" sz="2000" b="0" i="1" smtClean="0">
                                  <a:latin typeface="Cambria Math"/>
                                </a:rPr>
                                <m:t>3</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b="0" i="1" smtClean="0">
                                          <a:latin typeface="Cambria Math"/>
                                        </a:rPr>
                                        <m:t>3</m:t>
                                      </m:r>
                                    </m:e>
                                    <m:sup>
                                      <m:r>
                                        <a:rPr lang="en-US" sz="2000" b="0" i="1">
                                          <a:latin typeface="Cambria Math"/>
                                        </a:rPr>
                                        <m:t>2</m:t>
                                      </m:r>
                                    </m:sup>
                                  </m:sSup>
                                  <m:r>
                                    <a:rPr lang="en-US" sz="2000" b="0" i="1">
                                      <a:latin typeface="Cambria Math"/>
                                    </a:rPr>
                                    <m:t>−1</m:t>
                                  </m:r>
                                </m:e>
                              </m:d>
                              <m:r>
                                <a:rPr lang="en-US" sz="2000" b="0" i="1">
                                  <a:latin typeface="Cambria Math"/>
                                </a:rPr>
                                <m:t>+</m:t>
                              </m:r>
                              <m:f>
                                <m:fPr>
                                  <m:ctrlPr>
                                    <a:rPr lang="en-US" sz="2000" i="1">
                                      <a:latin typeface="Cambria Math" panose="02040503050406030204" pitchFamily="18" charset="0"/>
                                    </a:rPr>
                                  </m:ctrlPr>
                                </m:fPr>
                                <m:num>
                                  <m:r>
                                    <a:rPr lang="en-US" sz="2000" b="0" i="1">
                                      <a:latin typeface="Cambria Math"/>
                                    </a:rPr>
                                    <m:t>1</m:t>
                                  </m:r>
                                </m:num>
                                <m:den>
                                  <m:r>
                                    <a:rPr lang="en-US" sz="2000" b="0" i="1">
                                      <a:latin typeface="Cambria Math"/>
                                    </a:rPr>
                                    <m:t>12</m:t>
                                  </m:r>
                                </m:den>
                              </m:f>
                              <m:r>
                                <a:rPr lang="en-US" sz="2000" b="0" i="1">
                                  <a:latin typeface="Cambria Math"/>
                                </a:rPr>
                                <m:t>.2</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b="0" i="1">
                                          <a:latin typeface="Cambria Math"/>
                                        </a:rPr>
                                        <m:t>2</m:t>
                                      </m:r>
                                    </m:e>
                                    <m:sup>
                                      <m:r>
                                        <a:rPr lang="en-US" sz="2000" b="0" i="1">
                                          <a:latin typeface="Cambria Math"/>
                                        </a:rPr>
                                        <m:t>2</m:t>
                                      </m:r>
                                    </m:sup>
                                  </m:sSup>
                                  <m:r>
                                    <a:rPr lang="en-US" sz="2000" b="0" i="1">
                                      <a:latin typeface="Cambria Math"/>
                                    </a:rPr>
                                    <m:t>−1</m:t>
                                  </m:r>
                                </m:e>
                              </m:d>
                            </m:e>
                          </m:d>
                        </m:num>
                        <m:den>
                          <m:r>
                            <a:rPr lang="en-US" sz="2000" b="0" i="1" smtClean="0">
                              <a:latin typeface="Cambria Math"/>
                            </a:rPr>
                            <m:t>10</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b="0" i="1" smtClean="0">
                                      <a:latin typeface="Cambria Math"/>
                                    </a:rPr>
                                    <m:t>10</m:t>
                                  </m:r>
                                </m:e>
                                <m:sup>
                                  <m:r>
                                    <a:rPr lang="en-US" sz="2000" b="0" i="1">
                                      <a:latin typeface="Cambria Math"/>
                                    </a:rPr>
                                    <m:t>2</m:t>
                                  </m:r>
                                </m:sup>
                              </m:sSup>
                              <m:r>
                                <a:rPr lang="en-US" sz="2000" b="0" i="1">
                                  <a:latin typeface="Cambria Math"/>
                                </a:rPr>
                                <m:t>−1</m:t>
                              </m:r>
                            </m:e>
                          </m:d>
                        </m:den>
                      </m:f>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a:rPr>
                        <m:t>=1−</m:t>
                      </m:r>
                      <m:d>
                        <m:dPr>
                          <m:begChr m:val="{"/>
                          <m:endChr m:val="}"/>
                          <m:ctrlPr>
                            <a:rPr lang="en-US" sz="2000" i="1" smtClean="0">
                              <a:latin typeface="Cambria Math" panose="02040503050406030204" pitchFamily="18" charset="0"/>
                            </a:rPr>
                          </m:ctrlPr>
                        </m:dPr>
                        <m:e>
                          <m:f>
                            <m:fPr>
                              <m:ctrlPr>
                                <a:rPr lang="en-US" sz="2000" i="1" smtClean="0">
                                  <a:latin typeface="Cambria Math" panose="02040503050406030204" pitchFamily="18" charset="0"/>
                                </a:rPr>
                              </m:ctrlPr>
                            </m:fPr>
                            <m:num>
                              <m:r>
                                <a:rPr lang="en-US" sz="2000" b="0" i="1" smtClean="0">
                                  <a:latin typeface="Cambria Math"/>
                                </a:rPr>
                                <m:t>6</m:t>
                              </m:r>
                              <m:r>
                                <a:rPr lang="en-US" sz="2000" b="0" i="1" smtClean="0">
                                  <a:latin typeface="Cambria Math"/>
                                  <a:ea typeface="Cambria Math"/>
                                </a:rPr>
                                <m:t>×75</m:t>
                              </m:r>
                            </m:num>
                            <m:den>
                              <m:r>
                                <a:rPr lang="en-US" sz="2000" b="0" i="1" smtClean="0">
                                  <a:latin typeface="Cambria Math"/>
                                </a:rPr>
                                <m:t>990</m:t>
                              </m:r>
                            </m:den>
                          </m:f>
                        </m:e>
                      </m:d>
                      <m:r>
                        <a:rPr lang="en-US" sz="2000" b="0" i="1" smtClean="0">
                          <a:latin typeface="Cambria Math"/>
                        </a:rPr>
                        <m:t>=</m:t>
                      </m:r>
                      <m:f>
                        <m:fPr>
                          <m:ctrlPr>
                            <a:rPr lang="en-US" sz="2000" i="1" smtClean="0">
                              <a:latin typeface="Cambria Math" panose="02040503050406030204" pitchFamily="18" charset="0"/>
                            </a:rPr>
                          </m:ctrlPr>
                        </m:fPr>
                        <m:num>
                          <m:r>
                            <a:rPr lang="en-US" sz="2000" b="0" i="1" smtClean="0">
                              <a:latin typeface="Cambria Math"/>
                            </a:rPr>
                            <m:t>6</m:t>
                          </m:r>
                        </m:num>
                        <m:den>
                          <m:r>
                            <a:rPr lang="en-US" sz="2000" b="0" i="1" smtClean="0">
                              <a:latin typeface="Cambria Math"/>
                            </a:rPr>
                            <m:t>11</m:t>
                          </m:r>
                        </m:den>
                      </m:f>
                      <m:r>
                        <a:rPr lang="en-US" sz="2000" b="0" i="1" smtClean="0">
                          <a:latin typeface="Cambria Math"/>
                        </a:rPr>
                        <m:t>=0.545</m:t>
                      </m:r>
                    </m:oMath>
                  </m:oMathPara>
                </a14:m>
                <a:endParaRPr lang="en-US" sz="20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143000"/>
                <a:ext cx="8686800" cy="4525963"/>
              </a:xfrm>
              <a:blipFill rotWithShape="1">
                <a:blip r:embed="rId2"/>
                <a:stretch>
                  <a:fillRect l="-91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47845717-BF34-4301-AFDB-E06027A67847}"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117</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 Tied Correlation(CO1)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925850429"/>
      </p:ext>
    </p:extLst>
  </p:cSld>
  <p:clrMapOvr>
    <a:masterClrMapping/>
  </p:clrMapOvr>
  <p:transition spd="slow">
    <p:push dir="u"/>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4525963"/>
          </a:xfrm>
        </p:spPr>
        <p:txBody>
          <a:bodyPr/>
          <a:lstStyle/>
          <a:p>
            <a:pPr marL="0" lvl="0" indent="0">
              <a:buNone/>
            </a:pPr>
            <a:r>
              <a:rPr lang="en-US" sz="2200" dirty="0"/>
              <a:t>Q1.</a:t>
            </a:r>
            <a:r>
              <a:rPr lang="en-US" sz="2400" dirty="0"/>
              <a:t> </a:t>
            </a:r>
            <a:r>
              <a:rPr lang="en-US" sz="2200" dirty="0"/>
              <a:t>Find the rank correlation coefficient for the following data:</a:t>
            </a:r>
          </a:p>
          <a:p>
            <a:pPr marL="0" indent="0">
              <a:buNone/>
            </a:pPr>
            <a:endParaRPr lang="en-US" sz="2200" dirty="0"/>
          </a:p>
        </p:txBody>
      </p:sp>
      <p:sp>
        <p:nvSpPr>
          <p:cNvPr id="4" name="Date Placeholder 3"/>
          <p:cNvSpPr>
            <a:spLocks noGrp="1"/>
          </p:cNvSpPr>
          <p:nvPr>
            <p:ph type="dt" sz="half" idx="10"/>
          </p:nvPr>
        </p:nvSpPr>
        <p:spPr/>
        <p:txBody>
          <a:bodyPr/>
          <a:lstStyle/>
          <a:p>
            <a:fld id="{D1E07D56-E974-450C-86CC-323CC7A00A7C}"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noProof="0" dirty="0">
                <a:latin typeface="Times New Roman" panose="02020603050405020304" pitchFamily="18" charset="0"/>
              </a:rPr>
              <a:t>Daily Quiz(CO1)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extLst>
                  <p:ext uri="{D42A27DB-BD31-4B8C-83A1-F6EECF244321}">
                    <p14:modId xmlns:p14="http://schemas.microsoft.com/office/powerpoint/2010/main" val="2223085602"/>
                  </p:ext>
                </p:extLst>
              </p:nvPr>
            </p:nvGraphicFramePr>
            <p:xfrm>
              <a:off x="723900" y="1752600"/>
              <a:ext cx="7124698" cy="1143000"/>
            </p:xfrm>
            <a:graphic>
              <a:graphicData uri="http://schemas.openxmlformats.org/drawingml/2006/table">
                <a:tbl>
                  <a:tblPr firstRow="1" firstCol="1" bandRow="1">
                    <a:tableStyleId>{5C22544A-7EE6-4342-B048-85BDC9FD1C3A}</a:tableStyleId>
                  </a:tblPr>
                  <a:tblGrid>
                    <a:gridCol w="766407">
                      <a:extLst>
                        <a:ext uri="{9D8B030D-6E8A-4147-A177-3AD203B41FA5}">
                          <a16:colId xmlns:a16="http://schemas.microsoft.com/office/drawing/2014/main" val="20000"/>
                        </a:ext>
                      </a:extLst>
                    </a:gridCol>
                    <a:gridCol w="624658">
                      <a:extLst>
                        <a:ext uri="{9D8B030D-6E8A-4147-A177-3AD203B41FA5}">
                          <a16:colId xmlns:a16="http://schemas.microsoft.com/office/drawing/2014/main" val="20001"/>
                        </a:ext>
                      </a:extLst>
                    </a:gridCol>
                    <a:gridCol w="672708">
                      <a:extLst>
                        <a:ext uri="{9D8B030D-6E8A-4147-A177-3AD203B41FA5}">
                          <a16:colId xmlns:a16="http://schemas.microsoft.com/office/drawing/2014/main" val="20002"/>
                        </a:ext>
                      </a:extLst>
                    </a:gridCol>
                    <a:gridCol w="560991">
                      <a:extLst>
                        <a:ext uri="{9D8B030D-6E8A-4147-A177-3AD203B41FA5}">
                          <a16:colId xmlns:a16="http://schemas.microsoft.com/office/drawing/2014/main" val="20003"/>
                        </a:ext>
                      </a:extLst>
                    </a:gridCol>
                    <a:gridCol w="672708">
                      <a:extLst>
                        <a:ext uri="{9D8B030D-6E8A-4147-A177-3AD203B41FA5}">
                          <a16:colId xmlns:a16="http://schemas.microsoft.com/office/drawing/2014/main" val="20004"/>
                        </a:ext>
                      </a:extLst>
                    </a:gridCol>
                    <a:gridCol w="637871">
                      <a:extLst>
                        <a:ext uri="{9D8B030D-6E8A-4147-A177-3AD203B41FA5}">
                          <a16:colId xmlns:a16="http://schemas.microsoft.com/office/drawing/2014/main" val="20005"/>
                        </a:ext>
                      </a:extLst>
                    </a:gridCol>
                    <a:gridCol w="637871">
                      <a:extLst>
                        <a:ext uri="{9D8B030D-6E8A-4147-A177-3AD203B41FA5}">
                          <a16:colId xmlns:a16="http://schemas.microsoft.com/office/drawing/2014/main" val="20006"/>
                        </a:ext>
                      </a:extLst>
                    </a:gridCol>
                    <a:gridCol w="637871">
                      <a:extLst>
                        <a:ext uri="{9D8B030D-6E8A-4147-A177-3AD203B41FA5}">
                          <a16:colId xmlns:a16="http://schemas.microsoft.com/office/drawing/2014/main" val="20007"/>
                        </a:ext>
                      </a:extLst>
                    </a:gridCol>
                    <a:gridCol w="637871">
                      <a:extLst>
                        <a:ext uri="{9D8B030D-6E8A-4147-A177-3AD203B41FA5}">
                          <a16:colId xmlns:a16="http://schemas.microsoft.com/office/drawing/2014/main" val="20008"/>
                        </a:ext>
                      </a:extLst>
                    </a:gridCol>
                    <a:gridCol w="637871">
                      <a:extLst>
                        <a:ext uri="{9D8B030D-6E8A-4147-A177-3AD203B41FA5}">
                          <a16:colId xmlns:a16="http://schemas.microsoft.com/office/drawing/2014/main" val="20009"/>
                        </a:ext>
                      </a:extLst>
                    </a:gridCol>
                    <a:gridCol w="637871">
                      <a:extLst>
                        <a:ext uri="{9D8B030D-6E8A-4147-A177-3AD203B41FA5}">
                          <a16:colId xmlns:a16="http://schemas.microsoft.com/office/drawing/2014/main" val="20010"/>
                        </a:ext>
                      </a:extLst>
                    </a:gridCol>
                  </a:tblGrid>
                  <a:tr h="533400">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2000">
                                    <a:effectLst/>
                                    <a:latin typeface="Cambria Math"/>
                                  </a:rPr>
                                  <m:t>𝑥</m:t>
                                </m:r>
                              </m:oMath>
                            </m:oMathPara>
                          </a14:m>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23</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27</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28</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28</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29</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30</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31</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33</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35</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36</a:t>
                          </a:r>
                          <a:endParaRPr lang="en-US" sz="2000" dirty="0">
                            <a:effectLst/>
                            <a:latin typeface="Times New Roman" panose="02020603050405020304" pitchFamily="18" charset="0"/>
                            <a:ea typeface="Calibri"/>
                            <a:cs typeface="Mangal"/>
                          </a:endParaRPr>
                        </a:p>
                      </a:txBody>
                      <a:tcPr marL="68580" marR="68580" marT="0" marB="0"/>
                    </a:tc>
                    <a:extLst>
                      <a:ext uri="{0D108BD9-81ED-4DB2-BD59-A6C34878D82A}">
                        <a16:rowId xmlns:a16="http://schemas.microsoft.com/office/drawing/2014/main" val="10000"/>
                      </a:ext>
                    </a:extLst>
                  </a:tr>
                  <a:tr h="609600">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2000">
                                    <a:effectLst/>
                                    <a:latin typeface="Cambria Math"/>
                                  </a:rPr>
                                  <m:t>𝑦</m:t>
                                </m:r>
                              </m:oMath>
                            </m:oMathPara>
                          </a14:m>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18</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20</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22</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27</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21</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29</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27</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29</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28</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29</a:t>
                          </a:r>
                          <a:endParaRPr lang="en-US" sz="2000" dirty="0">
                            <a:effectLst/>
                            <a:latin typeface="Times New Roman" panose="02020603050405020304" pitchFamily="18" charset="0"/>
                            <a:ea typeface="Calibri"/>
                            <a:cs typeface="Mangal"/>
                          </a:endParaRPr>
                        </a:p>
                      </a:txBody>
                      <a:tcPr marL="68580" marR="68580" marT="0" marB="0"/>
                    </a:tc>
                    <a:extLst>
                      <a:ext uri="{0D108BD9-81ED-4DB2-BD59-A6C34878D82A}">
                        <a16:rowId xmlns:a16="http://schemas.microsoft.com/office/drawing/2014/main" val="10001"/>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val="2223085602"/>
                  </p:ext>
                </p:extLst>
              </p:nvPr>
            </p:nvGraphicFramePr>
            <p:xfrm>
              <a:off x="723900" y="1752600"/>
              <a:ext cx="7124698" cy="1143000"/>
            </p:xfrm>
            <a:graphic>
              <a:graphicData uri="http://schemas.openxmlformats.org/drawingml/2006/table">
                <a:tbl>
                  <a:tblPr firstRow="1" firstCol="1" bandRow="1">
                    <a:tableStyleId>{5C22544A-7EE6-4342-B048-85BDC9FD1C3A}</a:tableStyleId>
                  </a:tblPr>
                  <a:tblGrid>
                    <a:gridCol w="766407">
                      <a:extLst>
                        <a:ext uri="{9D8B030D-6E8A-4147-A177-3AD203B41FA5}">
                          <a16:colId xmlns:a16="http://schemas.microsoft.com/office/drawing/2014/main" val="20000"/>
                        </a:ext>
                      </a:extLst>
                    </a:gridCol>
                    <a:gridCol w="624658">
                      <a:extLst>
                        <a:ext uri="{9D8B030D-6E8A-4147-A177-3AD203B41FA5}">
                          <a16:colId xmlns:a16="http://schemas.microsoft.com/office/drawing/2014/main" val="20001"/>
                        </a:ext>
                      </a:extLst>
                    </a:gridCol>
                    <a:gridCol w="672708">
                      <a:extLst>
                        <a:ext uri="{9D8B030D-6E8A-4147-A177-3AD203B41FA5}">
                          <a16:colId xmlns:a16="http://schemas.microsoft.com/office/drawing/2014/main" val="20002"/>
                        </a:ext>
                      </a:extLst>
                    </a:gridCol>
                    <a:gridCol w="560991">
                      <a:extLst>
                        <a:ext uri="{9D8B030D-6E8A-4147-A177-3AD203B41FA5}">
                          <a16:colId xmlns:a16="http://schemas.microsoft.com/office/drawing/2014/main" val="20003"/>
                        </a:ext>
                      </a:extLst>
                    </a:gridCol>
                    <a:gridCol w="672708">
                      <a:extLst>
                        <a:ext uri="{9D8B030D-6E8A-4147-A177-3AD203B41FA5}">
                          <a16:colId xmlns:a16="http://schemas.microsoft.com/office/drawing/2014/main" val="20004"/>
                        </a:ext>
                      </a:extLst>
                    </a:gridCol>
                    <a:gridCol w="637871">
                      <a:extLst>
                        <a:ext uri="{9D8B030D-6E8A-4147-A177-3AD203B41FA5}">
                          <a16:colId xmlns:a16="http://schemas.microsoft.com/office/drawing/2014/main" val="20005"/>
                        </a:ext>
                      </a:extLst>
                    </a:gridCol>
                    <a:gridCol w="637871">
                      <a:extLst>
                        <a:ext uri="{9D8B030D-6E8A-4147-A177-3AD203B41FA5}">
                          <a16:colId xmlns:a16="http://schemas.microsoft.com/office/drawing/2014/main" val="20006"/>
                        </a:ext>
                      </a:extLst>
                    </a:gridCol>
                    <a:gridCol w="637871">
                      <a:extLst>
                        <a:ext uri="{9D8B030D-6E8A-4147-A177-3AD203B41FA5}">
                          <a16:colId xmlns:a16="http://schemas.microsoft.com/office/drawing/2014/main" val="20007"/>
                        </a:ext>
                      </a:extLst>
                    </a:gridCol>
                    <a:gridCol w="637871">
                      <a:extLst>
                        <a:ext uri="{9D8B030D-6E8A-4147-A177-3AD203B41FA5}">
                          <a16:colId xmlns:a16="http://schemas.microsoft.com/office/drawing/2014/main" val="20008"/>
                        </a:ext>
                      </a:extLst>
                    </a:gridCol>
                    <a:gridCol w="637871">
                      <a:extLst>
                        <a:ext uri="{9D8B030D-6E8A-4147-A177-3AD203B41FA5}">
                          <a16:colId xmlns:a16="http://schemas.microsoft.com/office/drawing/2014/main" val="20009"/>
                        </a:ext>
                      </a:extLst>
                    </a:gridCol>
                    <a:gridCol w="637871">
                      <a:extLst>
                        <a:ext uri="{9D8B030D-6E8A-4147-A177-3AD203B41FA5}">
                          <a16:colId xmlns:a16="http://schemas.microsoft.com/office/drawing/2014/main" val="20010"/>
                        </a:ext>
                      </a:extLst>
                    </a:gridCol>
                  </a:tblGrid>
                  <a:tr h="533400">
                    <a:tc>
                      <a:txBody>
                        <a:bodyPr/>
                        <a:lstStyle/>
                        <a:p>
                          <a:endParaRPr lang="en-US"/>
                        </a:p>
                      </a:txBody>
                      <a:tcPr marL="68580" marR="68580" marT="0" marB="0">
                        <a:blipFill>
                          <a:blip r:embed="rId2"/>
                          <a:stretch>
                            <a:fillRect l="-794" t="-13636" r="-831746" b="-117045"/>
                          </a:stretch>
                        </a:blipFill>
                      </a:tcPr>
                    </a:tc>
                    <a:tc>
                      <a:txBody>
                        <a:bodyPr/>
                        <a:lstStyle/>
                        <a:p>
                          <a:pPr marL="0" marR="0" algn="ctr">
                            <a:spcBef>
                              <a:spcPts val="0"/>
                            </a:spcBef>
                            <a:spcAft>
                              <a:spcPts val="0"/>
                            </a:spcAft>
                          </a:pPr>
                          <a:r>
                            <a:rPr lang="en-US" sz="2000" dirty="0">
                              <a:effectLst/>
                              <a:latin typeface="Times New Roman" panose="02020603050405020304" pitchFamily="18" charset="0"/>
                            </a:rPr>
                            <a:t>23</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27</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28</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28</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29</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30</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31</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33</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35</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36</a:t>
                          </a:r>
                          <a:endParaRPr lang="en-US" sz="2000" dirty="0">
                            <a:effectLst/>
                            <a:latin typeface="Times New Roman" panose="02020603050405020304" pitchFamily="18" charset="0"/>
                            <a:ea typeface="Calibri"/>
                            <a:cs typeface="Mangal"/>
                          </a:endParaRPr>
                        </a:p>
                      </a:txBody>
                      <a:tcPr marL="68580" marR="68580" marT="0" marB="0"/>
                    </a:tc>
                    <a:extLst>
                      <a:ext uri="{0D108BD9-81ED-4DB2-BD59-A6C34878D82A}">
                        <a16:rowId xmlns:a16="http://schemas.microsoft.com/office/drawing/2014/main" val="10000"/>
                      </a:ext>
                    </a:extLst>
                  </a:tr>
                  <a:tr h="609600">
                    <a:tc>
                      <a:txBody>
                        <a:bodyPr/>
                        <a:lstStyle/>
                        <a:p>
                          <a:endParaRPr lang="en-US"/>
                        </a:p>
                      </a:txBody>
                      <a:tcPr marL="68580" marR="68580" marT="0" marB="0">
                        <a:blipFill>
                          <a:blip r:embed="rId2"/>
                          <a:stretch>
                            <a:fillRect l="-794" t="-100000" r="-831746" b="-3000"/>
                          </a:stretch>
                        </a:blipFill>
                      </a:tcPr>
                    </a:tc>
                    <a:tc>
                      <a:txBody>
                        <a:bodyPr/>
                        <a:lstStyle/>
                        <a:p>
                          <a:pPr marL="0" marR="0" algn="ctr">
                            <a:spcBef>
                              <a:spcPts val="0"/>
                            </a:spcBef>
                            <a:spcAft>
                              <a:spcPts val="0"/>
                            </a:spcAft>
                          </a:pPr>
                          <a:r>
                            <a:rPr lang="en-US" sz="2000" dirty="0">
                              <a:effectLst/>
                              <a:latin typeface="Times New Roman" panose="02020603050405020304" pitchFamily="18" charset="0"/>
                            </a:rPr>
                            <a:t>18</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20</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22</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27</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21</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29</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27</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29</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28</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rPr>
                            <a:t>29</a:t>
                          </a:r>
                          <a:endParaRPr lang="en-US" sz="2000" dirty="0">
                            <a:effectLst/>
                            <a:latin typeface="Times New Roman" panose="02020603050405020304" pitchFamily="18" charset="0"/>
                            <a:ea typeface="Calibri"/>
                            <a:cs typeface="Mangal"/>
                          </a:endParaRPr>
                        </a:p>
                      </a:txBody>
                      <a:tcPr marL="68580" marR="68580" marT="0" marB="0"/>
                    </a:tc>
                    <a:extLst>
                      <a:ext uri="{0D108BD9-81ED-4DB2-BD59-A6C34878D82A}">
                        <a16:rowId xmlns:a16="http://schemas.microsoft.com/office/drawing/2014/main" val="10001"/>
                      </a:ext>
                    </a:extLst>
                  </a:tr>
                </a:tbl>
              </a:graphicData>
            </a:graphic>
          </p:graphicFrame>
        </mc:Fallback>
      </mc:AlternateContent>
    </p:spTree>
    <p:extLst>
      <p:ext uri="{BB962C8B-B14F-4D97-AF65-F5344CB8AC3E}">
        <p14:creationId xmlns:p14="http://schemas.microsoft.com/office/powerpoint/2010/main" val="3563898432"/>
      </p:ext>
    </p:extLst>
  </p:cSld>
  <p:clrMapOvr>
    <a:masterClrMapping/>
  </p:clrMapOvr>
  <p:transition spd="slow">
    <p:push dir="u"/>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4525963"/>
          </a:xfrm>
        </p:spPr>
        <p:txBody>
          <a:bodyPr/>
          <a:lstStyle/>
          <a:p>
            <a:pPr>
              <a:buFont typeface="Wingdings" pitchFamily="2" charset="2"/>
              <a:buChar char="ü"/>
            </a:pPr>
            <a:r>
              <a:rPr lang="en-US" sz="2200" dirty="0"/>
              <a:t>Correlation</a:t>
            </a:r>
          </a:p>
          <a:p>
            <a:pPr>
              <a:buFont typeface="Wingdings" pitchFamily="2" charset="2"/>
              <a:buChar char="ü"/>
            </a:pPr>
            <a:r>
              <a:rPr lang="en-US" sz="2200" dirty="0"/>
              <a:t>Karl Pearson coefficient of correlation</a:t>
            </a:r>
          </a:p>
          <a:p>
            <a:pPr>
              <a:buFont typeface="Wingdings" pitchFamily="2" charset="2"/>
              <a:buChar char="ü"/>
            </a:pPr>
            <a:r>
              <a:rPr lang="en-US" sz="2200" dirty="0"/>
              <a:t>Rank Correlation</a:t>
            </a:r>
          </a:p>
          <a:p>
            <a:pPr>
              <a:buFont typeface="Wingdings" pitchFamily="2" charset="2"/>
              <a:buChar char="ü"/>
            </a:pPr>
            <a:r>
              <a:rPr lang="en-US" sz="2200" dirty="0"/>
              <a:t>Tied Rank</a:t>
            </a:r>
          </a:p>
        </p:txBody>
      </p:sp>
      <p:sp>
        <p:nvSpPr>
          <p:cNvPr id="4" name="Date Placeholder 3"/>
          <p:cNvSpPr>
            <a:spLocks noGrp="1"/>
          </p:cNvSpPr>
          <p:nvPr>
            <p:ph type="dt" sz="half" idx="10"/>
          </p:nvPr>
        </p:nvSpPr>
        <p:spPr/>
        <p:txBody>
          <a:bodyPr/>
          <a:lstStyle/>
          <a:p>
            <a:fld id="{947D9C78-B446-495A-8BD1-0A3E8C7B5883}"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noProof="0" dirty="0">
                <a:latin typeface="Times New Roman" panose="02020603050405020304" pitchFamily="18" charset="0"/>
              </a:rPr>
              <a:t>Recap(CO1)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271696975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7FBEC35-3FA8-490E-B454-BCE2E0013E2F}"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Faculty Name   Dr. Kunti Mishra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a typeface="+mn-ea"/>
                <a:cs typeface="+mn-cs"/>
              </a:rPr>
              <a:t>CO-PO  Mapping(CO1)</a:t>
            </a:r>
          </a:p>
        </p:txBody>
      </p:sp>
      <p:sp>
        <p:nvSpPr>
          <p:cNvPr id="9" name="Content Placeholder 8"/>
          <p:cNvSpPr>
            <a:spLocks noGrp="1"/>
          </p:cNvSpPr>
          <p:nvPr>
            <p:ph idx="1"/>
          </p:nvPr>
        </p:nvSpPr>
        <p:spPr/>
        <p:txBody>
          <a:bodyPr>
            <a:normAutofit/>
          </a:bodyPr>
          <a:lstStyle/>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*L= Low	*M= Medium         *H= High</a:t>
            </a:r>
          </a:p>
          <a:p>
            <a:pPr marL="0" indent="0">
              <a:buNone/>
            </a:pPr>
            <a:endParaRPr lang="en-US" sz="2200" dirty="0"/>
          </a:p>
        </p:txBody>
      </p:sp>
      <p:graphicFrame>
        <p:nvGraphicFramePr>
          <p:cNvPr id="8" name="Table 7"/>
          <p:cNvGraphicFramePr>
            <a:graphicFrameLocks noGrp="1"/>
          </p:cNvGraphicFramePr>
          <p:nvPr>
            <p:extLst>
              <p:ext uri="{D42A27DB-BD31-4B8C-83A1-F6EECF244321}">
                <p14:modId xmlns:p14="http://schemas.microsoft.com/office/powerpoint/2010/main" val="3532291497"/>
              </p:ext>
            </p:extLst>
          </p:nvPr>
        </p:nvGraphicFramePr>
        <p:xfrm>
          <a:off x="304800" y="1524000"/>
          <a:ext cx="8686801" cy="3831037"/>
        </p:xfrm>
        <a:graphic>
          <a:graphicData uri="http://schemas.openxmlformats.org/drawingml/2006/table">
            <a:tbl>
              <a:tblPr firstRow="1" firstCol="1" bandRow="1">
                <a:tableStyleId>{5C22544A-7EE6-4342-B048-85BDC9FD1C3A}</a:tableStyleId>
              </a:tblPr>
              <a:tblGrid>
                <a:gridCol w="5334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533400">
                  <a:extLst>
                    <a:ext uri="{9D8B030D-6E8A-4147-A177-3AD203B41FA5}">
                      <a16:colId xmlns:a16="http://schemas.microsoft.com/office/drawing/2014/main" val="20006"/>
                    </a:ext>
                  </a:extLst>
                </a:gridCol>
                <a:gridCol w="533400">
                  <a:extLst>
                    <a:ext uri="{9D8B030D-6E8A-4147-A177-3AD203B41FA5}">
                      <a16:colId xmlns:a16="http://schemas.microsoft.com/office/drawing/2014/main" val="20007"/>
                    </a:ext>
                  </a:extLst>
                </a:gridCol>
                <a:gridCol w="533400">
                  <a:extLst>
                    <a:ext uri="{9D8B030D-6E8A-4147-A177-3AD203B41FA5}">
                      <a16:colId xmlns:a16="http://schemas.microsoft.com/office/drawing/2014/main" val="20008"/>
                    </a:ext>
                  </a:extLst>
                </a:gridCol>
                <a:gridCol w="533400">
                  <a:extLst>
                    <a:ext uri="{9D8B030D-6E8A-4147-A177-3AD203B41FA5}">
                      <a16:colId xmlns:a16="http://schemas.microsoft.com/office/drawing/2014/main" val="20009"/>
                    </a:ext>
                  </a:extLst>
                </a:gridCol>
                <a:gridCol w="533400">
                  <a:extLst>
                    <a:ext uri="{9D8B030D-6E8A-4147-A177-3AD203B41FA5}">
                      <a16:colId xmlns:a16="http://schemas.microsoft.com/office/drawing/2014/main" val="20010"/>
                    </a:ext>
                  </a:extLst>
                </a:gridCol>
                <a:gridCol w="685800">
                  <a:extLst>
                    <a:ext uri="{9D8B030D-6E8A-4147-A177-3AD203B41FA5}">
                      <a16:colId xmlns:a16="http://schemas.microsoft.com/office/drawing/2014/main" val="20011"/>
                    </a:ext>
                  </a:extLst>
                </a:gridCol>
                <a:gridCol w="685800">
                  <a:extLst>
                    <a:ext uri="{9D8B030D-6E8A-4147-A177-3AD203B41FA5}">
                      <a16:colId xmlns:a16="http://schemas.microsoft.com/office/drawing/2014/main" val="20012"/>
                    </a:ext>
                  </a:extLst>
                </a:gridCol>
                <a:gridCol w="685801">
                  <a:extLst>
                    <a:ext uri="{9D8B030D-6E8A-4147-A177-3AD203B41FA5}">
                      <a16:colId xmlns:a16="http://schemas.microsoft.com/office/drawing/2014/main" val="20013"/>
                    </a:ext>
                  </a:extLst>
                </a:gridCol>
              </a:tblGrid>
              <a:tr h="859237">
                <a:tc>
                  <a:txBody>
                    <a:bodyPr/>
                    <a:lstStyle/>
                    <a:p>
                      <a:pPr marL="0" marR="0">
                        <a:lnSpc>
                          <a:spcPct val="115000"/>
                        </a:lnSpc>
                        <a:spcBef>
                          <a:spcPts val="0"/>
                        </a:spcBef>
                        <a:spcAft>
                          <a:spcPts val="0"/>
                        </a:spcAft>
                      </a:pPr>
                      <a:r>
                        <a:rPr lang="en-US" sz="1800" dirty="0">
                          <a:solidFill>
                            <a:schemeClr val="bg1"/>
                          </a:solidFill>
                          <a:effectLst/>
                          <a:latin typeface="Times New Roman" panose="02020603050405020304" pitchFamily="18" charset="0"/>
                        </a:rPr>
                        <a:t>Sr. No</a:t>
                      </a:r>
                      <a:endParaRPr lang="en-US" sz="1800" dirty="0">
                        <a:solidFill>
                          <a:schemeClr val="bg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nSpc>
                          <a:spcPct val="115000"/>
                        </a:lnSpc>
                        <a:spcBef>
                          <a:spcPts val="0"/>
                        </a:spcBef>
                        <a:spcAft>
                          <a:spcPts val="0"/>
                        </a:spcAft>
                      </a:pPr>
                      <a:r>
                        <a:rPr lang="en-US" sz="1800" dirty="0">
                          <a:effectLst/>
                          <a:latin typeface="Times New Roman" panose="02020603050405020304" pitchFamily="18" charset="0"/>
                        </a:rPr>
                        <a:t>Course  Outcome</a:t>
                      </a:r>
                      <a:endParaRPr lang="en-US" sz="180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latin typeface="Times New Roman" panose="02020603050405020304" pitchFamily="18" charset="0"/>
                        </a:rPr>
                        <a:t>PO1</a:t>
                      </a:r>
                      <a:endParaRPr lang="en-US" sz="180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latin typeface="Times New Roman" panose="02020603050405020304" pitchFamily="18" charset="0"/>
                        </a:rPr>
                        <a:t>PO2</a:t>
                      </a:r>
                      <a:endParaRPr lang="en-US" sz="180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latin typeface="Times New Roman" panose="02020603050405020304" pitchFamily="18" charset="0"/>
                        </a:rPr>
                        <a:t>PO3</a:t>
                      </a:r>
                      <a:endParaRPr lang="en-US" sz="180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latin typeface="Times New Roman" panose="02020603050405020304" pitchFamily="18" charset="0"/>
                        </a:rPr>
                        <a:t>PO4</a:t>
                      </a:r>
                      <a:endParaRPr lang="en-US" sz="180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latin typeface="Times New Roman" panose="02020603050405020304" pitchFamily="18" charset="0"/>
                        </a:rPr>
                        <a:t>PO5</a:t>
                      </a:r>
                      <a:endParaRPr lang="en-US" sz="180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latin typeface="Times New Roman" panose="02020603050405020304" pitchFamily="18" charset="0"/>
                        </a:rPr>
                        <a:t>PO6</a:t>
                      </a:r>
                      <a:endParaRPr lang="en-US" sz="180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latin typeface="Times New Roman" panose="02020603050405020304" pitchFamily="18" charset="0"/>
                        </a:rPr>
                        <a:t>PO7</a:t>
                      </a:r>
                      <a:endParaRPr lang="en-US" sz="180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latin typeface="Times New Roman" panose="02020603050405020304" pitchFamily="18" charset="0"/>
                        </a:rPr>
                        <a:t>PO8</a:t>
                      </a:r>
                      <a:endParaRPr lang="en-US" sz="180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latin typeface="Times New Roman" panose="02020603050405020304" pitchFamily="18" charset="0"/>
                        </a:rPr>
                        <a:t>PO9</a:t>
                      </a:r>
                      <a:endParaRPr lang="en-US" sz="180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latin typeface="Times New Roman" panose="02020603050405020304" pitchFamily="18" charset="0"/>
                        </a:rPr>
                        <a:t>PO10</a:t>
                      </a:r>
                      <a:endParaRPr lang="en-US" sz="180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latin typeface="Times New Roman" panose="02020603050405020304" pitchFamily="18" charset="0"/>
                        </a:rPr>
                        <a:t>PO11</a:t>
                      </a:r>
                      <a:endParaRPr lang="en-US" sz="180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latin typeface="Times New Roman" panose="02020603050405020304" pitchFamily="18" charset="0"/>
                        </a:rPr>
                        <a:t>PO12</a:t>
                      </a:r>
                      <a:endParaRPr lang="en-US" sz="180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30573">
                <a:tc>
                  <a:txBody>
                    <a:bodyPr/>
                    <a:lstStyle/>
                    <a:p>
                      <a:pPr marL="0" marR="0">
                        <a:lnSpc>
                          <a:spcPct val="115000"/>
                        </a:lnSpc>
                        <a:spcBef>
                          <a:spcPts val="0"/>
                        </a:spcBef>
                        <a:spcAft>
                          <a:spcPts val="0"/>
                        </a:spcAft>
                      </a:pPr>
                      <a:r>
                        <a:rPr lang="en-US" sz="1800" b="1" dirty="0">
                          <a:solidFill>
                            <a:schemeClr val="bg1"/>
                          </a:solidFill>
                          <a:effectLst/>
                          <a:latin typeface="Times New Roman" panose="02020603050405020304" pitchFamily="18" charset="0"/>
                        </a:rPr>
                        <a:t>1</a:t>
                      </a:r>
                      <a:endParaRPr lang="en-US" sz="1800" b="1" dirty="0">
                        <a:solidFill>
                          <a:schemeClr val="bg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spcBef>
                          <a:spcPts val="0"/>
                        </a:spcBef>
                        <a:spcAft>
                          <a:spcPts val="0"/>
                        </a:spcAft>
                      </a:pPr>
                      <a:r>
                        <a:rPr lang="en-US" sz="1800" b="0" dirty="0">
                          <a:solidFill>
                            <a:schemeClr val="tx1"/>
                          </a:solidFill>
                          <a:effectLst/>
                          <a:latin typeface="Times New Roman" panose="02020603050405020304" pitchFamily="18" charset="0"/>
                        </a:rPr>
                        <a:t>CO1</a:t>
                      </a:r>
                      <a:endParaRPr lang="en-US" sz="1800" b="0" dirty="0">
                        <a:solidFill>
                          <a:schemeClr val="tx1"/>
                        </a:solidFill>
                        <a:effectLst/>
                        <a:latin typeface="Times New Roman"/>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solidFill>
                            <a:schemeClr val="tx1"/>
                          </a:solidFill>
                          <a:effectLst/>
                          <a:latin typeface="Times New Roman" panose="02020603050405020304" pitchFamily="18" charset="0"/>
                        </a:rPr>
                        <a:t>H</a:t>
                      </a:r>
                      <a:endParaRPr lang="en-US" sz="1800" b="0" dirty="0">
                        <a:solidFill>
                          <a:schemeClr val="tx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solidFill>
                            <a:schemeClr val="tx1"/>
                          </a:solidFill>
                          <a:effectLst/>
                          <a:latin typeface="Times New Roman" panose="02020603050405020304" pitchFamily="18" charset="0"/>
                        </a:rPr>
                        <a:t>H</a:t>
                      </a:r>
                      <a:endParaRPr lang="en-US" sz="1800" b="0" dirty="0">
                        <a:solidFill>
                          <a:schemeClr val="tx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solidFill>
                            <a:schemeClr val="tx1"/>
                          </a:solidFill>
                          <a:effectLst/>
                          <a:latin typeface="Times New Roman" panose="02020603050405020304" pitchFamily="18" charset="0"/>
                        </a:rPr>
                        <a:t>H</a:t>
                      </a:r>
                      <a:endParaRPr lang="en-US" sz="1800" b="0" dirty="0">
                        <a:solidFill>
                          <a:schemeClr val="tx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solidFill>
                            <a:schemeClr val="tx1"/>
                          </a:solidFill>
                          <a:effectLst/>
                          <a:latin typeface="Times New Roman" panose="02020603050405020304" pitchFamily="18" charset="0"/>
                        </a:rPr>
                        <a:t>H</a:t>
                      </a:r>
                      <a:endParaRPr lang="en-US" sz="1800" b="0" dirty="0">
                        <a:solidFill>
                          <a:schemeClr val="tx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solidFill>
                            <a:schemeClr val="tx1"/>
                          </a:solidFill>
                          <a:effectLst/>
                          <a:latin typeface="Times New Roman" panose="02020603050405020304" pitchFamily="18" charset="0"/>
                        </a:rPr>
                        <a:t>L</a:t>
                      </a:r>
                      <a:endParaRPr lang="en-US" sz="1800" b="0" dirty="0">
                        <a:solidFill>
                          <a:schemeClr val="tx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solidFill>
                            <a:schemeClr val="tx1"/>
                          </a:solidFill>
                          <a:effectLst/>
                          <a:latin typeface="Times New Roman" panose="02020603050405020304" pitchFamily="18" charset="0"/>
                        </a:rPr>
                        <a:t>L</a:t>
                      </a:r>
                      <a:endParaRPr lang="en-US" sz="1800" b="0" dirty="0">
                        <a:solidFill>
                          <a:schemeClr val="tx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solidFill>
                            <a:schemeClr val="tx1"/>
                          </a:solidFill>
                          <a:effectLst/>
                          <a:latin typeface="Times New Roman" panose="02020603050405020304" pitchFamily="18" charset="0"/>
                        </a:rPr>
                        <a:t>L</a:t>
                      </a:r>
                      <a:endParaRPr lang="en-US" sz="1800" b="0" dirty="0">
                        <a:solidFill>
                          <a:schemeClr val="tx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solidFill>
                            <a:schemeClr val="tx1"/>
                          </a:solidFill>
                          <a:effectLst/>
                          <a:latin typeface="Times New Roman" panose="02020603050405020304" pitchFamily="18" charset="0"/>
                        </a:rPr>
                        <a:t>L</a:t>
                      </a:r>
                      <a:endParaRPr lang="en-US" sz="1800" b="0" dirty="0">
                        <a:solidFill>
                          <a:schemeClr val="tx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solidFill>
                            <a:schemeClr val="tx1"/>
                          </a:solidFill>
                          <a:effectLst/>
                          <a:latin typeface="Times New Roman" panose="02020603050405020304" pitchFamily="18" charset="0"/>
                        </a:rPr>
                        <a:t>L</a:t>
                      </a:r>
                      <a:endParaRPr lang="en-US" sz="1800" b="0" dirty="0">
                        <a:solidFill>
                          <a:schemeClr val="tx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solidFill>
                            <a:schemeClr val="tx1"/>
                          </a:solidFill>
                          <a:effectLst/>
                          <a:latin typeface="Times New Roman" panose="02020603050405020304" pitchFamily="18" charset="0"/>
                        </a:rPr>
                        <a:t>L</a:t>
                      </a:r>
                      <a:endParaRPr lang="en-US" sz="1800" b="0" dirty="0">
                        <a:solidFill>
                          <a:schemeClr val="tx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solidFill>
                            <a:schemeClr val="tx1"/>
                          </a:solidFill>
                          <a:effectLst/>
                          <a:latin typeface="Times New Roman" panose="02020603050405020304" pitchFamily="18" charset="0"/>
                        </a:rPr>
                        <a:t>L</a:t>
                      </a:r>
                      <a:endParaRPr lang="en-US" sz="1800" b="0" dirty="0">
                        <a:solidFill>
                          <a:schemeClr val="tx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solidFill>
                            <a:schemeClr val="tx1"/>
                          </a:solidFill>
                          <a:effectLst/>
                          <a:latin typeface="Times New Roman" panose="02020603050405020304" pitchFamily="18" charset="0"/>
                        </a:rPr>
                        <a:t>M</a:t>
                      </a:r>
                      <a:endParaRPr lang="en-US" sz="1800" b="0" dirty="0">
                        <a:solidFill>
                          <a:schemeClr val="tx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588627">
                <a:tc>
                  <a:txBody>
                    <a:bodyPr/>
                    <a:lstStyle/>
                    <a:p>
                      <a:pPr marL="0" marR="0">
                        <a:lnSpc>
                          <a:spcPct val="115000"/>
                        </a:lnSpc>
                        <a:spcBef>
                          <a:spcPts val="0"/>
                        </a:spcBef>
                        <a:spcAft>
                          <a:spcPts val="0"/>
                        </a:spcAft>
                      </a:pPr>
                      <a:r>
                        <a:rPr lang="en-US" sz="1800" dirty="0">
                          <a:solidFill>
                            <a:schemeClr val="bg1"/>
                          </a:solidFill>
                          <a:effectLst/>
                          <a:latin typeface="Times New Roman" panose="02020603050405020304" pitchFamily="18" charset="0"/>
                        </a:rPr>
                        <a:t>2</a:t>
                      </a:r>
                      <a:endParaRPr lang="en-US" sz="1800" dirty="0">
                        <a:solidFill>
                          <a:schemeClr val="bg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just">
                        <a:lnSpc>
                          <a:spcPct val="150000"/>
                        </a:lnSpc>
                        <a:spcBef>
                          <a:spcPts val="0"/>
                        </a:spcBef>
                        <a:spcAft>
                          <a:spcPts val="0"/>
                        </a:spcAft>
                      </a:pPr>
                      <a:r>
                        <a:rPr lang="en-US" sz="1800" b="0" dirty="0">
                          <a:effectLst/>
                          <a:latin typeface="Times New Roman" panose="02020603050405020304" pitchFamily="18" charset="0"/>
                        </a:rPr>
                        <a:t>CO2</a:t>
                      </a:r>
                      <a:endParaRPr lang="en-US" sz="1800" b="0" dirty="0">
                        <a:solidFill>
                          <a:srgbClr val="000000"/>
                        </a:solidFill>
                        <a:effectLst/>
                        <a:latin typeface="Times New Roman"/>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H</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H</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H</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H</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L</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L</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L</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L</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L</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L</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M</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M</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09600">
                <a:tc>
                  <a:txBody>
                    <a:bodyPr/>
                    <a:lstStyle/>
                    <a:p>
                      <a:pPr marL="0" marR="0">
                        <a:lnSpc>
                          <a:spcPct val="115000"/>
                        </a:lnSpc>
                        <a:spcBef>
                          <a:spcPts val="0"/>
                        </a:spcBef>
                        <a:spcAft>
                          <a:spcPts val="0"/>
                        </a:spcAft>
                      </a:pPr>
                      <a:r>
                        <a:rPr lang="en-US" sz="1800" dirty="0">
                          <a:effectLst/>
                          <a:latin typeface="Times New Roman" panose="02020603050405020304" pitchFamily="18" charset="0"/>
                        </a:rPr>
                        <a:t>3</a:t>
                      </a:r>
                      <a:endParaRPr lang="en-US" sz="180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indent="11430" algn="just">
                        <a:lnSpc>
                          <a:spcPct val="150000"/>
                        </a:lnSpc>
                        <a:spcBef>
                          <a:spcPts val="0"/>
                        </a:spcBef>
                        <a:spcAft>
                          <a:spcPts val="0"/>
                        </a:spcAft>
                      </a:pPr>
                      <a:r>
                        <a:rPr lang="en-US" sz="1800" b="0" dirty="0">
                          <a:effectLst/>
                          <a:latin typeface="Times New Roman" panose="02020603050405020304" pitchFamily="18" charset="0"/>
                        </a:rPr>
                        <a:t>CO3</a:t>
                      </a:r>
                      <a:endParaRPr lang="en-US" sz="1800" b="0" dirty="0">
                        <a:solidFill>
                          <a:srgbClr val="000000"/>
                        </a:solidFill>
                        <a:effectLst/>
                        <a:latin typeface="Times New Roman"/>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H</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H</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H</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H</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L</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L</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L</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L</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L</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L</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M</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M</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09600">
                <a:tc>
                  <a:txBody>
                    <a:bodyPr/>
                    <a:lstStyle/>
                    <a:p>
                      <a:pPr marL="0" marR="0">
                        <a:lnSpc>
                          <a:spcPct val="115000"/>
                        </a:lnSpc>
                        <a:spcBef>
                          <a:spcPts val="0"/>
                        </a:spcBef>
                        <a:spcAft>
                          <a:spcPts val="0"/>
                        </a:spcAft>
                      </a:pPr>
                      <a:r>
                        <a:rPr lang="en-US" sz="1800" dirty="0">
                          <a:effectLst/>
                          <a:latin typeface="Times New Roman" panose="02020603050405020304" pitchFamily="18" charset="0"/>
                        </a:rPr>
                        <a:t>4</a:t>
                      </a:r>
                      <a:endParaRPr lang="en-US" sz="180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just">
                        <a:lnSpc>
                          <a:spcPct val="150000"/>
                        </a:lnSpc>
                        <a:spcBef>
                          <a:spcPts val="0"/>
                        </a:spcBef>
                        <a:spcAft>
                          <a:spcPts val="0"/>
                        </a:spcAft>
                      </a:pPr>
                      <a:r>
                        <a:rPr lang="en-US" sz="1800" b="0" dirty="0">
                          <a:effectLst/>
                          <a:latin typeface="Times New Roman" panose="02020603050405020304" pitchFamily="18" charset="0"/>
                        </a:rPr>
                        <a:t>CO4</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H</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H</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H</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H</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L</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L</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L</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L</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L</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L</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L</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M</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33400">
                <a:tc>
                  <a:txBody>
                    <a:bodyPr/>
                    <a:lstStyle/>
                    <a:p>
                      <a:pPr marL="0" marR="0">
                        <a:lnSpc>
                          <a:spcPct val="115000"/>
                        </a:lnSpc>
                        <a:spcBef>
                          <a:spcPts val="0"/>
                        </a:spcBef>
                        <a:spcAft>
                          <a:spcPts val="0"/>
                        </a:spcAft>
                      </a:pPr>
                      <a:r>
                        <a:rPr lang="en-US" sz="1800" dirty="0">
                          <a:effectLst/>
                          <a:latin typeface="Times New Roman" panose="02020603050405020304" pitchFamily="18" charset="0"/>
                        </a:rPr>
                        <a:t>5</a:t>
                      </a:r>
                      <a:endParaRPr lang="en-US" sz="180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just">
                        <a:lnSpc>
                          <a:spcPct val="150000"/>
                        </a:lnSpc>
                        <a:spcBef>
                          <a:spcPts val="0"/>
                        </a:spcBef>
                        <a:spcAft>
                          <a:spcPts val="0"/>
                        </a:spcAft>
                      </a:pPr>
                      <a:r>
                        <a:rPr lang="en-US" sz="1800" b="0" dirty="0">
                          <a:effectLst/>
                          <a:latin typeface="Times New Roman" panose="02020603050405020304" pitchFamily="18" charset="0"/>
                        </a:rPr>
                        <a:t>CO5</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H</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H</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H</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H</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L</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L</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L</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L</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L</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L</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M</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latin typeface="Times New Roman" panose="02020603050405020304" pitchFamily="18" charset="0"/>
                        </a:rPr>
                        <a:t>M</a:t>
                      </a:r>
                      <a:endParaRPr lang="en-US" sz="1800" b="0" dirty="0">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95900373"/>
      </p:ext>
    </p:extLst>
  </p:cSld>
  <p:clrMapOvr>
    <a:masterClrMapping/>
  </p:clrMapOvr>
  <p:transition spd="slow">
    <p:push dir="u"/>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Regression</a:t>
            </a:r>
          </a:p>
          <a:p>
            <a:r>
              <a:rPr lang="en-US" sz="2200" dirty="0"/>
              <a:t>Explanation of  the variation in  the dependent variable, based on the variation in independent variables and Predict the values of the dependent variable.</a:t>
            </a:r>
          </a:p>
        </p:txBody>
      </p:sp>
      <p:sp>
        <p:nvSpPr>
          <p:cNvPr id="4" name="Date Placeholder 3"/>
          <p:cNvSpPr>
            <a:spLocks noGrp="1"/>
          </p:cNvSpPr>
          <p:nvPr>
            <p:ph type="dt" sz="half" idx="10"/>
          </p:nvPr>
        </p:nvSpPr>
        <p:spPr/>
        <p:txBody>
          <a:bodyPr/>
          <a:lstStyle/>
          <a:p>
            <a:fld id="{251C50C3-2F4C-44B9-A676-1D214B62F039}"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120</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anose="02020603050405020304" pitchFamily="18" charset="0"/>
              </a:rPr>
              <a:t>Topic objectives (CO1)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1508454375"/>
      </p:ext>
    </p:extLst>
  </p:cSld>
  <p:clrMapOvr>
    <a:masterClrMapping/>
  </p:clrMapOvr>
  <p:transition spd="slow">
    <p:push dir="u"/>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a:buFont typeface="Wingdings" pitchFamily="2" charset="2"/>
                  <a:buChar char="q"/>
                </a:pPr>
                <a:r>
                  <a:rPr lang="en-US" sz="2200" b="1" dirty="0"/>
                  <a:t>REGRESSION ANALYSIS:</a:t>
                </a:r>
              </a:p>
              <a:p>
                <a:r>
                  <a:rPr lang="en-US" sz="2200" dirty="0"/>
                  <a:t>Regression measures the nature and extent of correlation .Regression is the estimation or prediction of unknown values of one variable from known values of another variable.</a:t>
                </a:r>
              </a:p>
              <a:p>
                <a:pPr marL="0" indent="0">
                  <a:buNone/>
                </a:pPr>
                <a:r>
                  <a:rPr lang="en-US" sz="2200" b="1" dirty="0"/>
                  <a:t>Difference between curve fitting and regression analysis: </a:t>
                </a:r>
                <a:r>
                  <a:rPr lang="en-US" sz="2200" dirty="0"/>
                  <a:t>The only fundamental difference, if any between problems of curve fitting and regression is that in regression, any of the variables may be considered as independent or dependent while in curve fitting, one variable cannot be dependent.</a:t>
                </a:r>
              </a:p>
              <a:p>
                <a:pPr marL="0" indent="0">
                  <a:buNone/>
                </a:pPr>
                <a:r>
                  <a:rPr lang="en-US" sz="2200" b="1" dirty="0"/>
                  <a:t>Curve of regression and regression equation:</a:t>
                </a:r>
              </a:p>
              <a:p>
                <a:r>
                  <a:rPr lang="en-US" sz="2200" b="1" dirty="0"/>
                  <a:t> </a:t>
                </a:r>
                <a:r>
                  <a:rPr lang="en-US" sz="2200" dirty="0"/>
                  <a:t>If two </a:t>
                </a:r>
                <a:r>
                  <a:rPr lang="en-US" sz="2200" dirty="0" err="1"/>
                  <a:t>variates</a:t>
                </a:r>
                <a:r>
                  <a:rPr lang="en-US" sz="2200" dirty="0"/>
                  <a:t> </a:t>
                </a:r>
                <a14:m>
                  <m:oMath xmlns:m="http://schemas.openxmlformats.org/officeDocument/2006/math">
                    <m:r>
                      <a:rPr lang="en-US" sz="2200" b="0" i="1" smtClean="0">
                        <a:latin typeface="Cambria Math"/>
                      </a:rPr>
                      <m:t>𝑥</m:t>
                    </m:r>
                    <m:r>
                      <a:rPr lang="en-US" sz="2200" b="0" i="1" smtClean="0">
                        <a:latin typeface="Cambria Math"/>
                      </a:rPr>
                      <m:t> </m:t>
                    </m:r>
                    <m:r>
                      <a:rPr lang="en-US" sz="2200" b="0" i="1" smtClean="0">
                        <a:latin typeface="Cambria Math"/>
                      </a:rPr>
                      <m:t>𝑎𝑛𝑑</m:t>
                    </m:r>
                    <m:r>
                      <a:rPr lang="en-US" sz="2200" b="0" i="1" smtClean="0">
                        <a:latin typeface="Cambria Math"/>
                      </a:rPr>
                      <m:t> </m:t>
                    </m:r>
                    <m:r>
                      <a:rPr lang="en-US" sz="2200" b="0" i="1" smtClean="0">
                        <a:latin typeface="Cambria Math"/>
                      </a:rPr>
                      <m:t>𝑦</m:t>
                    </m:r>
                  </m:oMath>
                </a14:m>
                <a:r>
                  <a:rPr lang="en-US" sz="2200" dirty="0"/>
                  <a:t> are correlated i.e., there exists an association or relationship between them, then the scatter diagram</a:t>
                </a:r>
                <a:endParaRPr lang="en-US" sz="22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11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CA2BFD1-8F2C-4BA8-9CA8-1945F973BC80}"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121</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anose="02020603050405020304" pitchFamily="18" charset="0"/>
              </a:rPr>
              <a:t> Regression Analysis(CO1)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41415619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dirty="0"/>
              <a:t>will be more or less concentrated round a curve. This curve is called the curve of regression and the relationship is said to be expressed by means of curvilinear regression.</a:t>
            </a:r>
          </a:p>
          <a:p>
            <a:r>
              <a:rPr lang="en-US" sz="2200" dirty="0"/>
              <a:t>The mathematical equation of the regression curve is called regression equation</a:t>
            </a:r>
            <a:r>
              <a:rPr lang="en-US" sz="2200" b="1" dirty="0"/>
              <a:t>.</a:t>
            </a:r>
          </a:p>
          <a:p>
            <a:pPr marL="0" indent="0">
              <a:buNone/>
            </a:pPr>
            <a:endParaRPr lang="en-US" sz="2200" b="1" dirty="0"/>
          </a:p>
          <a:p>
            <a:pPr marL="0" indent="0">
              <a:buNone/>
            </a:pPr>
            <a:r>
              <a:rPr lang="en-US" sz="2200" dirty="0"/>
              <a:t>Some following types of regression will discuss here:</a:t>
            </a:r>
          </a:p>
          <a:p>
            <a:pPr>
              <a:buFont typeface="Wingdings" pitchFamily="2" charset="2"/>
              <a:buChar char="Ø"/>
            </a:pPr>
            <a:r>
              <a:rPr lang="en-US" sz="2200" dirty="0"/>
              <a:t>Linear Regression</a:t>
            </a:r>
          </a:p>
          <a:p>
            <a:pPr>
              <a:buFont typeface="Wingdings" pitchFamily="2" charset="2"/>
              <a:buChar char="Ø"/>
            </a:pPr>
            <a:r>
              <a:rPr lang="en-US" sz="2200" dirty="0"/>
              <a:t>Non- linear Regression</a:t>
            </a:r>
          </a:p>
          <a:p>
            <a:pPr>
              <a:buFont typeface="Wingdings" pitchFamily="2" charset="2"/>
              <a:buChar char="Ø"/>
            </a:pPr>
            <a:r>
              <a:rPr lang="en-US" sz="2200" dirty="0"/>
              <a:t>Multiple linear Regression</a:t>
            </a:r>
          </a:p>
          <a:p>
            <a:endParaRPr lang="en-US" sz="2200" b="1" dirty="0"/>
          </a:p>
        </p:txBody>
      </p:sp>
      <p:sp>
        <p:nvSpPr>
          <p:cNvPr id="4" name="Date Placeholder 3"/>
          <p:cNvSpPr>
            <a:spLocks noGrp="1"/>
          </p:cNvSpPr>
          <p:nvPr>
            <p:ph type="dt" sz="half" idx="10"/>
          </p:nvPr>
        </p:nvSpPr>
        <p:spPr/>
        <p:txBody>
          <a:bodyPr/>
          <a:lstStyle/>
          <a:p>
            <a:fld id="{D8291CAA-F0A1-4A62-B198-48921B627756}"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122</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anose="02020603050405020304" pitchFamily="18" charset="0"/>
              </a:rPr>
              <a:t> Regression Analysis(CO1)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39899699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a:buFont typeface="Wingdings" pitchFamily="2" charset="2"/>
              <a:buChar char="Ø"/>
            </a:pPr>
            <a:r>
              <a:rPr lang="en-US" sz="2200" b="1" dirty="0"/>
              <a:t>LINEAR REGRESSION</a:t>
            </a:r>
            <a:r>
              <a:rPr lang="en-US" sz="2200" dirty="0"/>
              <a:t>:</a:t>
            </a:r>
          </a:p>
          <a:p>
            <a:r>
              <a:rPr lang="en-US" sz="2200" dirty="0"/>
              <a:t> When the point of the scatter diagram concentrated round a straight line, the regression is called linear and this straight line is known as the line of regression.</a:t>
            </a:r>
          </a:p>
          <a:p>
            <a:r>
              <a:rPr lang="en-US" sz="2200" dirty="0"/>
              <a:t>Regression will be called non-linear if there exists a relationship other than a straight line between the variables under consideration.</a:t>
            </a:r>
          </a:p>
          <a:p>
            <a:pPr marL="0" indent="0">
              <a:buNone/>
            </a:pPr>
            <a:endParaRPr lang="en-US" sz="2200" b="1" dirty="0"/>
          </a:p>
          <a:p>
            <a:endParaRPr lang="en-US" sz="2200" b="1" dirty="0"/>
          </a:p>
        </p:txBody>
      </p:sp>
      <p:sp>
        <p:nvSpPr>
          <p:cNvPr id="4" name="Date Placeholder 3"/>
          <p:cNvSpPr>
            <a:spLocks noGrp="1"/>
          </p:cNvSpPr>
          <p:nvPr>
            <p:ph type="dt" sz="half" idx="10"/>
          </p:nvPr>
        </p:nvSpPr>
        <p:spPr/>
        <p:txBody>
          <a:bodyPr/>
          <a:lstStyle/>
          <a:p>
            <a:fld id="{D3589CA6-CC0D-4FB9-8679-735AC02B50F5}"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123</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anose="02020603050405020304" pitchFamily="18" charset="0"/>
              </a:rPr>
              <a:t>Linear Regression(CO1)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26198909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dirty="0"/>
                  <a:t>LINES OF REGRESSION: </a:t>
                </a:r>
                <a:r>
                  <a:rPr lang="en-US" sz="2200" dirty="0"/>
                  <a:t>A line of regression is the straight line which gives the best fit in the least square sense to the given frequency.</a:t>
                </a:r>
              </a:p>
              <a:p>
                <a:endParaRPr lang="en-US" sz="2200" dirty="0"/>
              </a:p>
              <a:p>
                <a:pPr marL="0" indent="0">
                  <a:buNone/>
                </a:pPr>
                <a:r>
                  <a:rPr lang="en-US" sz="2200" b="1" dirty="0"/>
                  <a:t>LINES OF REGRESSION: </a:t>
                </a:r>
              </a:p>
              <a:p>
                <a:pPr marL="0" indent="0">
                  <a:buNone/>
                </a:pPr>
                <a:r>
                  <a:rPr lang="en-US" sz="2200" dirty="0"/>
                  <a:t>Let </a:t>
                </a:r>
                <a14:m>
                  <m:oMath xmlns:m="http://schemas.openxmlformats.org/officeDocument/2006/math">
                    <m:r>
                      <a:rPr lang="en-US" sz="2200" b="0" i="1" smtClean="0">
                        <a:latin typeface="Cambria Math"/>
                      </a:rPr>
                      <m:t>𝑦</m:t>
                    </m:r>
                    <m:r>
                      <a:rPr lang="en-US" sz="2200" b="0" i="1" smtClean="0">
                        <a:latin typeface="Cambria Math"/>
                      </a:rPr>
                      <m:t>=</m:t>
                    </m:r>
                    <m:r>
                      <a:rPr lang="en-US" sz="2200" b="0" i="1" smtClean="0">
                        <a:latin typeface="Cambria Math"/>
                      </a:rPr>
                      <m:t>𝑎</m:t>
                    </m:r>
                    <m:r>
                      <a:rPr lang="en-US" sz="2200" b="0" i="1" smtClean="0">
                        <a:latin typeface="Cambria Math"/>
                      </a:rPr>
                      <m:t>+</m:t>
                    </m:r>
                    <m:r>
                      <a:rPr lang="en-US" sz="2200" b="0" i="1" smtClean="0">
                        <a:latin typeface="Cambria Math"/>
                      </a:rPr>
                      <m:t>𝑏𝑥</m:t>
                    </m:r>
                  </m:oMath>
                </a14:m>
                <a:r>
                  <a:rPr lang="en-US" sz="2200" dirty="0"/>
                  <a:t> ----.(1) </a:t>
                </a:r>
              </a:p>
              <a:p>
                <a:pPr marL="0" indent="0">
                  <a:buNone/>
                </a:pPr>
                <a:r>
                  <a:rPr lang="en-US" sz="2200" dirty="0"/>
                  <a:t>be the equation of regression line of </a:t>
                </a:r>
                <a14:m>
                  <m:oMath xmlns:m="http://schemas.openxmlformats.org/officeDocument/2006/math">
                    <m:r>
                      <a:rPr lang="en-US" sz="2200" b="0" i="1" smtClean="0">
                        <a:latin typeface="Cambria Math"/>
                      </a:rPr>
                      <m:t>𝑦</m:t>
                    </m:r>
                    <m:r>
                      <a:rPr lang="en-US" sz="2200" b="0" i="1" smtClean="0">
                        <a:latin typeface="Cambria Math"/>
                      </a:rPr>
                      <m:t> </m:t>
                    </m:r>
                    <m:r>
                      <a:rPr lang="en-US" sz="2200" b="0" i="1" smtClean="0">
                        <a:latin typeface="Cambria Math"/>
                      </a:rPr>
                      <m:t>𝑜𝑛</m:t>
                    </m:r>
                    <m:r>
                      <a:rPr lang="en-US" sz="2200" b="0" i="1" smtClean="0">
                        <a:latin typeface="Cambria Math"/>
                      </a:rPr>
                      <m:t> </m:t>
                    </m:r>
                    <m:r>
                      <a:rPr lang="en-US" sz="2200" b="0" i="1" smtClean="0">
                        <a:latin typeface="Cambria Math"/>
                      </a:rPr>
                      <m:t>𝑥</m:t>
                    </m:r>
                    <m:r>
                      <a:rPr lang="en-US" sz="2200" b="0" i="1" smtClean="0">
                        <a:latin typeface="Cambria Math"/>
                      </a:rPr>
                      <m:t>.</m:t>
                    </m:r>
                  </m:oMath>
                </a14:m>
                <a:endParaRPr lang="en-US" sz="2200" dirty="0"/>
              </a:p>
              <a:p>
                <a:pPr marL="0" indent="0">
                  <a:buNone/>
                </a:pP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r>
                          <a:rPr lang="en-US" sz="2200" b="0" i="1" smtClean="0">
                            <a:latin typeface="Cambria Math"/>
                          </a:rPr>
                          <m:t>𝑦</m:t>
                        </m:r>
                        <m:r>
                          <a:rPr lang="en-US" sz="2200" b="0" i="1" smtClean="0">
                            <a:latin typeface="Cambria Math"/>
                          </a:rPr>
                          <m:t>=</m:t>
                        </m:r>
                        <m:r>
                          <a:rPr lang="en-US" sz="2200" b="0" i="1" smtClean="0">
                            <a:latin typeface="Cambria Math"/>
                          </a:rPr>
                          <m:t>𝑛𝑎</m:t>
                        </m:r>
                        <m:r>
                          <a:rPr lang="en-US" sz="2200" b="0" i="1" smtClean="0">
                            <a:latin typeface="Cambria Math"/>
                          </a:rPr>
                          <m:t>+</m:t>
                        </m:r>
                        <m:r>
                          <a:rPr lang="en-US" sz="2200" b="0" i="1" smtClean="0">
                            <a:latin typeface="Cambria Math"/>
                          </a:rPr>
                          <m:t>𝑏</m:t>
                        </m:r>
                        <m:nary>
                          <m:naryPr>
                            <m:chr m:val="∑"/>
                            <m:subHide m:val="on"/>
                            <m:supHide m:val="on"/>
                            <m:ctrlPr>
                              <a:rPr lang="en-US" sz="2200" i="1" smtClean="0">
                                <a:latin typeface="Cambria Math" panose="02040503050406030204" pitchFamily="18" charset="0"/>
                              </a:rPr>
                            </m:ctrlPr>
                          </m:naryPr>
                          <m:sub/>
                          <m:sup/>
                          <m:e>
                            <m:r>
                              <a:rPr lang="en-US" sz="2200" b="0" i="1" smtClean="0">
                                <a:latin typeface="Cambria Math"/>
                              </a:rPr>
                              <m:t>𝑥</m:t>
                            </m:r>
                            <m:r>
                              <a:rPr lang="en-US" sz="2200" b="0" i="1" smtClean="0">
                                <a:latin typeface="Cambria Math"/>
                              </a:rPr>
                              <m:t>…….</m:t>
                            </m:r>
                          </m:e>
                        </m:nary>
                      </m:e>
                    </m:nary>
                  </m:oMath>
                </a14:m>
                <a:r>
                  <a:rPr lang="en-US" sz="2200" dirty="0"/>
                  <a:t>(2)</a:t>
                </a:r>
              </a:p>
              <a:p>
                <a:pPr marL="0" indent="0">
                  <a:buNone/>
                </a:pP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r>
                          <a:rPr lang="en-US" sz="2200" b="0" i="1" smtClean="0">
                            <a:latin typeface="Cambria Math"/>
                          </a:rPr>
                          <m:t>𝑥</m:t>
                        </m:r>
                        <m:r>
                          <a:rPr lang="en-US" sz="2200" b="0" i="1">
                            <a:latin typeface="Cambria Math"/>
                          </a:rPr>
                          <m:t>𝑦</m:t>
                        </m:r>
                        <m:r>
                          <a:rPr lang="en-US" sz="2200" b="0" i="1">
                            <a:latin typeface="Cambria Math"/>
                          </a:rPr>
                          <m:t>=</m:t>
                        </m:r>
                        <m:r>
                          <a:rPr lang="en-US" sz="2200" b="0" i="1">
                            <a:latin typeface="Cambria Math"/>
                          </a:rPr>
                          <m:t>𝑎</m:t>
                        </m:r>
                        <m:nary>
                          <m:naryPr>
                            <m:chr m:val="∑"/>
                            <m:subHide m:val="on"/>
                            <m:supHide m:val="on"/>
                            <m:ctrlPr>
                              <a:rPr lang="en-US" sz="2200" i="1" smtClean="0">
                                <a:latin typeface="Cambria Math" panose="02040503050406030204" pitchFamily="18" charset="0"/>
                              </a:rPr>
                            </m:ctrlPr>
                          </m:naryPr>
                          <m:sub/>
                          <m:sup/>
                          <m:e>
                            <m:r>
                              <a:rPr lang="en-US" sz="2200" b="0" i="1" smtClean="0">
                                <a:latin typeface="Cambria Math"/>
                              </a:rPr>
                              <m:t>𝑥</m:t>
                            </m:r>
                          </m:e>
                        </m:nary>
                        <m:r>
                          <a:rPr lang="en-US" sz="2200" b="0" i="1">
                            <a:latin typeface="Cambria Math"/>
                          </a:rPr>
                          <m:t>+</m:t>
                        </m:r>
                        <m:r>
                          <a:rPr lang="en-US" sz="2200" b="0" i="1">
                            <a:latin typeface="Cambria Math"/>
                          </a:rPr>
                          <m:t>𝑏</m:t>
                        </m:r>
                        <m:nary>
                          <m:naryPr>
                            <m:chr m:val="∑"/>
                            <m:subHide m:val="on"/>
                            <m:supHide m:val="on"/>
                            <m:ctrlPr>
                              <a:rPr lang="en-US" sz="2200" i="1" smtClean="0">
                                <a:latin typeface="Cambria Math" panose="02040503050406030204" pitchFamily="18" charset="0"/>
                              </a:rPr>
                            </m:ctrlPr>
                          </m:naryPr>
                          <m:sub/>
                          <m:sup/>
                          <m:e>
                            <m:sSup>
                              <m:sSupPr>
                                <m:ctrlPr>
                                  <a:rPr lang="en-US" sz="2200" i="1" smtClean="0">
                                    <a:latin typeface="Cambria Math" panose="02040503050406030204" pitchFamily="18" charset="0"/>
                                  </a:rPr>
                                </m:ctrlPr>
                              </m:sSupPr>
                              <m:e>
                                <m:r>
                                  <a:rPr lang="en-US" sz="2200" b="0" i="1" smtClean="0">
                                    <a:latin typeface="Cambria Math"/>
                                  </a:rPr>
                                  <m:t>𝑥</m:t>
                                </m:r>
                              </m:e>
                              <m:sup>
                                <m:r>
                                  <a:rPr lang="en-US" sz="2200" b="0" i="1" smtClean="0">
                                    <a:latin typeface="Cambria Math"/>
                                  </a:rPr>
                                  <m:t>2</m:t>
                                </m:r>
                              </m:sup>
                            </m:sSup>
                            <m:r>
                              <a:rPr lang="en-US" sz="2200" b="0" i="1">
                                <a:latin typeface="Cambria Math"/>
                              </a:rPr>
                              <m:t>…….</m:t>
                            </m:r>
                          </m:e>
                        </m:nary>
                      </m:e>
                    </m:nary>
                  </m:oMath>
                </a14:m>
                <a:r>
                  <a:rPr lang="en-US" sz="2200" dirty="0"/>
                  <a:t>(3)</a:t>
                </a:r>
              </a:p>
              <a:p>
                <a:pPr marL="0" indent="0">
                  <a:buNone/>
                </a:pPr>
                <a:r>
                  <a:rPr lang="en-US" sz="2200" dirty="0"/>
                  <a:t>Solving (2) and (3) for  ‘</a:t>
                </a:r>
                <a14:m>
                  <m:oMath xmlns:m="http://schemas.openxmlformats.org/officeDocument/2006/math">
                    <m:r>
                      <a:rPr lang="en-US" sz="2200" i="1">
                        <a:latin typeface="Cambria Math"/>
                      </a:rPr>
                      <m:t>𝑎</m:t>
                    </m:r>
                  </m:oMath>
                </a14:m>
                <a:r>
                  <a:rPr lang="en-US" sz="2200" dirty="0"/>
                  <a:t>’ and ‘</a:t>
                </a:r>
                <a14:m>
                  <m:oMath xmlns:m="http://schemas.openxmlformats.org/officeDocument/2006/math">
                    <m:r>
                      <a:rPr lang="en-US" sz="2200" i="1">
                        <a:latin typeface="Cambria Math"/>
                      </a:rPr>
                      <m:t>𝑏</m:t>
                    </m:r>
                  </m:oMath>
                </a14:m>
                <a:r>
                  <a:rPr lang="en-US" sz="2200" dirty="0"/>
                  <a:t>’ we get.</a:t>
                </a:r>
              </a:p>
              <a:p>
                <a:pPr marL="0" indent="0">
                  <a:buNone/>
                </a:pPr>
                <a14:m>
                  <m:oMath xmlns:m="http://schemas.openxmlformats.org/officeDocument/2006/math">
                    <m:r>
                      <a:rPr lang="en-US" sz="2200" i="1">
                        <a:latin typeface="Cambria Math"/>
                      </a:rPr>
                      <m:t>𝑏</m:t>
                    </m:r>
                    <m:r>
                      <a:rPr lang="en-US" sz="2200" i="1">
                        <a:latin typeface="Cambria Math"/>
                      </a:rPr>
                      <m:t>=</m:t>
                    </m:r>
                    <m:f>
                      <m:fPr>
                        <m:ctrlPr>
                          <a:rPr lang="en-US" sz="2200" i="1">
                            <a:latin typeface="Cambria Math" panose="02040503050406030204" pitchFamily="18" charset="0"/>
                          </a:rPr>
                        </m:ctrlPr>
                      </m:fPr>
                      <m:num>
                        <m:nary>
                          <m:naryPr>
                            <m:chr m:val="∑"/>
                            <m:subHide m:val="on"/>
                            <m:supHide m:val="on"/>
                            <m:ctrlPr>
                              <a:rPr lang="en-US" sz="2200" i="1">
                                <a:latin typeface="Cambria Math" panose="02040503050406030204" pitchFamily="18" charset="0"/>
                              </a:rPr>
                            </m:ctrlPr>
                          </m:naryPr>
                          <m:sub/>
                          <m:sup/>
                          <m:e>
                            <m:r>
                              <a:rPr lang="en-US" sz="2200" i="1">
                                <a:latin typeface="Cambria Math"/>
                              </a:rPr>
                              <m:t>𝑥𝑦</m:t>
                            </m:r>
                          </m:e>
                        </m:nary>
                        <m:r>
                          <a:rPr lang="en-US" sz="2200" i="1">
                            <a:latin typeface="Cambria Math"/>
                          </a:rPr>
                          <m:t>−</m:t>
                        </m:r>
                        <m:f>
                          <m:fPr>
                            <m:ctrlPr>
                              <a:rPr lang="en-US" sz="2200" i="1">
                                <a:latin typeface="Cambria Math" panose="02040503050406030204" pitchFamily="18" charset="0"/>
                              </a:rPr>
                            </m:ctrlPr>
                          </m:fPr>
                          <m:num>
                            <m:r>
                              <a:rPr lang="en-US" sz="2200" i="1">
                                <a:latin typeface="Cambria Math"/>
                              </a:rPr>
                              <m:t>1</m:t>
                            </m:r>
                          </m:num>
                          <m:den>
                            <m:r>
                              <a:rPr lang="en-US" sz="2200" b="0" i="1" smtClean="0">
                                <a:latin typeface="Cambria Math"/>
                              </a:rPr>
                              <m:t>𝑛</m:t>
                            </m:r>
                          </m:den>
                        </m:f>
                        <m:nary>
                          <m:naryPr>
                            <m:chr m:val="∑"/>
                            <m:subHide m:val="on"/>
                            <m:supHide m:val="on"/>
                            <m:ctrlPr>
                              <a:rPr lang="en-US" sz="2200" i="1">
                                <a:latin typeface="Cambria Math" panose="02040503050406030204" pitchFamily="18" charset="0"/>
                              </a:rPr>
                            </m:ctrlPr>
                          </m:naryPr>
                          <m:sub/>
                          <m:sup/>
                          <m:e>
                            <m:r>
                              <a:rPr lang="en-US" sz="2200" i="1">
                                <a:latin typeface="Cambria Math"/>
                              </a:rPr>
                              <m:t>𝑥</m:t>
                            </m:r>
                          </m:e>
                        </m:nary>
                        <m:nary>
                          <m:naryPr>
                            <m:chr m:val="∑"/>
                            <m:subHide m:val="on"/>
                            <m:supHide m:val="on"/>
                            <m:ctrlPr>
                              <a:rPr lang="en-US" sz="2200" i="1">
                                <a:latin typeface="Cambria Math" panose="02040503050406030204" pitchFamily="18" charset="0"/>
                              </a:rPr>
                            </m:ctrlPr>
                          </m:naryPr>
                          <m:sub/>
                          <m:sup/>
                          <m:e>
                            <m:r>
                              <a:rPr lang="en-US" sz="2200" i="1">
                                <a:latin typeface="Cambria Math"/>
                              </a:rPr>
                              <m:t>𝑦</m:t>
                            </m:r>
                          </m:e>
                        </m:nary>
                      </m:num>
                      <m:den>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m:t>
                            </m:r>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𝑛</m:t>
                                </m:r>
                              </m:den>
                            </m:f>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nary>
                                      <m:naryPr>
                                        <m:chr m:val="∑"/>
                                        <m:subHide m:val="on"/>
                                        <m:supHide m:val="on"/>
                                        <m:ctrlPr>
                                          <a:rPr lang="en-US" sz="2200" i="1">
                                            <a:latin typeface="Cambria Math" panose="02040503050406030204" pitchFamily="18" charset="0"/>
                                          </a:rPr>
                                        </m:ctrlPr>
                                      </m:naryPr>
                                      <m:sub/>
                                      <m:sup/>
                                      <m:e>
                                        <m:r>
                                          <a:rPr lang="en-US" sz="2200" i="1">
                                            <a:latin typeface="Cambria Math"/>
                                          </a:rPr>
                                          <m:t>𝑥</m:t>
                                        </m:r>
                                      </m:e>
                                    </m:nary>
                                  </m:e>
                                </m:d>
                              </m:e>
                              <m:sup>
                                <m:r>
                                  <a:rPr lang="en-US" sz="2200" i="1">
                                    <a:latin typeface="Cambria Math"/>
                                  </a:rPr>
                                  <m:t>2</m:t>
                                </m:r>
                              </m:sup>
                            </m:sSup>
                          </m:e>
                        </m:nary>
                      </m:den>
                    </m:f>
                    <m:r>
                      <a:rPr lang="en-US" sz="2200">
                        <a:latin typeface="Cambria Math"/>
                      </a:rPr>
                      <m:t>=</m:t>
                    </m:r>
                    <m:f>
                      <m:fPr>
                        <m:ctrlPr>
                          <a:rPr lang="en-US" sz="2200" i="1">
                            <a:latin typeface="Cambria Math" panose="02040503050406030204" pitchFamily="18" charset="0"/>
                          </a:rPr>
                        </m:ctrlPr>
                      </m:fPr>
                      <m:num>
                        <m:r>
                          <a:rPr lang="en-US" sz="2200" i="1">
                            <a:latin typeface="Cambria Math"/>
                          </a:rPr>
                          <m:t>𝑛</m:t>
                        </m:r>
                        <m:nary>
                          <m:naryPr>
                            <m:chr m:val="∑"/>
                            <m:subHide m:val="on"/>
                            <m:supHide m:val="on"/>
                            <m:ctrlPr>
                              <a:rPr lang="en-US" sz="2200" i="1">
                                <a:latin typeface="Cambria Math" panose="02040503050406030204" pitchFamily="18" charset="0"/>
                              </a:rPr>
                            </m:ctrlPr>
                          </m:naryPr>
                          <m:sub/>
                          <m:sup/>
                          <m:e>
                            <m:r>
                              <a:rPr lang="en-US" sz="2200" i="1">
                                <a:latin typeface="Cambria Math"/>
                              </a:rPr>
                              <m:t>𝑥𝑦</m:t>
                            </m:r>
                          </m:e>
                        </m:nary>
                        <m:r>
                          <a:rPr lang="en-US" sz="2200" i="1">
                            <a:latin typeface="Cambria Math"/>
                          </a:rPr>
                          <m:t>−</m:t>
                        </m:r>
                        <m:nary>
                          <m:naryPr>
                            <m:chr m:val="∑"/>
                            <m:subHide m:val="on"/>
                            <m:supHide m:val="on"/>
                            <m:ctrlPr>
                              <a:rPr lang="en-US" sz="2200" i="1">
                                <a:latin typeface="Cambria Math" panose="02040503050406030204" pitchFamily="18" charset="0"/>
                              </a:rPr>
                            </m:ctrlPr>
                          </m:naryPr>
                          <m:sub/>
                          <m:sup/>
                          <m:e>
                            <m:r>
                              <a:rPr lang="en-US" sz="2200" i="1">
                                <a:latin typeface="Cambria Math"/>
                              </a:rPr>
                              <m:t>𝑥</m:t>
                            </m:r>
                          </m:e>
                        </m:nary>
                        <m:nary>
                          <m:naryPr>
                            <m:chr m:val="∑"/>
                            <m:subHide m:val="on"/>
                            <m:supHide m:val="on"/>
                            <m:ctrlPr>
                              <a:rPr lang="en-US" sz="2200" i="1">
                                <a:latin typeface="Cambria Math" panose="02040503050406030204" pitchFamily="18" charset="0"/>
                              </a:rPr>
                            </m:ctrlPr>
                          </m:naryPr>
                          <m:sub/>
                          <m:sup/>
                          <m:e>
                            <m:r>
                              <a:rPr lang="en-US" sz="2200" i="1">
                                <a:latin typeface="Cambria Math"/>
                              </a:rPr>
                              <m:t>𝑦</m:t>
                            </m:r>
                          </m:e>
                        </m:nary>
                      </m:num>
                      <m:den>
                        <m:r>
                          <a:rPr lang="en-US" sz="2200" i="1">
                            <a:latin typeface="Cambria Math"/>
                          </a:rPr>
                          <m:t>𝑛</m:t>
                        </m:r>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nary>
                                      <m:naryPr>
                                        <m:chr m:val="∑"/>
                                        <m:subHide m:val="on"/>
                                        <m:supHide m:val="on"/>
                                        <m:ctrlPr>
                                          <a:rPr lang="en-US" sz="2200" i="1">
                                            <a:latin typeface="Cambria Math" panose="02040503050406030204" pitchFamily="18" charset="0"/>
                                          </a:rPr>
                                        </m:ctrlPr>
                                      </m:naryPr>
                                      <m:sub/>
                                      <m:sup/>
                                      <m:e>
                                        <m:r>
                                          <a:rPr lang="en-US" sz="2200" i="1">
                                            <a:latin typeface="Cambria Math"/>
                                          </a:rPr>
                                          <m:t>𝑥</m:t>
                                        </m:r>
                                      </m:e>
                                    </m:nary>
                                  </m:e>
                                </m:d>
                              </m:e>
                              <m:sup>
                                <m:r>
                                  <a:rPr lang="en-US" sz="2200" i="1">
                                    <a:latin typeface="Cambria Math"/>
                                  </a:rPr>
                                  <m:t>2</m:t>
                                </m:r>
                              </m:sup>
                            </m:sSup>
                          </m:e>
                        </m:nary>
                      </m:den>
                    </m:f>
                  </m:oMath>
                </a14:m>
                <a:r>
                  <a:rPr lang="en-US" sz="2200" dirty="0"/>
                  <a:t>…..(4)</a:t>
                </a:r>
              </a:p>
              <a:p>
                <a:endParaRPr lang="en-US" sz="2200" b="1" dirty="0"/>
              </a:p>
              <a:p>
                <a:endParaRPr lang="en-US" sz="22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5185" t="-809" b="-1913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920211DE-0E4F-4017-BC24-D253661B38BB}"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124</a:t>
            </a:fld>
            <a:endParaRPr lang="en-US"/>
          </a:p>
        </p:txBody>
      </p:sp>
      <p:sp>
        <p:nvSpPr>
          <p:cNvPr id="11"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anose="02020603050405020304" pitchFamily="18" charset="0"/>
              </a:rPr>
              <a:t>Linear Regression(CO1)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35255484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14:m>
                  <m:oMath xmlns:m="http://schemas.openxmlformats.org/officeDocument/2006/math">
                    <m:r>
                      <a:rPr lang="en-US" sz="2200" i="1" smtClean="0">
                        <a:latin typeface="Cambria Math"/>
                      </a:rPr>
                      <m:t>𝑎</m:t>
                    </m:r>
                    <m:r>
                      <a:rPr lang="en-US" sz="2200" i="1" smtClean="0">
                        <a:latin typeface="Cambria Math"/>
                      </a:rPr>
                      <m:t>=</m:t>
                    </m:r>
                    <m:f>
                      <m:fPr>
                        <m:ctrlPr>
                          <a:rPr lang="en-US" sz="2200" i="1">
                            <a:latin typeface="Cambria Math" panose="02040503050406030204" pitchFamily="18" charset="0"/>
                          </a:rPr>
                        </m:ctrlPr>
                      </m:fPr>
                      <m:num>
                        <m:nary>
                          <m:naryPr>
                            <m:chr m:val="∑"/>
                            <m:subHide m:val="on"/>
                            <m:supHide m:val="on"/>
                            <m:ctrlPr>
                              <a:rPr lang="en-US" sz="2200" i="1">
                                <a:latin typeface="Cambria Math" panose="02040503050406030204" pitchFamily="18" charset="0"/>
                              </a:rPr>
                            </m:ctrlPr>
                          </m:naryPr>
                          <m:sub/>
                          <m:sup/>
                          <m:e>
                            <m:r>
                              <a:rPr lang="en-US" sz="2200" i="1">
                                <a:latin typeface="Cambria Math"/>
                              </a:rPr>
                              <m:t>𝑦</m:t>
                            </m:r>
                          </m:e>
                        </m:nary>
                      </m:num>
                      <m:den>
                        <m:r>
                          <a:rPr lang="en-US" sz="2200" i="1">
                            <a:latin typeface="Cambria Math"/>
                          </a:rPr>
                          <m:t>𝑛</m:t>
                        </m:r>
                      </m:den>
                    </m:f>
                    <m:r>
                      <a:rPr lang="en-US" sz="2200" i="1">
                        <a:latin typeface="Cambria Math"/>
                      </a:rPr>
                      <m:t>−</m:t>
                    </m:r>
                    <m:r>
                      <a:rPr lang="en-US" sz="2200" i="1">
                        <a:latin typeface="Cambria Math"/>
                      </a:rPr>
                      <m:t>𝑏</m:t>
                    </m:r>
                    <m:f>
                      <m:fPr>
                        <m:ctrlPr>
                          <a:rPr lang="en-US" sz="2200" i="1">
                            <a:latin typeface="Cambria Math" panose="02040503050406030204" pitchFamily="18" charset="0"/>
                          </a:rPr>
                        </m:ctrlPr>
                      </m:fPr>
                      <m:num>
                        <m:nary>
                          <m:naryPr>
                            <m:chr m:val="∑"/>
                            <m:subHide m:val="on"/>
                            <m:supHide m:val="on"/>
                            <m:ctrlPr>
                              <a:rPr lang="en-US" sz="2200" i="1">
                                <a:latin typeface="Cambria Math" panose="02040503050406030204" pitchFamily="18" charset="0"/>
                              </a:rPr>
                            </m:ctrlPr>
                          </m:naryPr>
                          <m:sub/>
                          <m:sup/>
                          <m:e>
                            <m:r>
                              <a:rPr lang="en-US" sz="2200" i="1">
                                <a:latin typeface="Cambria Math"/>
                              </a:rPr>
                              <m:t>𝑥</m:t>
                            </m:r>
                          </m:e>
                        </m:nary>
                      </m:num>
                      <m:den>
                        <m:r>
                          <a:rPr lang="en-US" sz="2200" i="1">
                            <a:latin typeface="Cambria Math"/>
                          </a:rPr>
                          <m:t>𝑛</m:t>
                        </m:r>
                      </m:den>
                    </m:f>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𝑦</m:t>
                        </m:r>
                      </m:e>
                    </m:acc>
                    <m:r>
                      <a:rPr lang="en-US" sz="2200" i="1">
                        <a:latin typeface="Cambria Math"/>
                      </a:rPr>
                      <m:t>−</m:t>
                    </m:r>
                    <m:r>
                      <a:rPr lang="en-US" sz="2200" i="1">
                        <a:latin typeface="Cambria Math"/>
                      </a:rPr>
                      <m:t>𝑏</m:t>
                    </m:r>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oMath>
                </a14:m>
                <a:r>
                  <a:rPr lang="en-US" sz="2200" dirty="0"/>
                  <a:t>(5)</a:t>
                </a:r>
              </a:p>
              <a:p>
                <a:pPr marL="0" indent="0">
                  <a:buNone/>
                </a:pPr>
                <a:r>
                  <a:rPr lang="en-US" sz="2200" dirty="0" err="1"/>
                  <a:t>Eqt</a:t>
                </a:r>
                <a:r>
                  <a:rPr lang="en-US" sz="2200" dirty="0"/>
                  <a:t>.(5) given </a:t>
                </a:r>
                <a14:m>
                  <m:oMath xmlns:m="http://schemas.openxmlformats.org/officeDocument/2006/math">
                    <m:acc>
                      <m:accPr>
                        <m:chr m:val="̅"/>
                        <m:ctrlPr>
                          <a:rPr lang="en-US" sz="2200" i="1" smtClean="0">
                            <a:latin typeface="Cambria Math" panose="02040503050406030204" pitchFamily="18" charset="0"/>
                          </a:rPr>
                        </m:ctrlPr>
                      </m:accPr>
                      <m:e>
                        <m:r>
                          <a:rPr lang="en-US" sz="2200" b="0" i="1" smtClean="0">
                            <a:latin typeface="Cambria Math"/>
                          </a:rPr>
                          <m:t>𝑦</m:t>
                        </m:r>
                      </m:e>
                    </m:acc>
                    <m:r>
                      <a:rPr lang="en-US" sz="2200" b="0" i="1" smtClean="0">
                        <a:latin typeface="Cambria Math"/>
                      </a:rPr>
                      <m:t>=</m:t>
                    </m:r>
                    <m:r>
                      <a:rPr lang="en-US" sz="2200" b="0" i="1" smtClean="0">
                        <a:latin typeface="Cambria Math"/>
                      </a:rPr>
                      <m:t>𝑎</m:t>
                    </m:r>
                    <m:r>
                      <a:rPr lang="en-US" sz="2200" b="0" i="1" smtClean="0">
                        <a:latin typeface="Cambria Math"/>
                      </a:rPr>
                      <m:t>+</m:t>
                    </m:r>
                    <m:r>
                      <a:rPr lang="en-US" sz="2200" b="0" i="1" smtClean="0">
                        <a:latin typeface="Cambria Math"/>
                      </a:rPr>
                      <m:t>𝑏</m:t>
                    </m:r>
                    <m:acc>
                      <m:accPr>
                        <m:chr m:val="̅"/>
                        <m:ctrlPr>
                          <a:rPr lang="en-US" sz="2200" b="0" i="1" smtClean="0">
                            <a:latin typeface="Cambria Math" panose="02040503050406030204" pitchFamily="18" charset="0"/>
                          </a:rPr>
                        </m:ctrlPr>
                      </m:accPr>
                      <m:e>
                        <m:r>
                          <a:rPr lang="en-US" sz="2200" b="0" i="1" smtClean="0">
                            <a:latin typeface="Cambria Math"/>
                          </a:rPr>
                          <m:t>𝑥</m:t>
                        </m:r>
                      </m:e>
                    </m:acc>
                  </m:oMath>
                </a14:m>
                <a:endParaRPr lang="en-US" sz="2200" dirty="0"/>
              </a:p>
              <a:p>
                <a:pPr marL="0" indent="0">
                  <a:buNone/>
                </a:pPr>
                <a:r>
                  <a:rPr lang="en-US" sz="2200" dirty="0"/>
                  <a:t>Hence </a:t>
                </a:r>
                <a14:m>
                  <m:oMath xmlns:m="http://schemas.openxmlformats.org/officeDocument/2006/math">
                    <m:r>
                      <a:rPr lang="en-US" sz="2200" b="0" i="1" smtClean="0">
                        <a:latin typeface="Cambria Math"/>
                      </a:rPr>
                      <m:t>𝑦</m:t>
                    </m:r>
                    <m:r>
                      <a:rPr lang="en-US" sz="2200" b="0" i="1" smtClean="0">
                        <a:latin typeface="Cambria Math"/>
                      </a:rPr>
                      <m:t>=</m:t>
                    </m:r>
                    <m:r>
                      <a:rPr lang="en-US" sz="2200" b="0" i="1" smtClean="0">
                        <a:latin typeface="Cambria Math"/>
                      </a:rPr>
                      <m:t>𝑎</m:t>
                    </m:r>
                    <m:r>
                      <a:rPr lang="en-US" sz="2200" b="0" i="1" smtClean="0">
                        <a:latin typeface="Cambria Math"/>
                      </a:rPr>
                      <m:t>+</m:t>
                    </m:r>
                    <m:r>
                      <a:rPr lang="en-US" sz="2200" b="0" i="1" smtClean="0">
                        <a:latin typeface="Cambria Math"/>
                      </a:rPr>
                      <m:t>𝑏𝑥</m:t>
                    </m:r>
                    <m:r>
                      <a:rPr lang="en-US" sz="2200" b="0" i="1" smtClean="0">
                        <a:latin typeface="Cambria Math"/>
                      </a:rPr>
                      <m:t> </m:t>
                    </m:r>
                  </m:oMath>
                </a14:m>
                <a:r>
                  <a:rPr lang="en-US" sz="2200" dirty="0"/>
                  <a:t>line passes through point</a:t>
                </a:r>
                <a14:m>
                  <m:oMath xmlns:m="http://schemas.openxmlformats.org/officeDocument/2006/math">
                    <m:d>
                      <m:dPr>
                        <m:ctrlPr>
                          <a:rPr lang="en-US" sz="2200" i="1" smtClean="0">
                            <a:latin typeface="Cambria Math" panose="02040503050406030204" pitchFamily="18" charset="0"/>
                          </a:rPr>
                        </m:ctrlPr>
                      </m:dPr>
                      <m:e>
                        <m:acc>
                          <m:accPr>
                            <m:chr m:val="̅"/>
                            <m:ctrlPr>
                              <a:rPr lang="en-US" sz="2200" i="1" smtClean="0">
                                <a:latin typeface="Cambria Math" panose="02040503050406030204" pitchFamily="18" charset="0"/>
                              </a:rPr>
                            </m:ctrlPr>
                          </m:accPr>
                          <m:e>
                            <m:r>
                              <a:rPr lang="en-US" sz="2200" b="0" i="1" smtClean="0">
                                <a:latin typeface="Cambria Math"/>
                              </a:rPr>
                              <m:t>𝑥</m:t>
                            </m:r>
                          </m:e>
                        </m:acc>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𝑦</m:t>
                            </m:r>
                          </m:e>
                        </m:acc>
                      </m:e>
                    </m:d>
                  </m:oMath>
                </a14:m>
                <a:endParaRPr lang="en-US" sz="2200" dirty="0"/>
              </a:p>
              <a:p>
                <a:pPr marL="0" indent="0">
                  <a:buNone/>
                </a:pPr>
                <a:r>
                  <a:rPr lang="en-US" sz="2200" dirty="0"/>
                  <a:t>Putting </a:t>
                </a:r>
                <a14:m>
                  <m:oMath xmlns:m="http://schemas.openxmlformats.org/officeDocument/2006/math">
                    <m:r>
                      <a:rPr lang="en-US" sz="2200" b="0" i="1" smtClean="0">
                        <a:latin typeface="Cambria Math"/>
                      </a:rPr>
                      <m:t>𝑎</m:t>
                    </m:r>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𝑦</m:t>
                        </m:r>
                      </m:e>
                    </m:acc>
                    <m:r>
                      <a:rPr lang="en-US" sz="2200" b="0" i="1" smtClean="0">
                        <a:latin typeface="Cambria Math"/>
                      </a:rPr>
                      <m:t>−</m:t>
                    </m:r>
                    <m:r>
                      <a:rPr lang="en-US" sz="2200" b="0" i="1" smtClean="0">
                        <a:latin typeface="Cambria Math"/>
                      </a:rPr>
                      <m:t>𝑏</m:t>
                    </m:r>
                    <m:acc>
                      <m:accPr>
                        <m:chr m:val="̅"/>
                        <m:ctrlPr>
                          <a:rPr lang="en-US" sz="2200" b="0" i="1" smtClean="0">
                            <a:latin typeface="Cambria Math" panose="02040503050406030204" pitchFamily="18" charset="0"/>
                          </a:rPr>
                        </m:ctrlPr>
                      </m:accPr>
                      <m:e>
                        <m:r>
                          <a:rPr lang="en-US" sz="2200" b="0" i="1" smtClean="0">
                            <a:latin typeface="Cambria Math"/>
                          </a:rPr>
                          <m:t>𝑥</m:t>
                        </m:r>
                      </m:e>
                    </m:acc>
                  </m:oMath>
                </a14:m>
                <a:r>
                  <a:rPr lang="en-US" sz="2200" dirty="0"/>
                  <a:t>  in equation </a:t>
                </a:r>
                <a14:m>
                  <m:oMath xmlns:m="http://schemas.openxmlformats.org/officeDocument/2006/math">
                    <m:r>
                      <a:rPr lang="en-US" sz="2200" i="1">
                        <a:latin typeface="Cambria Math"/>
                      </a:rPr>
                      <m:t>𝑦</m:t>
                    </m:r>
                    <m:r>
                      <a:rPr lang="en-US" sz="2200" i="1">
                        <a:latin typeface="Cambria Math"/>
                      </a:rPr>
                      <m:t>=</m:t>
                    </m:r>
                    <m:r>
                      <a:rPr lang="en-US" sz="2200" i="1">
                        <a:latin typeface="Cambria Math"/>
                      </a:rPr>
                      <m:t>𝑎</m:t>
                    </m:r>
                    <m:r>
                      <a:rPr lang="en-US" sz="2200" i="1">
                        <a:latin typeface="Cambria Math"/>
                      </a:rPr>
                      <m:t>+</m:t>
                    </m:r>
                    <m:r>
                      <a:rPr lang="en-US" sz="2200" i="1">
                        <a:latin typeface="Cambria Math"/>
                      </a:rPr>
                      <m:t>𝑏𝑥</m:t>
                    </m:r>
                    <m:r>
                      <a:rPr lang="en-US" sz="2200" i="1">
                        <a:latin typeface="Cambria Math"/>
                      </a:rPr>
                      <m:t> </m:t>
                    </m:r>
                  </m:oMath>
                </a14:m>
                <a:r>
                  <a:rPr lang="en-US" sz="2200" dirty="0"/>
                  <a:t>,we get</a:t>
                </a:r>
              </a:p>
              <a:p>
                <a:pPr marL="0" indent="0">
                  <a:buNone/>
                </a:pPr>
                <a14:m>
                  <m:oMath xmlns:m="http://schemas.openxmlformats.org/officeDocument/2006/math">
                    <m:r>
                      <a:rPr lang="en-US" sz="2200" b="0" i="1" smtClean="0">
                        <a:latin typeface="Cambria Math"/>
                      </a:rPr>
                      <m:t>𝑦</m:t>
                    </m:r>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𝑦</m:t>
                        </m:r>
                      </m:e>
                    </m:acc>
                    <m:r>
                      <a:rPr lang="en-US" sz="2200" b="0" i="1" smtClean="0">
                        <a:latin typeface="Cambria Math"/>
                      </a:rPr>
                      <m:t>=</m:t>
                    </m:r>
                    <m:r>
                      <a:rPr lang="en-US" sz="2200" b="0" i="1" smtClean="0">
                        <a:latin typeface="Cambria Math"/>
                      </a:rPr>
                      <m:t>𝑏</m:t>
                    </m:r>
                    <m:d>
                      <m:dPr>
                        <m:ctrlPr>
                          <a:rPr lang="en-US" sz="2200" b="0" i="1" smtClean="0">
                            <a:latin typeface="Cambria Math" panose="02040503050406030204" pitchFamily="18" charset="0"/>
                          </a:rPr>
                        </m:ctrlPr>
                      </m:dPr>
                      <m:e>
                        <m:r>
                          <a:rPr lang="en-US" sz="2200" b="0" i="1" smtClean="0">
                            <a:latin typeface="Cambria Math"/>
                          </a:rPr>
                          <m:t>𝑥</m:t>
                        </m:r>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𝑥</m:t>
                            </m:r>
                          </m:e>
                        </m:acc>
                      </m:e>
                    </m:d>
                  </m:oMath>
                </a14:m>
                <a:r>
                  <a:rPr lang="en-US" sz="2200" dirty="0"/>
                  <a:t>………(6)</a:t>
                </a:r>
              </a:p>
              <a:p>
                <a:pPr marL="0" indent="0">
                  <a:buNone/>
                </a:pPr>
                <a:r>
                  <a:rPr lang="en-US" sz="2200" dirty="0" err="1"/>
                  <a:t>Eqt</a:t>
                </a:r>
                <a:r>
                  <a:rPr lang="en-US" sz="2200" dirty="0"/>
                  <a:t>.(6) is called regression line of </a:t>
                </a:r>
                <a14:m>
                  <m:oMath xmlns:m="http://schemas.openxmlformats.org/officeDocument/2006/math">
                    <m:r>
                      <a:rPr lang="en-US" sz="2200" b="0" i="1" smtClean="0">
                        <a:latin typeface="Cambria Math"/>
                      </a:rPr>
                      <m:t>𝑦</m:t>
                    </m:r>
                    <m:r>
                      <a:rPr lang="en-US" sz="2200" b="0" i="1" smtClean="0">
                        <a:latin typeface="Cambria Math"/>
                      </a:rPr>
                      <m:t> </m:t>
                    </m:r>
                    <m:r>
                      <a:rPr lang="en-US" sz="2200" b="0" i="1" smtClean="0">
                        <a:latin typeface="Cambria Math"/>
                      </a:rPr>
                      <m:t>𝑜𝑛</m:t>
                    </m:r>
                    <m:r>
                      <a:rPr lang="en-US" sz="2200" b="0" i="1" smtClean="0">
                        <a:latin typeface="Cambria Math"/>
                      </a:rPr>
                      <m:t> </m:t>
                    </m:r>
                    <m:r>
                      <a:rPr lang="en-US" sz="2200" b="0" i="1" smtClean="0">
                        <a:latin typeface="Cambria Math"/>
                      </a:rPr>
                      <m:t>𝑥</m:t>
                    </m:r>
                    <m:sSup>
                      <m:sSupPr>
                        <m:ctrlPr>
                          <a:rPr lang="en-US" sz="2200" b="0" i="1" smtClean="0">
                            <a:latin typeface="Cambria Math" panose="02040503050406030204" pitchFamily="18" charset="0"/>
                          </a:rPr>
                        </m:ctrlPr>
                      </m:sSupPr>
                      <m:e>
                        <m:r>
                          <a:rPr lang="en-US" sz="2200" b="0" i="1" smtClean="0">
                            <a:latin typeface="Cambria Math"/>
                          </a:rPr>
                          <m:t>.</m:t>
                        </m:r>
                      </m:e>
                      <m:sup>
                        <m:r>
                          <a:rPr lang="en-US" sz="2200" b="0" i="1" smtClean="0">
                            <a:latin typeface="Cambria Math"/>
                          </a:rPr>
                          <m:t>′</m:t>
                        </m:r>
                      </m:sup>
                    </m:sSup>
                    <m:r>
                      <a:rPr lang="en-US" sz="2200" b="0" i="1" smtClean="0">
                        <a:latin typeface="Cambria Math"/>
                      </a:rPr>
                      <m:t>𝑏</m:t>
                    </m:r>
                    <m:r>
                      <a:rPr lang="en-US" sz="2200" b="0" i="1" smtClean="0">
                        <a:latin typeface="Cambria Math"/>
                      </a:rPr>
                      <m:t>′</m:t>
                    </m:r>
                  </m:oMath>
                </a14:m>
                <a:r>
                  <a:rPr lang="en-US" sz="2200" dirty="0"/>
                  <a:t> is called the regression coefficient of </a:t>
                </a:r>
                <a14:m>
                  <m:oMath xmlns:m="http://schemas.openxmlformats.org/officeDocument/2006/math">
                    <m:r>
                      <a:rPr lang="en-US" sz="2200" b="0" i="1" smtClean="0">
                        <a:latin typeface="Cambria Math"/>
                      </a:rPr>
                      <m:t>𝑦</m:t>
                    </m:r>
                    <m:r>
                      <a:rPr lang="en-US" sz="2200" b="0" i="1" smtClean="0">
                        <a:latin typeface="Cambria Math"/>
                      </a:rPr>
                      <m:t> </m:t>
                    </m:r>
                    <m:r>
                      <a:rPr lang="en-US" sz="2200" b="0" i="1" smtClean="0">
                        <a:latin typeface="Cambria Math"/>
                      </a:rPr>
                      <m:t>𝑜𝑛</m:t>
                    </m:r>
                    <m:r>
                      <a:rPr lang="en-US" sz="2200" b="0" i="1" smtClean="0">
                        <a:latin typeface="Cambria Math"/>
                      </a:rPr>
                      <m:t> </m:t>
                    </m:r>
                    <m:r>
                      <a:rPr lang="en-US" sz="2200" b="0" i="1" smtClean="0">
                        <a:latin typeface="Cambria Math"/>
                      </a:rPr>
                      <m:t>𝑥</m:t>
                    </m:r>
                  </m:oMath>
                </a14:m>
                <a:r>
                  <a:rPr lang="en-US" sz="2200" dirty="0"/>
                  <a:t> and is usually denoted by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𝑏</m:t>
                        </m:r>
                      </m:e>
                      <m:sub>
                        <m:r>
                          <a:rPr lang="en-US" sz="2200" b="0" i="1" smtClean="0">
                            <a:latin typeface="Cambria Math"/>
                          </a:rPr>
                          <m:t>𝑦𝑥</m:t>
                        </m:r>
                        <m:r>
                          <a:rPr lang="en-US" sz="2200" b="0" i="1" smtClean="0">
                            <a:latin typeface="Cambria Math"/>
                          </a:rPr>
                          <m:t>.</m:t>
                        </m:r>
                      </m:sub>
                    </m:sSub>
                  </m:oMath>
                </a14:m>
                <a:endParaRPr lang="en-US" sz="2200" dirty="0"/>
              </a:p>
              <a:p>
                <a:pPr marL="0" indent="0">
                  <a:buNone/>
                </a:pPr>
                <a14:m>
                  <m:oMathPara xmlns:m="http://schemas.openxmlformats.org/officeDocument/2006/math">
                    <m:oMathParaPr>
                      <m:jc m:val="centerGroup"/>
                    </m:oMathParaPr>
                    <m:oMath xmlns:m="http://schemas.openxmlformats.org/officeDocument/2006/math">
                      <m:r>
                        <a:rPr lang="en-US" sz="2200" i="1">
                          <a:latin typeface="Cambria Math"/>
                        </a:rPr>
                        <m:t>𝑦</m:t>
                      </m:r>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𝑦</m:t>
                          </m:r>
                        </m:e>
                      </m:acc>
                      <m:r>
                        <a:rPr lang="en-US" sz="2200" i="1">
                          <a:latin typeface="Cambria Math"/>
                        </a:rPr>
                        <m:t>=</m:t>
                      </m:r>
                      <m:sSub>
                        <m:sSubPr>
                          <m:ctrlPr>
                            <a:rPr lang="en-US" sz="2200" i="1" smtClean="0">
                              <a:latin typeface="Cambria Math" panose="02040503050406030204" pitchFamily="18" charset="0"/>
                            </a:rPr>
                          </m:ctrlPr>
                        </m:sSubPr>
                        <m:e>
                          <m:r>
                            <a:rPr lang="en-US" sz="2200" b="0" i="1" smtClean="0">
                              <a:latin typeface="Cambria Math"/>
                            </a:rPr>
                            <m:t>𝑏</m:t>
                          </m:r>
                        </m:e>
                        <m:sub>
                          <m:r>
                            <a:rPr lang="en-US" sz="2200" b="0" i="1" smtClean="0">
                              <a:latin typeface="Cambria Math"/>
                            </a:rPr>
                            <m:t>𝑦𝑥</m:t>
                          </m:r>
                        </m:sub>
                      </m:sSub>
                      <m:d>
                        <m:dPr>
                          <m:ctrlPr>
                            <a:rPr lang="en-US" sz="2200" i="1" smtClean="0">
                              <a:latin typeface="Cambria Math" panose="02040503050406030204" pitchFamily="18" charset="0"/>
                            </a:rPr>
                          </m:ctrlPr>
                        </m:dPr>
                        <m:e>
                          <m:r>
                            <a:rPr lang="en-US" sz="2200" i="1">
                              <a:latin typeface="Cambria Math"/>
                            </a:rPr>
                            <m:t>𝑥</m:t>
                          </m:r>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𝑥</m:t>
                              </m:r>
                            </m:e>
                          </m:acc>
                        </m:e>
                      </m:d>
                    </m:oMath>
                  </m:oMathPara>
                </a14:m>
                <a:endParaRPr lang="en-US" sz="2200" dirty="0"/>
              </a:p>
              <a:p>
                <a:pPr marL="0" indent="0">
                  <a:buNone/>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a:rPr>
                            <m:t>𝑏</m:t>
                          </m:r>
                        </m:e>
                        <m:sub>
                          <m:r>
                            <a:rPr lang="en-US" sz="2200" i="1">
                              <a:latin typeface="Cambria Math"/>
                            </a:rPr>
                            <m:t>𝑦</m:t>
                          </m:r>
                          <m:r>
                            <a:rPr lang="en-US" sz="2200" b="0" i="1" smtClean="0">
                              <a:latin typeface="Cambria Math"/>
                            </a:rPr>
                            <m:t>𝑥</m:t>
                          </m:r>
                        </m:sub>
                      </m:sSub>
                      <m:r>
                        <a:rPr lang="en-US" sz="2200" i="1">
                          <a:latin typeface="Cambria Math"/>
                        </a:rPr>
                        <m:t>=</m:t>
                      </m:r>
                      <m:r>
                        <a:rPr lang="en-US" sz="2200" i="1">
                          <a:latin typeface="Cambria Math"/>
                        </a:rPr>
                        <m:t>𝑟</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a:ea typeface="Cambria Math"/>
                                </a:rPr>
                                <m:t>𝜎</m:t>
                              </m:r>
                            </m:e>
                            <m:sub>
                              <m:r>
                                <a:rPr lang="en-US" sz="2200" b="0" i="1" smtClean="0">
                                  <a:latin typeface="Cambria Math"/>
                                  <a:ea typeface="Cambria Math"/>
                                </a:rPr>
                                <m:t>𝑦</m:t>
                              </m:r>
                            </m:sub>
                          </m:sSub>
                        </m:num>
                        <m:den>
                          <m:sSub>
                            <m:sSubPr>
                              <m:ctrlPr>
                                <a:rPr lang="en-US" sz="2200" i="1">
                                  <a:latin typeface="Cambria Math" panose="02040503050406030204" pitchFamily="18" charset="0"/>
                                </a:rPr>
                              </m:ctrlPr>
                            </m:sSubPr>
                            <m:e>
                              <m:r>
                                <a:rPr lang="en-US" sz="2200" i="1">
                                  <a:latin typeface="Cambria Math"/>
                                  <a:ea typeface="Cambria Math"/>
                                </a:rPr>
                                <m:t>𝜎</m:t>
                              </m:r>
                            </m:e>
                            <m:sub>
                              <m:r>
                                <a:rPr lang="en-US" sz="2200" b="0" i="1" smtClean="0">
                                  <a:latin typeface="Cambria Math"/>
                                  <a:ea typeface="Cambria Math"/>
                                </a:rPr>
                                <m:t>𝑥</m:t>
                              </m:r>
                            </m:sub>
                          </m:sSub>
                        </m:den>
                      </m:f>
                    </m:oMath>
                  </m:oMathPara>
                </a14:m>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B6DDD4F-0B38-4433-A3EE-67464DAC63FB}"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125</a:t>
            </a:fld>
            <a:endParaRPr lang="en-US"/>
          </a:p>
        </p:txBody>
      </p:sp>
      <p:sp>
        <p:nvSpPr>
          <p:cNvPr id="11" name="Title 1"/>
          <p:cNvSpPr txBox="1">
            <a:spLocks/>
          </p:cNvSpPr>
          <p:nvPr/>
        </p:nvSpPr>
        <p:spPr>
          <a:xfrm>
            <a:off x="1371600" y="-2245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anose="02020603050405020304" pitchFamily="18" charset="0"/>
              </a:rPr>
              <a:t>Linear Regression(CO1)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29158658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817164"/>
                <a:ext cx="8229600" cy="5278836"/>
              </a:xfrm>
            </p:spPr>
            <p:txBody>
              <a:bodyPr>
                <a:noAutofit/>
              </a:bodyPr>
              <a:lstStyle/>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a:rPr>
                        <m:t>𝑥</m:t>
                      </m:r>
                      <m:r>
                        <a:rPr lang="en-US" sz="2200" b="0" i="1" smtClean="0">
                          <a:latin typeface="Cambria Math"/>
                        </a:rPr>
                        <m:t>=</m:t>
                      </m:r>
                      <m:r>
                        <a:rPr lang="en-US" sz="2200" b="0" i="1" smtClean="0">
                          <a:latin typeface="Cambria Math"/>
                        </a:rPr>
                        <m:t>𝑎</m:t>
                      </m:r>
                      <m:r>
                        <a:rPr lang="en-US" sz="2200" b="0" i="1" smtClean="0">
                          <a:latin typeface="Cambria Math"/>
                        </a:rPr>
                        <m:t>+</m:t>
                      </m:r>
                      <m:r>
                        <a:rPr lang="en-US" sz="2200" b="0" i="1" smtClean="0">
                          <a:latin typeface="Cambria Math"/>
                        </a:rPr>
                        <m:t>𝑏𝑦</m:t>
                      </m:r>
                    </m:oMath>
                  </m:oMathPara>
                </a14:m>
                <a:endParaRPr lang="en-US" sz="2200" b="0" dirty="0"/>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a:rPr>
                        <m:t>𝑥</m:t>
                      </m:r>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𝑥</m:t>
                          </m:r>
                        </m:e>
                      </m:acc>
                      <m:r>
                        <a:rPr lang="en-US" sz="2200" b="0" i="1" smtClean="0">
                          <a:latin typeface="Cambria Math"/>
                        </a:rPr>
                        <m:t>=</m:t>
                      </m:r>
                      <m:sSub>
                        <m:sSubPr>
                          <m:ctrlPr>
                            <a:rPr lang="en-US" sz="2200" b="0" i="1" smtClean="0">
                              <a:latin typeface="Cambria Math" panose="02040503050406030204" pitchFamily="18" charset="0"/>
                            </a:rPr>
                          </m:ctrlPr>
                        </m:sSubPr>
                        <m:e>
                          <m:r>
                            <a:rPr lang="en-US" sz="2200" b="0" i="1" smtClean="0">
                              <a:latin typeface="Cambria Math"/>
                            </a:rPr>
                            <m:t>𝑏</m:t>
                          </m:r>
                        </m:e>
                        <m:sub>
                          <m:r>
                            <a:rPr lang="en-US" sz="2200" b="0" i="1" smtClean="0">
                              <a:latin typeface="Cambria Math"/>
                            </a:rPr>
                            <m:t>𝑥𝑦</m:t>
                          </m:r>
                        </m:sub>
                      </m:sSub>
                      <m:d>
                        <m:dPr>
                          <m:ctrlPr>
                            <a:rPr lang="en-US" sz="2200" b="0" i="1" smtClean="0">
                              <a:latin typeface="Cambria Math" panose="02040503050406030204" pitchFamily="18" charset="0"/>
                            </a:rPr>
                          </m:ctrlPr>
                        </m:dPr>
                        <m:e>
                          <m:r>
                            <a:rPr lang="en-US" sz="2200" b="0" i="1" smtClean="0">
                              <a:latin typeface="Cambria Math"/>
                            </a:rPr>
                            <m:t>𝑦</m:t>
                          </m:r>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𝑦</m:t>
                              </m:r>
                            </m:e>
                          </m:acc>
                        </m:e>
                      </m:d>
                    </m:oMath>
                  </m:oMathPara>
                </a14:m>
                <a:endParaRPr lang="en-US" sz="2200" b="0" dirty="0"/>
              </a:p>
              <a:p>
                <a:pPr marL="0" indent="0">
                  <a:buNone/>
                </a:pPr>
                <a:r>
                  <a:rPr lang="en-US" sz="2200" dirty="0"/>
                  <a:t>Where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𝑏</m:t>
                        </m:r>
                      </m:e>
                      <m:sub>
                        <m:r>
                          <a:rPr lang="en-US" sz="2200" i="1">
                            <a:latin typeface="Cambria Math"/>
                          </a:rPr>
                          <m:t>𝑥𝑦</m:t>
                        </m:r>
                      </m:sub>
                    </m:sSub>
                  </m:oMath>
                </a14:m>
                <a:r>
                  <a:rPr lang="en-US" sz="2200" dirty="0"/>
                  <a:t> is the regression coefficient of </a:t>
                </a:r>
                <a14:m>
                  <m:oMath xmlns:m="http://schemas.openxmlformats.org/officeDocument/2006/math">
                    <m:r>
                      <a:rPr lang="en-US" sz="2200" b="0" i="1" smtClean="0">
                        <a:latin typeface="Cambria Math"/>
                      </a:rPr>
                      <m:t>𝑥</m:t>
                    </m:r>
                    <m:r>
                      <a:rPr lang="en-US" sz="2200" b="0" i="1" smtClean="0">
                        <a:latin typeface="Cambria Math"/>
                      </a:rPr>
                      <m:t> </m:t>
                    </m:r>
                    <m:r>
                      <a:rPr lang="en-US" sz="2200" b="0" i="1" smtClean="0">
                        <a:latin typeface="Cambria Math"/>
                      </a:rPr>
                      <m:t>𝑜𝑛</m:t>
                    </m:r>
                    <m:r>
                      <a:rPr lang="en-US" sz="2200" b="0" i="1" smtClean="0">
                        <a:latin typeface="Cambria Math"/>
                      </a:rPr>
                      <m:t> </m:t>
                    </m:r>
                    <m:r>
                      <a:rPr lang="en-US" sz="2200" b="0" i="1" smtClean="0">
                        <a:latin typeface="Cambria Math"/>
                      </a:rPr>
                      <m:t>𝑦</m:t>
                    </m:r>
                    <m:r>
                      <a:rPr lang="en-US" sz="2200" b="0" i="1" smtClean="0">
                        <a:latin typeface="Cambria Math"/>
                      </a:rPr>
                      <m:t> </m:t>
                    </m:r>
                  </m:oMath>
                </a14:m>
                <a:r>
                  <a:rPr lang="en-US" sz="2200" dirty="0"/>
                  <a:t>and is given by</a:t>
                </a:r>
              </a:p>
              <a:p>
                <a:pPr marL="0" indent="0">
                  <a:buNone/>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𝑏</m:t>
                          </m:r>
                        </m:e>
                        <m:sub>
                          <m:r>
                            <a:rPr lang="en-US" sz="2200" b="0" i="1" smtClean="0">
                              <a:latin typeface="Cambria Math"/>
                            </a:rPr>
                            <m:t>𝑥𝑦</m:t>
                          </m:r>
                        </m:sub>
                      </m:sSub>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𝑛</m:t>
                          </m:r>
                          <m:nary>
                            <m:naryPr>
                              <m:chr m:val="∑"/>
                              <m:subHide m:val="on"/>
                              <m:supHide m:val="on"/>
                              <m:ctrlPr>
                                <a:rPr lang="en-US" sz="2200" b="0" i="1" smtClean="0">
                                  <a:latin typeface="Cambria Math" panose="02040503050406030204" pitchFamily="18" charset="0"/>
                                </a:rPr>
                              </m:ctrlPr>
                            </m:naryPr>
                            <m:sub/>
                            <m:sup/>
                            <m:e>
                              <m:r>
                                <a:rPr lang="en-US" sz="2200" b="0" i="1" smtClean="0">
                                  <a:latin typeface="Cambria Math"/>
                                </a:rPr>
                                <m:t>𝑥𝑦</m:t>
                              </m:r>
                            </m:e>
                          </m:nary>
                          <m:r>
                            <a:rPr lang="en-US" sz="2200" b="0" i="1" smtClean="0">
                              <a:latin typeface="Cambria Math"/>
                            </a:rPr>
                            <m:t>−</m:t>
                          </m:r>
                          <m:nary>
                            <m:naryPr>
                              <m:chr m:val="∑"/>
                              <m:subHide m:val="on"/>
                              <m:supHide m:val="on"/>
                              <m:ctrlPr>
                                <a:rPr lang="en-US" sz="2200" b="0" i="1" smtClean="0">
                                  <a:latin typeface="Cambria Math" panose="02040503050406030204" pitchFamily="18" charset="0"/>
                                </a:rPr>
                              </m:ctrlPr>
                            </m:naryPr>
                            <m:sub/>
                            <m:sup/>
                            <m:e>
                              <m:r>
                                <a:rPr lang="en-US" sz="2200" b="0" i="1" smtClean="0">
                                  <a:latin typeface="Cambria Math"/>
                                </a:rPr>
                                <m:t>𝑥</m:t>
                              </m:r>
                            </m:e>
                          </m:nary>
                          <m:nary>
                            <m:naryPr>
                              <m:chr m:val="∑"/>
                              <m:subHide m:val="on"/>
                              <m:supHide m:val="on"/>
                              <m:ctrlPr>
                                <a:rPr lang="en-US" sz="2200" b="0" i="1" smtClean="0">
                                  <a:latin typeface="Cambria Math" panose="02040503050406030204" pitchFamily="18" charset="0"/>
                                </a:rPr>
                              </m:ctrlPr>
                            </m:naryPr>
                            <m:sub/>
                            <m:sup/>
                            <m:e>
                              <m:r>
                                <a:rPr lang="en-US" sz="2200" b="0" i="1" smtClean="0">
                                  <a:latin typeface="Cambria Math"/>
                                </a:rPr>
                                <m:t>𝑦</m:t>
                              </m:r>
                            </m:e>
                          </m:nary>
                        </m:num>
                        <m:den>
                          <m:r>
                            <a:rPr lang="en-US" sz="2200" b="0" i="1" smtClean="0">
                              <a:latin typeface="Cambria Math"/>
                            </a:rPr>
                            <m:t>𝑛</m:t>
                          </m:r>
                          <m:nary>
                            <m:naryPr>
                              <m:chr m:val="∑"/>
                              <m:subHide m:val="on"/>
                              <m:supHide m:val="on"/>
                              <m:ctrlPr>
                                <a:rPr lang="en-US" sz="2200" b="0" i="1" smtClean="0">
                                  <a:latin typeface="Cambria Math" panose="02040503050406030204" pitchFamily="18" charset="0"/>
                                </a:rPr>
                              </m:ctrlPr>
                            </m:naryPr>
                            <m:sub/>
                            <m:sup/>
                            <m:e>
                              <m:sSup>
                                <m:sSupPr>
                                  <m:ctrlPr>
                                    <a:rPr lang="en-US" sz="2200" b="0" i="1" smtClean="0">
                                      <a:latin typeface="Cambria Math" panose="02040503050406030204" pitchFamily="18" charset="0"/>
                                    </a:rPr>
                                  </m:ctrlPr>
                                </m:sSupPr>
                                <m:e>
                                  <m:r>
                                    <a:rPr lang="en-US" sz="2200" b="0" i="1" smtClean="0">
                                      <a:latin typeface="Cambria Math"/>
                                    </a:rPr>
                                    <m:t>𝑦</m:t>
                                  </m:r>
                                </m:e>
                                <m:sup>
                                  <m:r>
                                    <a:rPr lang="en-US" sz="2200" b="0" i="1" smtClean="0">
                                      <a:latin typeface="Cambria Math"/>
                                    </a:rPr>
                                    <m:t>2</m:t>
                                  </m:r>
                                </m:sup>
                              </m:sSup>
                              <m:r>
                                <a:rPr lang="en-US" sz="2200" b="0" i="1" smtClean="0">
                                  <a:latin typeface="Cambria Math"/>
                                </a:rPr>
                                <m:t>−</m:t>
                              </m:r>
                            </m:e>
                          </m:nary>
                          <m:sSup>
                            <m:sSupPr>
                              <m:ctrlPr>
                                <a:rPr lang="en-US" sz="2200" b="0" i="1" smtClean="0">
                                  <a:latin typeface="Cambria Math" panose="02040503050406030204" pitchFamily="18" charset="0"/>
                                </a:rPr>
                              </m:ctrlPr>
                            </m:sSupPr>
                            <m:e>
                              <m:r>
                                <a:rPr lang="en-US" sz="2200" b="0" i="1" smtClean="0">
                                  <a:latin typeface="Cambria Math"/>
                                </a:rPr>
                                <m:t>(</m:t>
                              </m:r>
                              <m:nary>
                                <m:naryPr>
                                  <m:chr m:val="∑"/>
                                  <m:subHide m:val="on"/>
                                  <m:supHide m:val="on"/>
                                  <m:ctrlPr>
                                    <a:rPr lang="en-US" sz="2200" b="0" i="1" smtClean="0">
                                      <a:latin typeface="Cambria Math" panose="02040503050406030204" pitchFamily="18" charset="0"/>
                                    </a:rPr>
                                  </m:ctrlPr>
                                </m:naryPr>
                                <m:sub/>
                                <m:sup/>
                                <m:e>
                                  <m:r>
                                    <a:rPr lang="en-US" sz="2200" b="0" i="1" smtClean="0">
                                      <a:latin typeface="Cambria Math"/>
                                    </a:rPr>
                                    <m:t>𝑦</m:t>
                                  </m:r>
                                </m:e>
                              </m:nary>
                              <m:r>
                                <a:rPr lang="en-US" sz="2200" b="0" i="1" smtClean="0">
                                  <a:latin typeface="Cambria Math"/>
                                </a:rPr>
                                <m:t>)</m:t>
                              </m:r>
                            </m:e>
                            <m:sup>
                              <m:r>
                                <a:rPr lang="en-US" sz="2200" b="0" i="1" smtClean="0">
                                  <a:latin typeface="Cambria Math"/>
                                </a:rPr>
                                <m:t>2</m:t>
                              </m:r>
                            </m:sup>
                          </m:sSup>
                        </m:den>
                      </m:f>
                    </m:oMath>
                  </m:oMathPara>
                </a14:m>
                <a:endParaRPr lang="en-US" sz="2200" dirty="0"/>
              </a:p>
              <a:p>
                <a:pPr marL="0" indent="0">
                  <a:buNone/>
                </a:pPr>
                <a:r>
                  <a:rPr lang="en-US" sz="2200" dirty="0"/>
                  <a:t>Or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𝑏</m:t>
                        </m:r>
                      </m:e>
                      <m:sub>
                        <m:r>
                          <a:rPr lang="en-US" sz="2200" i="1">
                            <a:latin typeface="Cambria Math"/>
                          </a:rPr>
                          <m:t>𝑥𝑦</m:t>
                        </m:r>
                      </m:sub>
                    </m:sSub>
                    <m:r>
                      <a:rPr lang="en-US" sz="2200" i="1">
                        <a:latin typeface="Cambria Math"/>
                      </a:rPr>
                      <m:t>=</m:t>
                    </m:r>
                    <m:r>
                      <a:rPr lang="en-US" sz="2200" b="0" i="1" smtClean="0">
                        <a:latin typeface="Cambria Math"/>
                      </a:rPr>
                      <m:t>𝑟</m:t>
                    </m:r>
                    <m:f>
                      <m:fPr>
                        <m:ctrlPr>
                          <a:rPr lang="en-US" sz="2200" i="1" smtClean="0">
                            <a:latin typeface="Cambria Math" panose="02040503050406030204" pitchFamily="18" charset="0"/>
                          </a:rPr>
                        </m:ctrlPr>
                      </m:fPr>
                      <m:num>
                        <m:sSub>
                          <m:sSubPr>
                            <m:ctrlPr>
                              <a:rPr lang="en-US" sz="2200" i="1" smtClean="0">
                                <a:latin typeface="Cambria Math" panose="02040503050406030204" pitchFamily="18" charset="0"/>
                              </a:rPr>
                            </m:ctrlPr>
                          </m:sSubPr>
                          <m:e>
                            <m:r>
                              <a:rPr lang="en-US" sz="2200" i="1" smtClean="0">
                                <a:latin typeface="Cambria Math"/>
                                <a:ea typeface="Cambria Math"/>
                              </a:rPr>
                              <m:t>𝜎</m:t>
                            </m:r>
                          </m:e>
                          <m:sub>
                            <m:r>
                              <a:rPr lang="en-US" sz="2200" b="0" i="1" smtClean="0">
                                <a:latin typeface="Cambria Math"/>
                              </a:rPr>
                              <m:t>𝑥</m:t>
                            </m:r>
                          </m:sub>
                        </m:sSub>
                      </m:num>
                      <m:den>
                        <m:sSub>
                          <m:sSubPr>
                            <m:ctrlPr>
                              <a:rPr lang="en-US" sz="2200" i="1" smtClean="0">
                                <a:latin typeface="Cambria Math" panose="02040503050406030204" pitchFamily="18" charset="0"/>
                              </a:rPr>
                            </m:ctrlPr>
                          </m:sSubPr>
                          <m:e>
                            <m:r>
                              <a:rPr lang="en-US" sz="2200" i="1" smtClean="0">
                                <a:latin typeface="Cambria Math"/>
                                <a:ea typeface="Cambria Math"/>
                              </a:rPr>
                              <m:t>𝜎</m:t>
                            </m:r>
                          </m:e>
                          <m:sub>
                            <m:r>
                              <a:rPr lang="en-US" sz="2200" b="0" i="1" smtClean="0">
                                <a:latin typeface="Cambria Math"/>
                              </a:rPr>
                              <m:t>𝑦</m:t>
                            </m:r>
                          </m:sub>
                        </m:sSub>
                      </m:den>
                    </m:f>
                  </m:oMath>
                </a14:m>
                <a:r>
                  <a:rPr lang="en-US" sz="2200" dirty="0"/>
                  <a:t>     where the terms have their usual meanings.</a:t>
                </a:r>
              </a:p>
              <a:p>
                <a:pPr marL="0" indent="0">
                  <a:buNone/>
                </a:pPr>
                <a:r>
                  <a:rPr lang="en-US" sz="2200" b="1" dirty="0"/>
                  <a:t>USE OF REGRESSION ANALYSIS:</a:t>
                </a:r>
              </a:p>
              <a:p>
                <a:pPr marL="0" indent="0">
                  <a:buNone/>
                </a:pPr>
                <a:r>
                  <a:rPr lang="en-US" sz="2200" dirty="0"/>
                  <a:t>A) In the field of a business this tool of statistical analysis is widely used .Businessmen are interested in predicting future production,</a:t>
                </a:r>
              </a:p>
              <a:p>
                <a:pPr marL="0" indent="0">
                  <a:buNone/>
                </a:pPr>
                <a:r>
                  <a:rPr lang="en-US" sz="2200" dirty="0"/>
                  <a:t>Consumption ,investment, prices, profits and sales etc.</a:t>
                </a:r>
              </a:p>
              <a:p>
                <a:pPr marL="0" indent="0">
                  <a:buNone/>
                </a:pPr>
                <a:r>
                  <a:rPr lang="en-US" sz="2200" dirty="0"/>
                  <a:t>B) In the field of economic planning and sociological studies, projections of population birth rates ,death and other similar variables are of great use.   </a:t>
                </a:r>
              </a:p>
              <a:p>
                <a:endParaRPr lang="en-US" sz="2200" b="1" dirty="0"/>
              </a:p>
              <a:p>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817164"/>
                <a:ext cx="8229600" cy="5278836"/>
              </a:xfrm>
              <a:blipFill rotWithShape="1">
                <a:blip r:embed="rId2"/>
                <a:stretch>
                  <a:fillRect l="-963" t="-693" r="-593" b="-1547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B6C1CAB5-AE8C-48ED-BC15-475F8327D28F}"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126</a:t>
            </a:fld>
            <a:endParaRPr lang="en-US"/>
          </a:p>
        </p:txBody>
      </p:sp>
      <p:sp>
        <p:nvSpPr>
          <p:cNvPr id="11"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anose="02020603050405020304" pitchFamily="18" charset="0"/>
              </a:rPr>
              <a:t>Linear Regression(CO1)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31294689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Where </a:t>
                </a:r>
                <a14:m>
                  <m:oMath xmlns:m="http://schemas.openxmlformats.org/officeDocument/2006/math">
                    <m:acc>
                      <m:accPr>
                        <m:chr m:val="̅"/>
                        <m:ctrlPr>
                          <a:rPr lang="en-US" sz="2200" i="1" smtClean="0">
                            <a:latin typeface="Cambria Math" panose="02040503050406030204" pitchFamily="18" charset="0"/>
                          </a:rPr>
                        </m:ctrlPr>
                      </m:accPr>
                      <m:e>
                        <m:r>
                          <a:rPr lang="en-US" sz="2200" b="0" i="1" smtClean="0">
                            <a:latin typeface="Cambria Math"/>
                          </a:rPr>
                          <m:t>𝑥</m:t>
                        </m:r>
                      </m:e>
                    </m:acc>
                    <m:r>
                      <a:rPr lang="en-US" sz="2200" b="0" i="1" smtClean="0">
                        <a:latin typeface="Cambria Math"/>
                      </a:rPr>
                      <m:t> </m:t>
                    </m:r>
                    <m:r>
                      <a:rPr lang="en-US" sz="2200" b="0" i="1" smtClean="0">
                        <a:latin typeface="Cambria Math"/>
                      </a:rPr>
                      <m:t>𝑎𝑛𝑑</m:t>
                    </m:r>
                    <m:r>
                      <a:rPr lang="en-US" sz="2200" b="0" i="1" smtClean="0">
                        <a:latin typeface="Cambria Math"/>
                      </a:rPr>
                      <m:t> </m:t>
                    </m:r>
                    <m:acc>
                      <m:accPr>
                        <m:chr m:val="̅"/>
                        <m:ctrlPr>
                          <a:rPr lang="en-US" sz="2200" b="0" i="1" smtClean="0">
                            <a:latin typeface="Cambria Math" panose="02040503050406030204" pitchFamily="18" charset="0"/>
                          </a:rPr>
                        </m:ctrlPr>
                      </m:accPr>
                      <m:e>
                        <m:r>
                          <a:rPr lang="en-US" sz="2200" b="0" i="1" smtClean="0">
                            <a:latin typeface="Cambria Math"/>
                          </a:rPr>
                          <m:t>𝑦</m:t>
                        </m:r>
                      </m:e>
                    </m:acc>
                    <m:r>
                      <a:rPr lang="en-US" sz="2200" b="0" i="1" smtClean="0">
                        <a:latin typeface="Cambria Math"/>
                      </a:rPr>
                      <m:t> </m:t>
                    </m:r>
                  </m:oMath>
                </a14:m>
                <a:r>
                  <a:rPr lang="en-US" sz="2200" dirty="0"/>
                  <a:t>are mean values while</a:t>
                </a:r>
              </a:p>
              <a:p>
                <a:pPr marL="0" indent="0">
                  <a:buNone/>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a:rPr>
                            <m:t>𝑏</m:t>
                          </m:r>
                        </m:e>
                        <m:sub>
                          <m:r>
                            <a:rPr lang="en-US" sz="2200" b="0" i="1" smtClean="0">
                              <a:latin typeface="Cambria Math"/>
                            </a:rPr>
                            <m:t>𝑦𝑥</m:t>
                          </m:r>
                        </m:sub>
                      </m:sSub>
                      <m:r>
                        <a:rPr lang="en-US" sz="2200" b="0" i="1" smtClean="0">
                          <a:latin typeface="Cambria Math"/>
                        </a:rPr>
                        <m:t>=</m:t>
                      </m:r>
                      <m:f>
                        <m:fPr>
                          <m:ctrlPr>
                            <a:rPr lang="en-US" sz="2200" i="1">
                              <a:latin typeface="Cambria Math" panose="02040503050406030204" pitchFamily="18" charset="0"/>
                            </a:rPr>
                          </m:ctrlPr>
                        </m:fPr>
                        <m:num>
                          <m:r>
                            <a:rPr lang="en-US" sz="2200" i="1">
                              <a:latin typeface="Cambria Math"/>
                            </a:rPr>
                            <m:t>𝑛</m:t>
                          </m:r>
                          <m:nary>
                            <m:naryPr>
                              <m:chr m:val="∑"/>
                              <m:subHide m:val="on"/>
                              <m:supHide m:val="on"/>
                              <m:ctrlPr>
                                <a:rPr lang="en-US" sz="2200" i="1">
                                  <a:latin typeface="Cambria Math" panose="02040503050406030204" pitchFamily="18" charset="0"/>
                                </a:rPr>
                              </m:ctrlPr>
                            </m:naryPr>
                            <m:sub/>
                            <m:sup/>
                            <m:e>
                              <m:r>
                                <a:rPr lang="en-US" sz="2200" i="1">
                                  <a:latin typeface="Cambria Math"/>
                                </a:rPr>
                                <m:t>𝑥𝑦</m:t>
                              </m:r>
                            </m:e>
                          </m:nary>
                          <m:r>
                            <a:rPr lang="en-US" sz="2200" i="1">
                              <a:latin typeface="Cambria Math"/>
                            </a:rPr>
                            <m:t>−</m:t>
                          </m:r>
                          <m:nary>
                            <m:naryPr>
                              <m:chr m:val="∑"/>
                              <m:subHide m:val="on"/>
                              <m:supHide m:val="on"/>
                              <m:ctrlPr>
                                <a:rPr lang="en-US" sz="2200" i="1">
                                  <a:latin typeface="Cambria Math" panose="02040503050406030204" pitchFamily="18" charset="0"/>
                                </a:rPr>
                              </m:ctrlPr>
                            </m:naryPr>
                            <m:sub/>
                            <m:sup/>
                            <m:e>
                              <m:r>
                                <a:rPr lang="en-US" sz="2200" i="1">
                                  <a:latin typeface="Cambria Math"/>
                                </a:rPr>
                                <m:t>𝑥</m:t>
                              </m:r>
                            </m:e>
                          </m:nary>
                          <m:nary>
                            <m:naryPr>
                              <m:chr m:val="∑"/>
                              <m:subHide m:val="on"/>
                              <m:supHide m:val="on"/>
                              <m:ctrlPr>
                                <a:rPr lang="en-US" sz="2200" i="1">
                                  <a:latin typeface="Cambria Math" panose="02040503050406030204" pitchFamily="18" charset="0"/>
                                </a:rPr>
                              </m:ctrlPr>
                            </m:naryPr>
                            <m:sub/>
                            <m:sup/>
                            <m:e>
                              <m:r>
                                <a:rPr lang="en-US" sz="2200" i="1">
                                  <a:latin typeface="Cambria Math"/>
                                </a:rPr>
                                <m:t>𝑦</m:t>
                              </m:r>
                            </m:e>
                          </m:nary>
                        </m:num>
                        <m:den>
                          <m:r>
                            <a:rPr lang="en-US" sz="2200" i="1">
                              <a:latin typeface="Cambria Math"/>
                            </a:rPr>
                            <m:t>𝑛</m:t>
                          </m:r>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nary>
                                        <m:naryPr>
                                          <m:chr m:val="∑"/>
                                          <m:subHide m:val="on"/>
                                          <m:supHide m:val="on"/>
                                          <m:ctrlPr>
                                            <a:rPr lang="en-US" sz="2200" i="1">
                                              <a:latin typeface="Cambria Math" panose="02040503050406030204" pitchFamily="18" charset="0"/>
                                            </a:rPr>
                                          </m:ctrlPr>
                                        </m:naryPr>
                                        <m:sub/>
                                        <m:sup/>
                                        <m:e>
                                          <m:r>
                                            <a:rPr lang="en-US" sz="2200" i="1">
                                              <a:latin typeface="Cambria Math"/>
                                            </a:rPr>
                                            <m:t>𝑥</m:t>
                                          </m:r>
                                        </m:e>
                                      </m:nary>
                                    </m:e>
                                  </m:d>
                                </m:e>
                                <m:sup>
                                  <m:r>
                                    <a:rPr lang="en-US" sz="2200" i="1">
                                      <a:latin typeface="Cambria Math"/>
                                    </a:rPr>
                                    <m:t>2</m:t>
                                  </m:r>
                                </m:sup>
                              </m:sSup>
                            </m:e>
                          </m:nary>
                        </m:den>
                      </m:f>
                    </m:oMath>
                  </m:oMathPara>
                </a14:m>
                <a:endParaRPr lang="en-US" sz="2200" dirty="0"/>
              </a:p>
              <a:p>
                <a:pPr marL="0" indent="0">
                  <a:buNone/>
                </a:pPr>
                <a:r>
                  <a:rPr lang="en-US" sz="2200" dirty="0"/>
                  <a:t>In </a:t>
                </a:r>
                <a:r>
                  <a:rPr lang="en-US" sz="2200" dirty="0" err="1"/>
                  <a:t>eqt</a:t>
                </a:r>
                <a:r>
                  <a:rPr lang="en-US" sz="2200" dirty="0"/>
                  <a:t>.(3),shifting the origin to</a:t>
                </a:r>
                <a14:m>
                  <m:oMath xmlns:m="http://schemas.openxmlformats.org/officeDocument/2006/math">
                    <m:d>
                      <m:dPr>
                        <m:ctrlPr>
                          <a:rPr lang="en-US" sz="2200" i="1" smtClean="0">
                            <a:latin typeface="Cambria Math" panose="02040503050406030204" pitchFamily="18" charset="0"/>
                          </a:rPr>
                        </m:ctrlPr>
                      </m:dPr>
                      <m:e>
                        <m:acc>
                          <m:accPr>
                            <m:chr m:val="̅"/>
                            <m:ctrlPr>
                              <a:rPr lang="en-US" sz="2200" i="1" smtClean="0">
                                <a:latin typeface="Cambria Math" panose="02040503050406030204" pitchFamily="18" charset="0"/>
                              </a:rPr>
                            </m:ctrlPr>
                          </m:accPr>
                          <m:e>
                            <m:r>
                              <a:rPr lang="en-US" sz="2200" b="0" i="1" smtClean="0">
                                <a:latin typeface="Cambria Math"/>
                              </a:rPr>
                              <m:t>𝑥</m:t>
                            </m:r>
                          </m:e>
                        </m:acc>
                        <m:r>
                          <a:rPr lang="en-US" sz="2200" b="0" i="1" smtClean="0">
                            <a:latin typeface="Cambria Math"/>
                          </a:rPr>
                          <m:t>,</m:t>
                        </m:r>
                        <m:acc>
                          <m:accPr>
                            <m:chr m:val="̅"/>
                            <m:ctrlPr>
                              <a:rPr lang="en-US" sz="2200" i="1" smtClean="0">
                                <a:latin typeface="Cambria Math" panose="02040503050406030204" pitchFamily="18" charset="0"/>
                              </a:rPr>
                            </m:ctrlPr>
                          </m:accPr>
                          <m:e>
                            <m:r>
                              <a:rPr lang="en-US" sz="2200" b="0" i="1" smtClean="0">
                                <a:latin typeface="Cambria Math"/>
                              </a:rPr>
                              <m:t>𝑦</m:t>
                            </m:r>
                          </m:e>
                        </m:acc>
                      </m:e>
                    </m:d>
                  </m:oMath>
                </a14:m>
                <a:r>
                  <a:rPr lang="en-US" sz="2200" dirty="0"/>
                  <a:t>, we get</a:t>
                </a:r>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2200" i="1" smtClean="0">
                              <a:latin typeface="Cambria Math" panose="02040503050406030204" pitchFamily="18" charset="0"/>
                            </a:rPr>
                          </m:ctrlPr>
                        </m:naryPr>
                        <m:sub/>
                        <m:sup/>
                        <m:e>
                          <m:d>
                            <m:dPr>
                              <m:ctrlPr>
                                <a:rPr lang="en-US" sz="2200" i="1" smtClean="0">
                                  <a:latin typeface="Cambria Math" panose="02040503050406030204" pitchFamily="18" charset="0"/>
                                </a:rPr>
                              </m:ctrlPr>
                            </m:dPr>
                            <m:e>
                              <m:r>
                                <a:rPr lang="en-US" sz="2200" b="0" i="1" smtClean="0">
                                  <a:latin typeface="Cambria Math"/>
                                </a:rPr>
                                <m:t>𝑥</m:t>
                              </m:r>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𝑥</m:t>
                                  </m:r>
                                </m:e>
                              </m:acc>
                            </m:e>
                          </m:d>
                          <m:d>
                            <m:dPr>
                              <m:ctrlPr>
                                <a:rPr lang="en-US" sz="2200" i="1" smtClean="0">
                                  <a:latin typeface="Cambria Math" panose="02040503050406030204" pitchFamily="18" charset="0"/>
                                </a:rPr>
                              </m:ctrlPr>
                            </m:dPr>
                            <m:e>
                              <m:r>
                                <a:rPr lang="en-US" sz="2200" b="0" i="1" smtClean="0">
                                  <a:latin typeface="Cambria Math"/>
                                </a:rPr>
                                <m:t>𝑦</m:t>
                              </m:r>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𝑦</m:t>
                                  </m:r>
                                </m:e>
                              </m:acc>
                            </m:e>
                          </m:d>
                          <m:r>
                            <a:rPr lang="en-US" sz="2200" b="0" i="1" smtClean="0">
                              <a:latin typeface="Cambria Math"/>
                            </a:rPr>
                            <m:t>=</m:t>
                          </m:r>
                          <m:r>
                            <a:rPr lang="en-US" sz="2200" b="0" i="1" smtClean="0">
                              <a:latin typeface="Cambria Math"/>
                            </a:rPr>
                            <m:t>𝑎</m:t>
                          </m:r>
                          <m:nary>
                            <m:naryPr>
                              <m:chr m:val="∑"/>
                              <m:subHide m:val="on"/>
                              <m:supHide m:val="on"/>
                              <m:ctrlPr>
                                <a:rPr lang="en-US" sz="2200" b="0" i="1" smtClean="0">
                                  <a:latin typeface="Cambria Math" panose="02040503050406030204" pitchFamily="18" charset="0"/>
                                </a:rPr>
                              </m:ctrlPr>
                            </m:naryPr>
                            <m:sub/>
                            <m:sup/>
                            <m:e>
                              <m:d>
                                <m:dPr>
                                  <m:ctrlPr>
                                    <a:rPr lang="en-US" sz="2200" b="0" i="1" smtClean="0">
                                      <a:latin typeface="Cambria Math" panose="02040503050406030204" pitchFamily="18" charset="0"/>
                                    </a:rPr>
                                  </m:ctrlPr>
                                </m:dPr>
                                <m:e>
                                  <m:r>
                                    <a:rPr lang="en-US" sz="2200" b="0" i="1" smtClean="0">
                                      <a:latin typeface="Cambria Math"/>
                                    </a:rPr>
                                    <m:t>𝑥</m:t>
                                  </m:r>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𝑥</m:t>
                                      </m:r>
                                    </m:e>
                                  </m:acc>
                                </m:e>
                              </m:d>
                              <m:r>
                                <a:rPr lang="en-US" sz="2200" b="0" i="1" smtClean="0">
                                  <a:latin typeface="Cambria Math"/>
                                </a:rPr>
                                <m:t>+</m:t>
                              </m:r>
                              <m:r>
                                <a:rPr lang="en-US" sz="2200" b="0" i="1" smtClean="0">
                                  <a:latin typeface="Cambria Math"/>
                                </a:rPr>
                                <m:t>𝑏</m:t>
                              </m:r>
                              <m:nary>
                                <m:naryPr>
                                  <m:chr m:val="∑"/>
                                  <m:subHide m:val="on"/>
                                  <m:supHide m:val="on"/>
                                  <m:ctrlPr>
                                    <a:rPr lang="en-US" sz="2200" b="0" i="1" smtClean="0">
                                      <a:latin typeface="Cambria Math" panose="02040503050406030204" pitchFamily="18" charset="0"/>
                                    </a:rPr>
                                  </m:ctrlPr>
                                </m:naryPr>
                                <m:sub/>
                                <m:sup/>
                                <m:e>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r>
                                            <a:rPr lang="en-US" sz="2200" b="0" i="1" smtClean="0">
                                              <a:latin typeface="Cambria Math"/>
                                            </a:rPr>
                                            <m:t>𝑥</m:t>
                                          </m:r>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𝑥</m:t>
                                              </m:r>
                                            </m:e>
                                          </m:acc>
                                        </m:e>
                                      </m:d>
                                    </m:e>
                                    <m:sup>
                                      <m:r>
                                        <a:rPr lang="en-US" sz="2200" b="0" i="1" smtClean="0">
                                          <a:latin typeface="Cambria Math"/>
                                        </a:rPr>
                                        <m:t>2</m:t>
                                      </m:r>
                                    </m:sup>
                                  </m:sSup>
                                </m:e>
                              </m:nary>
                            </m:e>
                          </m:nary>
                        </m:e>
                      </m:nary>
                    </m:oMath>
                  </m:oMathPara>
                </a14:m>
                <a:endParaRPr lang="en-US" sz="2200" dirty="0"/>
              </a:p>
              <a:p>
                <a:pPr marL="0" indent="0">
                  <a:buNone/>
                </a:pPr>
                <a14:m>
                  <m:oMathPara xmlns:m="http://schemas.openxmlformats.org/officeDocument/2006/math">
                    <m:oMathParaPr>
                      <m:jc m:val="left"/>
                    </m:oMathParaPr>
                    <m:oMath xmlns:m="http://schemas.openxmlformats.org/officeDocument/2006/math">
                      <m:r>
                        <a:rPr lang="en-US" sz="2200" i="1" smtClean="0">
                          <a:latin typeface="Cambria Math"/>
                          <a:ea typeface="Cambria Math"/>
                        </a:rPr>
                        <m:t>⇒</m:t>
                      </m:r>
                      <m:r>
                        <a:rPr lang="en-US" sz="2200" b="0" i="1" smtClean="0">
                          <a:latin typeface="Cambria Math"/>
                          <a:ea typeface="Cambria Math"/>
                        </a:rPr>
                        <m:t>𝑛𝑟</m:t>
                      </m:r>
                      <m:sSub>
                        <m:sSubPr>
                          <m:ctrlPr>
                            <a:rPr lang="en-US" sz="2200" b="0" i="1" smtClean="0">
                              <a:latin typeface="Cambria Math" panose="02040503050406030204" pitchFamily="18" charset="0"/>
                              <a:ea typeface="Cambria Math"/>
                            </a:rPr>
                          </m:ctrlPr>
                        </m:sSubPr>
                        <m:e>
                          <m:r>
                            <a:rPr lang="en-US" sz="2200" b="0" i="1" smtClean="0">
                              <a:latin typeface="Cambria Math"/>
                              <a:ea typeface="Cambria Math"/>
                            </a:rPr>
                            <m:t>𝜎</m:t>
                          </m:r>
                        </m:e>
                        <m:sub>
                          <m:r>
                            <a:rPr lang="en-US" sz="2200" b="0" i="1" smtClean="0">
                              <a:latin typeface="Cambria Math"/>
                              <a:ea typeface="Cambria Math"/>
                            </a:rPr>
                            <m:t>𝑥</m:t>
                          </m:r>
                        </m:sub>
                      </m:sSub>
                      <m:sSub>
                        <m:sSubPr>
                          <m:ctrlPr>
                            <a:rPr lang="en-US" sz="2200" b="0" i="1" smtClean="0">
                              <a:latin typeface="Cambria Math" panose="02040503050406030204" pitchFamily="18" charset="0"/>
                              <a:ea typeface="Cambria Math"/>
                            </a:rPr>
                          </m:ctrlPr>
                        </m:sSubPr>
                        <m:e>
                          <m:r>
                            <a:rPr lang="en-US" sz="2200" b="0" i="1" smtClean="0">
                              <a:latin typeface="Cambria Math"/>
                              <a:ea typeface="Cambria Math"/>
                            </a:rPr>
                            <m:t>𝜎</m:t>
                          </m:r>
                        </m:e>
                        <m:sub>
                          <m:r>
                            <a:rPr lang="en-US" sz="2200" b="0" i="1" smtClean="0">
                              <a:latin typeface="Cambria Math"/>
                              <a:ea typeface="Cambria Math"/>
                            </a:rPr>
                            <m:t>𝑦</m:t>
                          </m:r>
                        </m:sub>
                      </m:sSub>
                      <m:r>
                        <a:rPr lang="en-US" sz="2200" b="0" i="1" smtClean="0">
                          <a:latin typeface="Cambria Math"/>
                          <a:ea typeface="Cambria Math"/>
                        </a:rPr>
                        <m:t>=</m:t>
                      </m:r>
                      <m:r>
                        <a:rPr lang="en-US" sz="2200" b="0" i="1" smtClean="0">
                          <a:latin typeface="Cambria Math"/>
                          <a:ea typeface="Cambria Math"/>
                        </a:rPr>
                        <m:t>𝑎</m:t>
                      </m:r>
                      <m:d>
                        <m:dPr>
                          <m:ctrlPr>
                            <a:rPr lang="en-US" sz="2200" b="0" i="1" smtClean="0">
                              <a:latin typeface="Cambria Math" panose="02040503050406030204" pitchFamily="18" charset="0"/>
                              <a:ea typeface="Cambria Math"/>
                            </a:rPr>
                          </m:ctrlPr>
                        </m:dPr>
                        <m:e>
                          <m:r>
                            <a:rPr lang="en-US" sz="2200" b="0" i="1" smtClean="0">
                              <a:latin typeface="Cambria Math"/>
                              <a:ea typeface="Cambria Math"/>
                            </a:rPr>
                            <m:t>0</m:t>
                          </m:r>
                        </m:e>
                      </m:d>
                      <m:r>
                        <a:rPr lang="en-US" sz="2200" b="0" i="1" smtClean="0">
                          <a:latin typeface="Cambria Math"/>
                          <a:ea typeface="Cambria Math"/>
                        </a:rPr>
                        <m:t>+</m:t>
                      </m:r>
                      <m:r>
                        <a:rPr lang="en-US" sz="2200" b="0" i="1" smtClean="0">
                          <a:latin typeface="Cambria Math"/>
                          <a:ea typeface="Cambria Math"/>
                        </a:rPr>
                        <m:t>𝑏𝑛</m:t>
                      </m:r>
                      <m:sSup>
                        <m:sSupPr>
                          <m:ctrlPr>
                            <a:rPr lang="en-US" sz="2200" b="0" i="1" smtClean="0">
                              <a:latin typeface="Cambria Math" panose="02040503050406030204" pitchFamily="18" charset="0"/>
                              <a:ea typeface="Cambria Math"/>
                            </a:rPr>
                          </m:ctrlPr>
                        </m:sSupPr>
                        <m:e>
                          <m:sSub>
                            <m:sSubPr>
                              <m:ctrlPr>
                                <a:rPr lang="en-US" sz="2200" b="0" i="1" smtClean="0">
                                  <a:latin typeface="Cambria Math" panose="02040503050406030204" pitchFamily="18" charset="0"/>
                                  <a:ea typeface="Cambria Math"/>
                                </a:rPr>
                              </m:ctrlPr>
                            </m:sSubPr>
                            <m:e>
                              <m:r>
                                <a:rPr lang="en-US" sz="2200" b="0" i="1" smtClean="0">
                                  <a:latin typeface="Cambria Math"/>
                                  <a:ea typeface="Cambria Math"/>
                                </a:rPr>
                                <m:t>𝜎</m:t>
                              </m:r>
                            </m:e>
                            <m:sub>
                              <m:r>
                                <a:rPr lang="en-US" sz="2200" b="0" i="1" smtClean="0">
                                  <a:latin typeface="Cambria Math"/>
                                  <a:ea typeface="Cambria Math"/>
                                </a:rPr>
                                <m:t>𝑥</m:t>
                              </m:r>
                            </m:sub>
                          </m:sSub>
                        </m:e>
                        <m:sup>
                          <m:r>
                            <a:rPr lang="en-US" sz="2200" b="0" i="1" smtClean="0">
                              <a:latin typeface="Cambria Math"/>
                              <a:ea typeface="Cambria Math"/>
                            </a:rPr>
                            <m:t>2</m:t>
                          </m:r>
                        </m:sup>
                      </m:sSup>
                    </m:oMath>
                  </m:oMathPara>
                </a14:m>
                <a:endParaRPr lang="en-US" sz="2200" dirty="0"/>
              </a:p>
              <a:p>
                <a:pPr marL="0" indent="0">
                  <a:buNone/>
                </a:pPr>
                <a14:m>
                  <m:oMathPara xmlns:m="http://schemas.openxmlformats.org/officeDocument/2006/math">
                    <m:oMathParaPr>
                      <m:jc m:val="left"/>
                    </m:oMathParaPr>
                    <m:oMath xmlns:m="http://schemas.openxmlformats.org/officeDocument/2006/math">
                      <m:r>
                        <a:rPr lang="en-US" sz="2200" i="1" smtClean="0">
                          <a:latin typeface="Cambria Math"/>
                          <a:ea typeface="Cambria Math"/>
                        </a:rPr>
                        <m:t>⇒</m:t>
                      </m:r>
                      <m:r>
                        <a:rPr lang="en-US" sz="2200" b="0" i="1" smtClean="0">
                          <a:latin typeface="Cambria Math"/>
                          <a:ea typeface="Cambria Math"/>
                        </a:rPr>
                        <m:t>𝑏</m:t>
                      </m:r>
                      <m:r>
                        <a:rPr lang="en-US" sz="2200" b="0" i="1" smtClean="0">
                          <a:latin typeface="Cambria Math"/>
                          <a:ea typeface="Cambria Math"/>
                        </a:rPr>
                        <m:t>=</m:t>
                      </m:r>
                      <m:r>
                        <a:rPr lang="en-US" sz="2200" b="0" i="1" smtClean="0">
                          <a:latin typeface="Cambria Math"/>
                          <a:ea typeface="Cambria Math"/>
                        </a:rPr>
                        <m:t>𝑟</m:t>
                      </m:r>
                      <m:f>
                        <m:fPr>
                          <m:ctrlPr>
                            <a:rPr lang="en-US" sz="2200" b="0" i="1" smtClean="0">
                              <a:latin typeface="Cambria Math" panose="02040503050406030204" pitchFamily="18" charset="0"/>
                              <a:ea typeface="Cambria Math"/>
                            </a:rPr>
                          </m:ctrlPr>
                        </m:fPr>
                        <m:num>
                          <m:sSub>
                            <m:sSubPr>
                              <m:ctrlPr>
                                <a:rPr lang="en-US" sz="2200" b="0" i="1" smtClean="0">
                                  <a:latin typeface="Cambria Math" panose="02040503050406030204" pitchFamily="18" charset="0"/>
                                  <a:ea typeface="Cambria Math"/>
                                </a:rPr>
                              </m:ctrlPr>
                            </m:sSubPr>
                            <m:e>
                              <m:r>
                                <a:rPr lang="en-US" sz="2200" b="0" i="1" smtClean="0">
                                  <a:latin typeface="Cambria Math"/>
                                  <a:ea typeface="Cambria Math"/>
                                </a:rPr>
                                <m:t>𝜎</m:t>
                              </m:r>
                            </m:e>
                            <m:sub>
                              <m:r>
                                <a:rPr lang="en-US" sz="2200" b="0" i="1" smtClean="0">
                                  <a:latin typeface="Cambria Math"/>
                                  <a:ea typeface="Cambria Math"/>
                                </a:rPr>
                                <m:t>𝑦</m:t>
                              </m:r>
                            </m:sub>
                          </m:sSub>
                        </m:num>
                        <m:den>
                          <m:sSub>
                            <m:sSubPr>
                              <m:ctrlPr>
                                <a:rPr lang="en-US" sz="2200" b="0" i="1" smtClean="0">
                                  <a:latin typeface="Cambria Math" panose="02040503050406030204" pitchFamily="18" charset="0"/>
                                  <a:ea typeface="Cambria Math"/>
                                </a:rPr>
                              </m:ctrlPr>
                            </m:sSubPr>
                            <m:e>
                              <m:r>
                                <a:rPr lang="en-US" sz="2200" b="0" i="1" smtClean="0">
                                  <a:latin typeface="Cambria Math"/>
                                  <a:ea typeface="Cambria Math"/>
                                </a:rPr>
                                <m:t>𝜎</m:t>
                              </m:r>
                            </m:e>
                            <m:sub>
                              <m:r>
                                <a:rPr lang="en-US" sz="2200" b="0" i="1" smtClean="0">
                                  <a:latin typeface="Cambria Math"/>
                                  <a:ea typeface="Cambria Math"/>
                                </a:rPr>
                                <m:t>𝑥</m:t>
                              </m:r>
                            </m:sub>
                          </m:sSub>
                        </m:den>
                      </m:f>
                    </m:oMath>
                  </m:oMathPara>
                </a14:m>
                <a:endParaRPr lang="en-US" sz="2200" dirty="0"/>
              </a:p>
              <a:p>
                <a:pPr marL="0" indent="0">
                  <a:buNone/>
                </a:pPr>
                <a:r>
                  <a:rPr lang="en-US" sz="2200" dirty="0"/>
                  <a:t>Where </a:t>
                </a:r>
                <a14:m>
                  <m:oMath xmlns:m="http://schemas.openxmlformats.org/officeDocument/2006/math">
                    <m:r>
                      <a:rPr lang="en-US" sz="2200" b="0" i="1" smtClean="0">
                        <a:latin typeface="Cambria Math"/>
                      </a:rPr>
                      <m:t>𝑟</m:t>
                    </m:r>
                    <m:r>
                      <a:rPr lang="en-US" sz="2200" b="0" i="1" smtClean="0">
                        <a:latin typeface="Cambria Math"/>
                      </a:rPr>
                      <m:t> </m:t>
                    </m:r>
                  </m:oMath>
                </a14:m>
                <a:r>
                  <a:rPr lang="en-US" sz="2200" dirty="0"/>
                  <a:t>is the coefficient of correlation </a:t>
                </a:r>
                <a14:m>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𝑥</m:t>
                        </m:r>
                      </m:sub>
                    </m:sSub>
                    <m:sSub>
                      <m:sSubPr>
                        <m:ctrlPr>
                          <a:rPr lang="en-US" sz="2200" i="1">
                            <a:latin typeface="Cambria Math" panose="02040503050406030204" pitchFamily="18" charset="0"/>
                            <a:ea typeface="Cambria Math"/>
                          </a:rPr>
                        </m:ctrlPr>
                      </m:sSubPr>
                      <m:e>
                        <m:r>
                          <a:rPr lang="en-US" sz="2200" b="0" i="1" smtClean="0">
                            <a:latin typeface="Cambria Math"/>
                            <a:ea typeface="Cambria Math"/>
                          </a:rPr>
                          <m:t>𝑎𝑛𝑑</m:t>
                        </m:r>
                        <m:r>
                          <a:rPr lang="en-US" sz="2200" b="0" i="1" smtClean="0">
                            <a:latin typeface="Cambria Math"/>
                            <a:ea typeface="Cambria Math"/>
                          </a:rPr>
                          <m:t> </m:t>
                        </m:r>
                        <m:r>
                          <a:rPr lang="en-US" sz="2200" i="1">
                            <a:latin typeface="Cambria Math"/>
                            <a:ea typeface="Cambria Math"/>
                          </a:rPr>
                          <m:t>𝜎</m:t>
                        </m:r>
                      </m:e>
                      <m:sub>
                        <m:r>
                          <a:rPr lang="en-US" sz="2200" i="1">
                            <a:latin typeface="Cambria Math"/>
                            <a:ea typeface="Cambria Math"/>
                          </a:rPr>
                          <m:t>𝑦</m:t>
                        </m:r>
                      </m:sub>
                    </m:sSub>
                  </m:oMath>
                </a14:m>
                <a:r>
                  <a:rPr lang="en-US" sz="2200" dirty="0"/>
                  <a:t> are the standard deviations of </a:t>
                </a:r>
                <a14:m>
                  <m:oMath xmlns:m="http://schemas.openxmlformats.org/officeDocument/2006/math">
                    <m:r>
                      <a:rPr lang="en-US" sz="2200" b="0" i="1" smtClean="0">
                        <a:latin typeface="Cambria Math"/>
                      </a:rPr>
                      <m:t>𝑥</m:t>
                    </m:r>
                    <m:r>
                      <a:rPr lang="en-US" sz="2200" b="0" i="1" smtClean="0">
                        <a:latin typeface="Cambria Math"/>
                      </a:rPr>
                      <m:t> </m:t>
                    </m:r>
                    <m:r>
                      <a:rPr lang="en-US" sz="2200" b="0" i="1" smtClean="0">
                        <a:latin typeface="Cambria Math"/>
                      </a:rPr>
                      <m:t>𝑎𝑛𝑑</m:t>
                    </m:r>
                    <m:r>
                      <a:rPr lang="en-US" sz="2200" b="0" i="1" smtClean="0">
                        <a:latin typeface="Cambria Math"/>
                      </a:rPr>
                      <m:t> </m:t>
                    </m:r>
                    <m:r>
                      <a:rPr lang="en-US" sz="2200" b="0" i="1" smtClean="0">
                        <a:latin typeface="Cambria Math"/>
                      </a:rPr>
                      <m:t>𝑦</m:t>
                    </m:r>
                  </m:oMath>
                </a14:m>
                <a:r>
                  <a:rPr lang="en-US" sz="2200" dirty="0"/>
                  <a:t> series respectively.</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256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B783C-3391-41E7-A1C4-3DB64CE1FBEE}"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127</a:t>
            </a:fld>
            <a:endParaRPr lang="en-US"/>
          </a:p>
        </p:txBody>
      </p:sp>
      <p:sp>
        <p:nvSpPr>
          <p:cNvPr id="11"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anose="02020603050405020304" pitchFamily="18" charset="0"/>
              </a:rPr>
              <a:t>Linear Regression(CO1)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28391721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dirty="0"/>
                  <a:t>Properties of Regression Coefficients:</a:t>
                </a:r>
              </a:p>
              <a:p>
                <a:pPr marL="0" indent="0">
                  <a:buNone/>
                </a:pPr>
                <a:r>
                  <a:rPr lang="en-US" sz="2200" b="1" dirty="0"/>
                  <a:t>Property 1.</a:t>
                </a:r>
                <a:r>
                  <a:rPr lang="en-US" sz="2200" dirty="0"/>
                  <a:t> Correlation coefficient is the geometric mean between the regression coefficients.</a:t>
                </a:r>
              </a:p>
              <a:p>
                <a:pPr marL="0" indent="0">
                  <a:buNone/>
                </a:pPr>
                <a:r>
                  <a:rPr lang="en-US" sz="2200" b="1" dirty="0"/>
                  <a:t>Proof :</a:t>
                </a:r>
                <a:r>
                  <a:rPr lang="en-US" sz="2200" dirty="0"/>
                  <a:t>The coefficients of regression are </a:t>
                </a:r>
                <a14:m>
                  <m:oMath xmlns:m="http://schemas.openxmlformats.org/officeDocument/2006/math">
                    <m:f>
                      <m:fPr>
                        <m:ctrlPr>
                          <a:rPr lang="en-US" sz="2200" i="1" smtClean="0">
                            <a:latin typeface="Cambria Math" panose="02040503050406030204" pitchFamily="18" charset="0"/>
                          </a:rPr>
                        </m:ctrlPr>
                      </m:fPr>
                      <m:num>
                        <m:r>
                          <a:rPr lang="en-US" sz="2200" b="0" i="1" smtClean="0">
                            <a:latin typeface="Cambria Math"/>
                          </a:rPr>
                          <m:t>𝑟</m:t>
                        </m:r>
                        <m:sSub>
                          <m:sSubPr>
                            <m:ctrlPr>
                              <a:rPr lang="en-US" sz="2200" i="1" smtClean="0">
                                <a:latin typeface="Cambria Math" panose="02040503050406030204" pitchFamily="18" charset="0"/>
                              </a:rPr>
                            </m:ctrlPr>
                          </m:sSubPr>
                          <m:e>
                            <m:r>
                              <a:rPr lang="en-US" sz="2200" i="1" smtClean="0">
                                <a:latin typeface="Cambria Math"/>
                                <a:ea typeface="Cambria Math"/>
                              </a:rPr>
                              <m:t>𝜎</m:t>
                            </m:r>
                          </m:e>
                          <m:sub>
                            <m:r>
                              <a:rPr lang="en-US" sz="2200" b="0" i="1" smtClean="0">
                                <a:latin typeface="Cambria Math"/>
                              </a:rPr>
                              <m:t>𝑦</m:t>
                            </m:r>
                          </m:sub>
                        </m:sSub>
                      </m:num>
                      <m:den>
                        <m:sSub>
                          <m:sSubPr>
                            <m:ctrlPr>
                              <a:rPr lang="en-US" sz="2200" i="1" smtClean="0">
                                <a:latin typeface="Cambria Math" panose="02040503050406030204" pitchFamily="18" charset="0"/>
                              </a:rPr>
                            </m:ctrlPr>
                          </m:sSubPr>
                          <m:e>
                            <m:r>
                              <a:rPr lang="en-US" sz="2200" i="1" smtClean="0">
                                <a:latin typeface="Cambria Math"/>
                                <a:ea typeface="Cambria Math"/>
                              </a:rPr>
                              <m:t>𝜎</m:t>
                            </m:r>
                          </m:e>
                          <m:sub>
                            <m:r>
                              <a:rPr lang="en-US" sz="2200" b="0" i="1" smtClean="0">
                                <a:latin typeface="Cambria Math"/>
                              </a:rPr>
                              <m:t>𝑥</m:t>
                            </m:r>
                          </m:sub>
                        </m:sSub>
                      </m:den>
                    </m:f>
                  </m:oMath>
                </a14:m>
                <a:r>
                  <a:rPr lang="en-US" sz="2200" dirty="0"/>
                  <a:t> and </a:t>
                </a:r>
                <a14:m>
                  <m:oMath xmlns:m="http://schemas.openxmlformats.org/officeDocument/2006/math">
                    <m:f>
                      <m:fPr>
                        <m:ctrlPr>
                          <a:rPr lang="en-US" sz="2200" i="1" smtClean="0">
                            <a:latin typeface="Cambria Math" panose="02040503050406030204" pitchFamily="18" charset="0"/>
                          </a:rPr>
                        </m:ctrlPr>
                      </m:fPr>
                      <m:num>
                        <m:sSub>
                          <m:sSubPr>
                            <m:ctrlPr>
                              <a:rPr lang="en-US" sz="2200" i="1" smtClean="0">
                                <a:latin typeface="Cambria Math" panose="02040503050406030204" pitchFamily="18" charset="0"/>
                              </a:rPr>
                            </m:ctrlPr>
                          </m:sSubPr>
                          <m:e>
                            <m:r>
                              <a:rPr lang="en-US" sz="2200" b="0" i="1" smtClean="0">
                                <a:latin typeface="Cambria Math"/>
                              </a:rPr>
                              <m:t>𝑟</m:t>
                            </m:r>
                            <m:r>
                              <a:rPr lang="en-US" sz="2200" i="1" smtClean="0">
                                <a:latin typeface="Cambria Math"/>
                                <a:ea typeface="Cambria Math"/>
                              </a:rPr>
                              <m:t>𝜎</m:t>
                            </m:r>
                          </m:e>
                          <m:sub>
                            <m:r>
                              <a:rPr lang="en-US" sz="2200" b="0" i="1" smtClean="0">
                                <a:latin typeface="Cambria Math"/>
                              </a:rPr>
                              <m:t>𝑥</m:t>
                            </m:r>
                          </m:sub>
                        </m:sSub>
                      </m:num>
                      <m:den>
                        <m:sSub>
                          <m:sSubPr>
                            <m:ctrlPr>
                              <a:rPr lang="en-US" sz="2200" i="1" smtClean="0">
                                <a:latin typeface="Cambria Math" panose="02040503050406030204" pitchFamily="18" charset="0"/>
                              </a:rPr>
                            </m:ctrlPr>
                          </m:sSubPr>
                          <m:e>
                            <m:r>
                              <a:rPr lang="en-US" sz="2200" i="1" smtClean="0">
                                <a:latin typeface="Cambria Math"/>
                                <a:ea typeface="Cambria Math"/>
                              </a:rPr>
                              <m:t>𝜎</m:t>
                            </m:r>
                          </m:e>
                          <m:sub>
                            <m:r>
                              <a:rPr lang="en-US" sz="2200" b="0" i="1" smtClean="0">
                                <a:latin typeface="Cambria Math"/>
                              </a:rPr>
                              <m:t>𝑦</m:t>
                            </m:r>
                          </m:sub>
                        </m:sSub>
                      </m:den>
                    </m:f>
                  </m:oMath>
                </a14:m>
                <a:r>
                  <a:rPr lang="en-US" sz="2200" dirty="0"/>
                  <a:t>.</a:t>
                </a:r>
              </a:p>
              <a:p>
                <a:pPr marL="0" indent="0">
                  <a:buNone/>
                </a:pPr>
                <a:r>
                  <a:rPr lang="en-US" sz="2200" dirty="0"/>
                  <a:t>G.M. between them=</a:t>
                </a:r>
                <a14:m>
                  <m:oMath xmlns:m="http://schemas.openxmlformats.org/officeDocument/2006/math">
                    <m:rad>
                      <m:radPr>
                        <m:degHide m:val="on"/>
                        <m:ctrlPr>
                          <a:rPr lang="en-US" sz="2200" i="1" smtClean="0">
                            <a:latin typeface="Cambria Math" panose="02040503050406030204" pitchFamily="18" charset="0"/>
                          </a:rPr>
                        </m:ctrlPr>
                      </m:radPr>
                      <m:deg/>
                      <m:e>
                        <m:f>
                          <m:fPr>
                            <m:ctrlPr>
                              <a:rPr lang="en-US" sz="2200" i="1">
                                <a:latin typeface="Cambria Math" panose="02040503050406030204" pitchFamily="18" charset="0"/>
                              </a:rPr>
                            </m:ctrlPr>
                          </m:fPr>
                          <m:num>
                            <m:r>
                              <a:rPr lang="en-US" sz="2200" i="1">
                                <a:latin typeface="Cambria Math"/>
                              </a:rPr>
                              <m:t>𝑟</m:t>
                            </m:r>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num>
                          <m:den>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𝑥</m:t>
                                </m:r>
                              </m:sub>
                            </m:sSub>
                          </m:den>
                        </m:f>
                        <m:r>
                          <a:rPr lang="en-US" sz="2200" i="1" smtClean="0">
                            <a:latin typeface="Cambria Math"/>
                            <a:ea typeface="Cambria Math"/>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a:rPr>
                                  <m:t>𝑟</m:t>
                                </m:r>
                                <m:r>
                                  <a:rPr lang="en-US" sz="2200" i="1">
                                    <a:latin typeface="Cambria Math"/>
                                    <a:ea typeface="Cambria Math"/>
                                  </a:rPr>
                                  <m:t>𝜎</m:t>
                                </m:r>
                              </m:e>
                              <m:sub>
                                <m:r>
                                  <a:rPr lang="en-US" sz="2200" i="1">
                                    <a:latin typeface="Cambria Math"/>
                                  </a:rPr>
                                  <m:t>𝑥</m:t>
                                </m:r>
                              </m:sub>
                            </m:sSub>
                          </m:num>
                          <m:den>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den>
                        </m:f>
                        <m:r>
                          <a:rPr lang="en-US" sz="2200" b="0" i="1" smtClean="0">
                            <a:latin typeface="Cambria Math"/>
                          </a:rPr>
                          <m:t>=</m:t>
                        </m:r>
                      </m:e>
                    </m:rad>
                    <m:rad>
                      <m:radPr>
                        <m:degHide m:val="on"/>
                        <m:ctrlPr>
                          <a:rPr lang="en-US" sz="2200" i="1" smtClean="0">
                            <a:latin typeface="Cambria Math" panose="02040503050406030204" pitchFamily="18" charset="0"/>
                          </a:rPr>
                        </m:ctrlPr>
                      </m:radPr>
                      <m:deg/>
                      <m:e>
                        <m:sSup>
                          <m:sSupPr>
                            <m:ctrlPr>
                              <a:rPr lang="en-US" sz="2200" i="1" smtClean="0">
                                <a:latin typeface="Cambria Math" panose="02040503050406030204" pitchFamily="18" charset="0"/>
                              </a:rPr>
                            </m:ctrlPr>
                          </m:sSupPr>
                          <m:e>
                            <m:r>
                              <a:rPr lang="en-US" sz="2200" b="0" i="1" smtClean="0">
                                <a:latin typeface="Cambria Math"/>
                              </a:rPr>
                              <m:t>𝑟</m:t>
                            </m:r>
                          </m:e>
                          <m:sup>
                            <m:r>
                              <a:rPr lang="en-US" sz="2200" b="0" i="1" smtClean="0">
                                <a:latin typeface="Cambria Math"/>
                              </a:rPr>
                              <m:t>2</m:t>
                            </m:r>
                          </m:sup>
                        </m:sSup>
                      </m:e>
                    </m:rad>
                    <m:r>
                      <a:rPr lang="en-US" sz="2200" b="0" i="0" smtClean="0">
                        <a:latin typeface="Cambria Math"/>
                      </a:rPr>
                      <m:t>=</m:t>
                    </m:r>
                    <m:r>
                      <m:rPr>
                        <m:sty m:val="p"/>
                      </m:rPr>
                      <a:rPr lang="en-US" sz="2200" b="0" i="0" smtClean="0">
                        <a:latin typeface="Cambria Math"/>
                      </a:rPr>
                      <m:t>r</m:t>
                    </m:r>
                    <m:r>
                      <a:rPr lang="en-US" sz="2200" b="0" i="0" smtClean="0">
                        <a:latin typeface="Cambria Math"/>
                      </a:rPr>
                      <m:t>=</m:t>
                    </m:r>
                  </m:oMath>
                </a14:m>
                <a:r>
                  <a:rPr lang="en-US" sz="2200" dirty="0"/>
                  <a:t>coefficient of correlation.</a:t>
                </a:r>
              </a:p>
              <a:p>
                <a:pPr marL="0" indent="0">
                  <a:buNone/>
                </a:pPr>
                <a:r>
                  <a:rPr lang="en-US" sz="2200" b="1" dirty="0"/>
                  <a:t>Property 2.</a:t>
                </a:r>
                <a:r>
                  <a:rPr lang="en-US" sz="2200" dirty="0"/>
                  <a:t>If one of the regression coefficients is greater than unity, the other must be less than unity.</a:t>
                </a:r>
              </a:p>
              <a:p>
                <a:pPr marL="0" indent="0">
                  <a:buNone/>
                </a:pPr>
                <a:r>
                  <a:rPr lang="en-US" sz="2200" b="1" dirty="0"/>
                  <a:t>Proof.</a:t>
                </a:r>
                <a:r>
                  <a:rPr lang="en-US" sz="2200" dirty="0"/>
                  <a:t> The two regression coefficients are </a:t>
                </a:r>
                <a14:m>
                  <m:oMath xmlns:m="http://schemas.openxmlformats.org/officeDocument/2006/math">
                    <m:sSub>
                      <m:sSubPr>
                        <m:ctrlPr>
                          <a:rPr lang="en-US" sz="2200" i="1" smtClean="0">
                            <a:latin typeface="Cambria Math" panose="02040503050406030204" pitchFamily="18" charset="0"/>
                            <a:ea typeface="Cambria Math"/>
                          </a:rPr>
                        </m:ctrlPr>
                      </m:sSubPr>
                      <m:e>
                        <m:r>
                          <a:rPr lang="en-US" sz="2200" b="0" i="1" smtClean="0">
                            <a:latin typeface="Cambria Math"/>
                            <a:ea typeface="Cambria Math"/>
                          </a:rPr>
                          <m:t>𝑏</m:t>
                        </m:r>
                      </m:e>
                      <m:sub>
                        <m:r>
                          <a:rPr lang="en-US" sz="2200" b="0" i="1" smtClean="0">
                            <a:latin typeface="Cambria Math"/>
                            <a:ea typeface="Cambria Math"/>
                          </a:rPr>
                          <m:t>𝑦𝑥</m:t>
                        </m:r>
                      </m:sub>
                    </m:sSub>
                    <m:r>
                      <a:rPr lang="en-US" sz="2200" i="1">
                        <a:latin typeface="Cambria Math"/>
                        <a:ea typeface="Cambria Math"/>
                      </a:rPr>
                      <m:t>=</m:t>
                    </m:r>
                    <m:f>
                      <m:fPr>
                        <m:ctrlPr>
                          <a:rPr lang="en-US" sz="2200" i="1">
                            <a:latin typeface="Cambria Math" panose="02040503050406030204" pitchFamily="18" charset="0"/>
                            <a:ea typeface="Cambria Math"/>
                          </a:rPr>
                        </m:ctrlPr>
                      </m:fPr>
                      <m:num>
                        <m:r>
                          <a:rPr lang="en-US" sz="2200" b="0" i="1" smtClean="0">
                            <a:latin typeface="Cambria Math"/>
                            <a:ea typeface="Cambria Math"/>
                          </a:rPr>
                          <m:t>𝑟</m:t>
                        </m:r>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𝑦</m:t>
                            </m:r>
                          </m:sub>
                        </m:sSub>
                      </m:num>
                      <m:den>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𝑥</m:t>
                            </m:r>
                          </m:sub>
                        </m:sSub>
                      </m:den>
                    </m:f>
                  </m:oMath>
                </a14:m>
                <a:r>
                  <a:rPr lang="en-US" sz="2200" dirty="0"/>
                  <a:t> and </a:t>
                </a:r>
                <a14:m>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𝑥</m:t>
                        </m:r>
                        <m:r>
                          <a:rPr lang="en-US" sz="2200" b="0" i="1" smtClean="0">
                            <a:latin typeface="Cambria Math"/>
                            <a:ea typeface="Cambria Math"/>
                          </a:rPr>
                          <m:t>𝑦</m:t>
                        </m:r>
                      </m:sub>
                    </m:sSub>
                    <m:r>
                      <a:rPr lang="en-US" sz="2200" i="1">
                        <a:latin typeface="Cambria Math"/>
                        <a:ea typeface="Cambria Math"/>
                      </a:rPr>
                      <m:t>=</m:t>
                    </m:r>
                    <m:f>
                      <m:fPr>
                        <m:ctrlPr>
                          <a:rPr lang="en-US" sz="2200" i="1">
                            <a:latin typeface="Cambria Math" panose="02040503050406030204" pitchFamily="18" charset="0"/>
                            <a:ea typeface="Cambria Math"/>
                          </a:rPr>
                        </m:ctrlPr>
                      </m:fPr>
                      <m:num>
                        <m:r>
                          <a:rPr lang="en-US" sz="2200" i="1">
                            <a:latin typeface="Cambria Math"/>
                            <a:ea typeface="Cambria Math"/>
                          </a:rPr>
                          <m:t>𝑟</m:t>
                        </m:r>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b="0" i="1" smtClean="0">
                                <a:latin typeface="Cambria Math"/>
                                <a:ea typeface="Cambria Math"/>
                              </a:rPr>
                              <m:t>𝑥</m:t>
                            </m:r>
                          </m:sub>
                        </m:sSub>
                      </m:num>
                      <m:den>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b="0" i="1" smtClean="0">
                                <a:latin typeface="Cambria Math"/>
                                <a:ea typeface="Cambria Math"/>
                              </a:rPr>
                              <m:t>𝑦</m:t>
                            </m:r>
                          </m:sub>
                        </m:sSub>
                      </m:den>
                    </m:f>
                  </m:oMath>
                </a14:m>
                <a:r>
                  <a:rPr lang="en-US" sz="22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r="-59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8BCA7035-94E3-469C-A8B1-770F3F432ED6}"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128</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anose="02020603050405020304" pitchFamily="18" charset="0"/>
              </a:rPr>
              <a:t> Regression Analysis Properties(CO1)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25116246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648200"/>
              </a:xfrm>
            </p:spPr>
            <p:txBody>
              <a:bodyPr>
                <a:noAutofit/>
              </a:bodyPr>
              <a:lstStyle/>
              <a:p>
                <a:pPr marL="0" indent="0">
                  <a:buNone/>
                </a:pPr>
                <a:r>
                  <a:rPr lang="en-US" sz="2200" dirty="0"/>
                  <a:t>Let </a:t>
                </a:r>
                <a14:m>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𝑦𝑥</m:t>
                        </m:r>
                      </m:sub>
                    </m:sSub>
                    <m:r>
                      <a:rPr lang="en-US" sz="2200" i="1">
                        <a:latin typeface="Cambria Math"/>
                        <a:ea typeface="Cambria Math"/>
                      </a:rPr>
                      <m:t>&gt;</m:t>
                    </m:r>
                  </m:oMath>
                </a14:m>
                <a:r>
                  <a:rPr lang="en-US" sz="2200" dirty="0"/>
                  <a:t>1,then </a:t>
                </a:r>
                <a14:m>
                  <m:oMath xmlns:m="http://schemas.openxmlformats.org/officeDocument/2006/math">
                    <m:f>
                      <m:fPr>
                        <m:ctrlPr>
                          <a:rPr lang="en-US" sz="2200" i="1">
                            <a:latin typeface="Cambria Math" panose="02040503050406030204" pitchFamily="18" charset="0"/>
                          </a:rPr>
                        </m:ctrlPr>
                      </m:fPr>
                      <m:num>
                        <m:r>
                          <a:rPr lang="en-US" sz="2200" i="1">
                            <a:latin typeface="Cambria Math"/>
                          </a:rPr>
                          <m:t>1</m:t>
                        </m:r>
                      </m:num>
                      <m:den>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𝑦𝑥</m:t>
                            </m:r>
                          </m:sub>
                        </m:sSub>
                      </m:den>
                    </m:f>
                    <m:r>
                      <a:rPr lang="en-US" sz="2200" i="1">
                        <a:latin typeface="Cambria Math"/>
                        <a:ea typeface="Cambria Math"/>
                      </a:rPr>
                      <m:t>&lt;1</m:t>
                    </m:r>
                  </m:oMath>
                </a14:m>
                <a:endParaRPr lang="en-US" sz="2200" dirty="0"/>
              </a:p>
              <a:p>
                <a:pPr marL="0" indent="0">
                  <a:buNone/>
                </a:pPr>
                <a:r>
                  <a:rPr lang="en-US" sz="2200" dirty="0"/>
                  <a:t>Since </a:t>
                </a:r>
                <a14:m>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𝑦𝑥</m:t>
                        </m:r>
                      </m:sub>
                    </m:sSub>
                  </m:oMath>
                </a14:m>
                <a:r>
                  <a:rPr lang="en-US" sz="2200" dirty="0">
                    <a:ea typeface="Cambria Math"/>
                  </a:rPr>
                  <a:t>. </a:t>
                </a:r>
                <a14:m>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𝑥𝑦</m:t>
                        </m:r>
                      </m:sub>
                    </m:sSub>
                    <m:r>
                      <a:rPr lang="en-US" sz="2200" i="1" smtClean="0">
                        <a:latin typeface="Cambria Math"/>
                        <a:ea typeface="Cambria Math"/>
                      </a:rPr>
                      <m:t>=</m:t>
                    </m:r>
                    <m:sSup>
                      <m:sSupPr>
                        <m:ctrlPr>
                          <a:rPr lang="en-US" sz="2200" i="1" smtClean="0">
                            <a:latin typeface="Cambria Math" panose="02040503050406030204" pitchFamily="18" charset="0"/>
                            <a:ea typeface="Cambria Math"/>
                          </a:rPr>
                        </m:ctrlPr>
                      </m:sSupPr>
                      <m:e>
                        <m:r>
                          <a:rPr lang="en-US" sz="2200" i="1">
                            <a:latin typeface="Cambria Math"/>
                            <a:ea typeface="Cambria Math"/>
                          </a:rPr>
                          <m:t>𝑟</m:t>
                        </m:r>
                      </m:e>
                      <m:sup>
                        <m:r>
                          <a:rPr lang="en-US" sz="2200" i="1">
                            <a:latin typeface="Cambria Math"/>
                            <a:ea typeface="Cambria Math"/>
                          </a:rPr>
                          <m:t>2</m:t>
                        </m:r>
                      </m:sup>
                    </m:sSup>
                    <m:r>
                      <a:rPr lang="en-US" sz="2200" i="1">
                        <a:latin typeface="Cambria Math"/>
                        <a:ea typeface="Cambria Math"/>
                      </a:rPr>
                      <m:t>≤1</m:t>
                    </m:r>
                  </m:oMath>
                </a14:m>
                <a:endParaRPr lang="en-US" sz="2200" dirty="0"/>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𝑥𝑦</m:t>
                          </m:r>
                        </m:sub>
                      </m:sSub>
                      <m:r>
                        <a:rPr lang="en-US" sz="2200" i="1">
                          <a:latin typeface="Cambria Math"/>
                          <a:ea typeface="Cambria Math"/>
                        </a:rPr>
                        <m:t>≤</m:t>
                      </m:r>
                      <m:f>
                        <m:fPr>
                          <m:ctrlPr>
                            <a:rPr lang="en-US" sz="2200" i="1">
                              <a:latin typeface="Cambria Math" panose="02040503050406030204" pitchFamily="18" charset="0"/>
                            </a:rPr>
                          </m:ctrlPr>
                        </m:fPr>
                        <m:num>
                          <m:r>
                            <a:rPr lang="en-US" sz="2200" i="1">
                              <a:latin typeface="Cambria Math"/>
                            </a:rPr>
                            <m:t>1</m:t>
                          </m:r>
                        </m:num>
                        <m:den>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𝑦𝑥</m:t>
                              </m:r>
                            </m:sub>
                          </m:sSub>
                        </m:den>
                      </m:f>
                      <m:r>
                        <a:rPr lang="en-US" sz="2200" i="1" smtClean="0">
                          <a:latin typeface="Cambria Math"/>
                          <a:ea typeface="Cambria Math"/>
                        </a:rPr>
                        <m:t>&lt;1</m:t>
                      </m:r>
                    </m:oMath>
                  </m:oMathPara>
                </a14:m>
                <a:endParaRPr lang="en-US" sz="2200" dirty="0"/>
              </a:p>
              <a:p>
                <a:pPr marL="0" indent="0">
                  <a:buNone/>
                </a:pPr>
                <a:r>
                  <a:rPr lang="en-US" sz="2200" dirty="0"/>
                  <a:t>Similarly if </a:t>
                </a:r>
                <a14:m>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𝑥𝑦</m:t>
                        </m:r>
                      </m:sub>
                    </m:sSub>
                    <m:r>
                      <a:rPr lang="en-US" sz="2200" i="1">
                        <a:latin typeface="Cambria Math"/>
                        <a:ea typeface="Cambria Math"/>
                      </a:rPr>
                      <m:t>&gt;1, </m:t>
                    </m:r>
                    <m:r>
                      <a:rPr lang="en-US" sz="2200" i="1">
                        <a:latin typeface="Cambria Math"/>
                        <a:ea typeface="Cambria Math"/>
                      </a:rPr>
                      <m:t>𝑡h𝑒𝑛</m:t>
                    </m:r>
                    <m:r>
                      <a:rPr lang="en-US" sz="2200" i="1">
                        <a:latin typeface="Cambria Math"/>
                        <a:ea typeface="Cambria Math"/>
                      </a:rPr>
                      <m:t> </m:t>
                    </m:r>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𝑦𝑥</m:t>
                        </m:r>
                      </m:sub>
                    </m:sSub>
                    <m:r>
                      <a:rPr lang="en-US" sz="2200" i="1">
                        <a:latin typeface="Cambria Math"/>
                        <a:ea typeface="Cambria Math"/>
                      </a:rPr>
                      <m:t>&lt;1.</m:t>
                    </m:r>
                  </m:oMath>
                </a14:m>
                <a:endParaRPr lang="en-US" sz="2200" dirty="0"/>
              </a:p>
              <a:p>
                <a:pPr marL="0" indent="0">
                  <a:buNone/>
                </a:pPr>
                <a:r>
                  <a:rPr lang="en-US" sz="2200" b="1" dirty="0"/>
                  <a:t>Property 3.</a:t>
                </a:r>
                <a:r>
                  <a:rPr lang="en-US" sz="2200" dirty="0"/>
                  <a:t>Airthmetic mean of regression coefficient is greater than the Correlation coefficient.</a:t>
                </a:r>
              </a:p>
              <a:p>
                <a:pPr marL="0" indent="0">
                  <a:buNone/>
                </a:pPr>
                <a:r>
                  <a:rPr lang="en-US" sz="2200" b="1" dirty="0"/>
                  <a:t>Proof.</a:t>
                </a:r>
                <a:r>
                  <a:rPr lang="en-US" sz="2200" dirty="0"/>
                  <a:t> We have to prove that</a:t>
                </a:r>
              </a:p>
              <a:p>
                <a:pPr marL="0" indent="0">
                  <a:buNone/>
                </a:pPr>
                <a14:m>
                  <m:oMathPara xmlns:m="http://schemas.openxmlformats.org/officeDocument/2006/math">
                    <m:oMathParaPr>
                      <m:jc m:val="left"/>
                    </m:oMathParaPr>
                    <m:oMath xmlns:m="http://schemas.openxmlformats.org/officeDocument/2006/math">
                      <m:f>
                        <m:fPr>
                          <m:ctrlPr>
                            <a:rPr lang="en-US" sz="2200" i="1" smtClean="0">
                              <a:latin typeface="Cambria Math" panose="02040503050406030204" pitchFamily="18" charset="0"/>
                            </a:rPr>
                          </m:ctrlPr>
                        </m:fPr>
                        <m:num>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𝑦𝑥</m:t>
                              </m:r>
                            </m:sub>
                          </m:sSub>
                          <m:r>
                            <m:rPr>
                              <m:nor/>
                            </m:rPr>
                            <a:rPr lang="en-US" sz="2200" b="0" i="0" smtClean="0">
                              <a:latin typeface="Cambria Math"/>
                              <a:ea typeface="Cambria Math"/>
                            </a:rPr>
                            <m:t>+</m:t>
                          </m:r>
                          <m:r>
                            <m:rPr>
                              <m:nor/>
                            </m:rPr>
                            <a:rPr lang="en-US" sz="2200" dirty="0">
                              <a:ea typeface="Cambria Math"/>
                            </a:rPr>
                            <m:t> </m:t>
                          </m:r>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𝑥𝑦</m:t>
                              </m:r>
                            </m:sub>
                          </m:sSub>
                        </m:num>
                        <m:den>
                          <m:r>
                            <a:rPr lang="en-US" sz="2200" b="0" i="1" smtClean="0">
                              <a:latin typeface="Cambria Math"/>
                            </a:rPr>
                            <m:t>2</m:t>
                          </m:r>
                        </m:den>
                      </m:f>
                      <m:r>
                        <a:rPr lang="en-US" sz="2200" i="1" smtClean="0">
                          <a:latin typeface="Cambria Math"/>
                          <a:ea typeface="Cambria Math"/>
                        </a:rPr>
                        <m:t>&gt;</m:t>
                      </m:r>
                      <m:r>
                        <a:rPr lang="en-US" sz="2200" b="0" i="1" smtClean="0">
                          <a:latin typeface="Cambria Math"/>
                          <a:ea typeface="Cambria Math"/>
                        </a:rPr>
                        <m:t>𝑟</m:t>
                      </m:r>
                    </m:oMath>
                  </m:oMathPara>
                </a14:m>
                <a:endParaRPr lang="en-US" sz="2200" b="0" dirty="0">
                  <a:ea typeface="Cambria Math"/>
                </a:endParaRPr>
              </a:p>
              <a:p>
                <a:pPr marL="0" indent="0">
                  <a:buNone/>
                </a:pPr>
                <a:r>
                  <a:rPr lang="en-US" sz="2200" dirty="0"/>
                  <a:t>r</a:t>
                </a:r>
                <a14:m>
                  <m:oMath xmlns:m="http://schemas.openxmlformats.org/officeDocument/2006/math">
                    <m:f>
                      <m:fPr>
                        <m:ctrlPr>
                          <a:rPr lang="en-US" sz="2200" i="1">
                            <a:latin typeface="Cambria Math" panose="02040503050406030204" pitchFamily="18" charset="0"/>
                          </a:rPr>
                        </m:ctrlPr>
                      </m:fPr>
                      <m:num>
                        <m:sSub>
                          <m:sSubPr>
                            <m:ctrlPr>
                              <a:rPr lang="en-US" sz="2200" i="1" smtClean="0">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num>
                      <m:den>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𝑥</m:t>
                            </m:r>
                          </m:sub>
                        </m:sSub>
                      </m:den>
                    </m:f>
                  </m:oMath>
                </a14:m>
                <a:r>
                  <a:rPr lang="en-US" sz="2200" dirty="0"/>
                  <a:t> + r</a:t>
                </a:r>
                <a14:m>
                  <m:oMath xmlns:m="http://schemas.openxmlformats.org/officeDocument/2006/math">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𝑥</m:t>
                            </m:r>
                          </m:sub>
                        </m:sSub>
                      </m:num>
                      <m:den>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den>
                    </m:f>
                    <m:r>
                      <a:rPr lang="en-US" sz="2200" i="1" smtClean="0">
                        <a:latin typeface="Cambria Math"/>
                        <a:ea typeface="Cambria Math"/>
                      </a:rPr>
                      <m:t>&gt;</m:t>
                    </m:r>
                    <m:r>
                      <a:rPr lang="en-US" sz="2200" b="0" i="1" smtClean="0">
                        <a:latin typeface="Cambria Math"/>
                        <a:ea typeface="Cambria Math"/>
                      </a:rPr>
                      <m:t>2</m:t>
                    </m:r>
                    <m:r>
                      <a:rPr lang="en-US" sz="2200" b="0" i="1" smtClean="0">
                        <a:latin typeface="Cambria Math"/>
                        <a:ea typeface="Cambria Math"/>
                      </a:rPr>
                      <m:t>𝑟</m:t>
                    </m:r>
                  </m:oMath>
                </a14:m>
                <a:endParaRPr lang="en-US" sz="2200" dirty="0"/>
              </a:p>
              <a:p>
                <a:pPr marL="0" indent="0">
                  <a:buNone/>
                </a:pPr>
                <a:endParaRPr lang="en-US" sz="2200" b="0" dirty="0">
                  <a:ea typeface="Cambria Math"/>
                </a:endParaRPr>
              </a:p>
              <a:p>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648200"/>
              </a:xfrm>
              <a:blipFill rotWithShape="1">
                <a:blip r:embed="rId2"/>
                <a:stretch>
                  <a:fillRect l="-963" b="-1994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2A3C4B42-DE60-4AA9-BA40-7FFAC6FA1148}"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129</a:t>
            </a:fld>
            <a:endParaRPr lang="en-US"/>
          </a:p>
        </p:txBody>
      </p:sp>
      <p:sp>
        <p:nvSpPr>
          <p:cNvPr id="11"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anose="02020603050405020304" pitchFamily="18" charset="0"/>
              </a:rPr>
              <a:t> Regression Analysis Properties(CO1)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40758747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66F39DD-C512-40BD-B7A7-089E8BE06BE4}"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a typeface="+mn-ea"/>
                <a:cs typeface="+mn-cs"/>
              </a:rPr>
              <a:t>CO-PSO </a:t>
            </a:r>
            <a:r>
              <a:rPr lang="en-US" sz="2400" b="1" dirty="0">
                <a:latin typeface="Times New Roman" panose="02020603050405020304" pitchFamily="18" charset="0"/>
              </a:rPr>
              <a:t>Mapping(CO2)</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a typeface="+mn-ea"/>
              <a:cs typeface="+mn-cs"/>
            </a:endParaRPr>
          </a:p>
        </p:txBody>
      </p:sp>
      <p:sp>
        <p:nvSpPr>
          <p:cNvPr id="9" name="Content Placeholder 8"/>
          <p:cNvSpPr>
            <a:spLocks noGrp="1"/>
          </p:cNvSpPr>
          <p:nvPr>
            <p:ph idx="1"/>
          </p:nvPr>
        </p:nvSpPr>
        <p:spPr>
          <a:xfrm>
            <a:off x="457200" y="1676400"/>
            <a:ext cx="8229600" cy="4525963"/>
          </a:xfrm>
        </p:spPr>
        <p:txBody>
          <a:bodyPr>
            <a:normAutofit/>
          </a:bodyPr>
          <a:lstStyle/>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	</a:t>
            </a:r>
          </a:p>
          <a:p>
            <a:pPr marL="0" indent="0">
              <a:buNone/>
            </a:pPr>
            <a:endParaRPr lang="en-US" sz="2200" dirty="0"/>
          </a:p>
          <a:p>
            <a:pPr marL="0" indent="0">
              <a:buNone/>
            </a:pPr>
            <a:endParaRPr lang="en-US" sz="2200" dirty="0"/>
          </a:p>
          <a:p>
            <a:pPr marL="0" indent="0" algn="ctr">
              <a:buNone/>
            </a:pPr>
            <a:r>
              <a:rPr lang="en-US" sz="2200" dirty="0"/>
              <a:t>*L= Low	*M= Medium         *H= High</a:t>
            </a:r>
          </a:p>
          <a:p>
            <a:pPr marL="0" indent="0">
              <a:buNone/>
            </a:pPr>
            <a:endParaRPr lang="en-US" sz="2200" dirty="0"/>
          </a:p>
        </p:txBody>
      </p:sp>
      <p:graphicFrame>
        <p:nvGraphicFramePr>
          <p:cNvPr id="2" name="Table 1"/>
          <p:cNvGraphicFramePr>
            <a:graphicFrameLocks noGrp="1"/>
          </p:cNvGraphicFramePr>
          <p:nvPr>
            <p:extLst>
              <p:ext uri="{D42A27DB-BD31-4B8C-83A1-F6EECF244321}">
                <p14:modId xmlns:p14="http://schemas.microsoft.com/office/powerpoint/2010/main" val="163264262"/>
              </p:ext>
            </p:extLst>
          </p:nvPr>
        </p:nvGraphicFramePr>
        <p:xfrm>
          <a:off x="1828800" y="1295400"/>
          <a:ext cx="5181600" cy="3605868"/>
        </p:xfrm>
        <a:graphic>
          <a:graphicData uri="http://schemas.openxmlformats.org/drawingml/2006/table">
            <a:tbl>
              <a:tblPr firstRow="1" firstCol="1" bandRow="1">
                <a:tableStyleId>{5C22544A-7EE6-4342-B048-85BDC9FD1C3A}</a:tableStyleId>
              </a:tblPr>
              <a:tblGrid>
                <a:gridCol w="950899">
                  <a:extLst>
                    <a:ext uri="{9D8B030D-6E8A-4147-A177-3AD203B41FA5}">
                      <a16:colId xmlns:a16="http://schemas.microsoft.com/office/drawing/2014/main" val="20000"/>
                    </a:ext>
                  </a:extLst>
                </a:gridCol>
                <a:gridCol w="974092">
                  <a:extLst>
                    <a:ext uri="{9D8B030D-6E8A-4147-A177-3AD203B41FA5}">
                      <a16:colId xmlns:a16="http://schemas.microsoft.com/office/drawing/2014/main" val="20001"/>
                    </a:ext>
                  </a:extLst>
                </a:gridCol>
                <a:gridCol w="881321">
                  <a:extLst>
                    <a:ext uri="{9D8B030D-6E8A-4147-A177-3AD203B41FA5}">
                      <a16:colId xmlns:a16="http://schemas.microsoft.com/office/drawing/2014/main" val="20002"/>
                    </a:ext>
                  </a:extLst>
                </a:gridCol>
                <a:gridCol w="1187644">
                  <a:extLst>
                    <a:ext uri="{9D8B030D-6E8A-4147-A177-3AD203B41FA5}">
                      <a16:colId xmlns:a16="http://schemas.microsoft.com/office/drawing/2014/main" val="20003"/>
                    </a:ext>
                  </a:extLst>
                </a:gridCol>
                <a:gridCol w="1187644">
                  <a:extLst>
                    <a:ext uri="{9D8B030D-6E8A-4147-A177-3AD203B41FA5}">
                      <a16:colId xmlns:a16="http://schemas.microsoft.com/office/drawing/2014/main" val="68036629"/>
                    </a:ext>
                  </a:extLst>
                </a:gridCol>
              </a:tblGrid>
              <a:tr h="600978">
                <a:tc>
                  <a:txBody>
                    <a:bodyPr/>
                    <a:lstStyle/>
                    <a:p>
                      <a:pPr marL="0" marR="0" algn="ctr">
                        <a:lnSpc>
                          <a:spcPct val="115000"/>
                        </a:lnSpc>
                        <a:spcBef>
                          <a:spcPts val="0"/>
                        </a:spcBef>
                        <a:spcAft>
                          <a:spcPts val="0"/>
                        </a:spcAft>
                      </a:pPr>
                      <a:r>
                        <a:rPr lang="en-US" sz="2200" dirty="0">
                          <a:solidFill>
                            <a:schemeClr val="bg1"/>
                          </a:solidFill>
                          <a:effectLst/>
                          <a:latin typeface="Times New Roman" panose="02020603050405020304" pitchFamily="18" charset="0"/>
                        </a:rPr>
                        <a:t>CO</a:t>
                      </a:r>
                      <a:endParaRPr lang="en-US" sz="2200" dirty="0">
                        <a:solidFill>
                          <a:schemeClr val="bg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a:solidFill>
                            <a:schemeClr val="bg1"/>
                          </a:solidFill>
                          <a:effectLst/>
                          <a:latin typeface="Times New Roman" panose="02020603050405020304" pitchFamily="18" charset="0"/>
                        </a:rPr>
                        <a:t>PSO1</a:t>
                      </a:r>
                      <a:endParaRPr lang="en-US" sz="2200" dirty="0">
                        <a:solidFill>
                          <a:schemeClr val="bg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a:solidFill>
                            <a:schemeClr val="bg1"/>
                          </a:solidFill>
                          <a:effectLst/>
                          <a:latin typeface="Times New Roman" panose="02020603050405020304" pitchFamily="18" charset="0"/>
                        </a:rPr>
                        <a:t>PSO2</a:t>
                      </a:r>
                      <a:endParaRPr lang="en-US" sz="2200" dirty="0">
                        <a:solidFill>
                          <a:schemeClr val="bg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a:solidFill>
                            <a:schemeClr val="bg1"/>
                          </a:solidFill>
                          <a:effectLst/>
                          <a:latin typeface="Times New Roman" panose="02020603050405020304" pitchFamily="18" charset="0"/>
                        </a:rPr>
                        <a:t>PSO3</a:t>
                      </a:r>
                      <a:endParaRPr lang="en-US" sz="2200" dirty="0">
                        <a:solidFill>
                          <a:schemeClr val="bg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a:solidFill>
                            <a:schemeClr val="bg1"/>
                          </a:solidFill>
                          <a:effectLst/>
                          <a:latin typeface="Times New Roman" panose="02020603050405020304" pitchFamily="18" charset="0"/>
                        </a:rPr>
                        <a:t>PSO4</a:t>
                      </a:r>
                      <a:endParaRPr lang="en-US" sz="2200" dirty="0">
                        <a:solidFill>
                          <a:schemeClr val="bg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10000"/>
                  </a:ext>
                </a:extLst>
              </a:tr>
              <a:tr h="600978">
                <a:tc>
                  <a:txBody>
                    <a:bodyPr/>
                    <a:lstStyle/>
                    <a:p>
                      <a:pPr marL="0" marR="0" algn="ctr">
                        <a:lnSpc>
                          <a:spcPct val="115000"/>
                        </a:lnSpc>
                        <a:spcBef>
                          <a:spcPts val="0"/>
                        </a:spcBef>
                        <a:spcAft>
                          <a:spcPts val="0"/>
                        </a:spcAft>
                      </a:pPr>
                      <a:r>
                        <a:rPr lang="en-US" sz="2200" dirty="0">
                          <a:solidFill>
                            <a:schemeClr val="bg1"/>
                          </a:solidFill>
                          <a:effectLst/>
                          <a:latin typeface="Times New Roman" panose="02020603050405020304" pitchFamily="18" charset="0"/>
                        </a:rPr>
                        <a:t>CO.1</a:t>
                      </a:r>
                      <a:endParaRPr lang="en-US" sz="2200" dirty="0">
                        <a:solidFill>
                          <a:schemeClr val="bg1"/>
                        </a:solidFill>
                        <a:effectLst/>
                        <a:latin typeface="Times New Roman" panose="02020603050405020304" pitchFamily="18" charset="0"/>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2200" dirty="0">
                          <a:solidFill>
                            <a:schemeClr val="tx1"/>
                          </a:solidFill>
                          <a:effectLst/>
                          <a:latin typeface="Times New Roman" panose="02020603050405020304" pitchFamily="18" charset="0"/>
                          <a:ea typeface="+mn-ea"/>
                          <a:cs typeface="+mn-cs"/>
                        </a:rPr>
                        <a:t>H</a:t>
                      </a:r>
                      <a:endParaRPr lang="en-US" sz="2200" dirty="0">
                        <a:solidFill>
                          <a:schemeClr val="tx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2200" dirty="0">
                          <a:solidFill>
                            <a:schemeClr val="tx1"/>
                          </a:solidFill>
                          <a:effectLst/>
                          <a:latin typeface="Times New Roman" panose="02020603050405020304" pitchFamily="18" charset="0"/>
                        </a:rPr>
                        <a:t>L</a:t>
                      </a:r>
                      <a:endParaRPr lang="en-US" sz="2200" dirty="0">
                        <a:solidFill>
                          <a:schemeClr val="tx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2200" dirty="0">
                          <a:solidFill>
                            <a:schemeClr val="tx1"/>
                          </a:solidFill>
                          <a:effectLst/>
                          <a:latin typeface="Times New Roman" panose="02020603050405020304" pitchFamily="18" charset="0"/>
                        </a:rPr>
                        <a:t>M</a:t>
                      </a:r>
                      <a:endParaRPr lang="en-US" sz="2200" dirty="0">
                        <a:solidFill>
                          <a:schemeClr val="tx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2200" dirty="0">
                          <a:solidFill>
                            <a:schemeClr val="tx1"/>
                          </a:solidFill>
                          <a:effectLst/>
                          <a:latin typeface="Times New Roman" panose="02020603050405020304" pitchFamily="18" charset="0"/>
                        </a:rPr>
                        <a:t>L</a:t>
                      </a:r>
                      <a:endParaRPr lang="en-US" sz="2200" dirty="0">
                        <a:solidFill>
                          <a:schemeClr val="tx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600978">
                <a:tc>
                  <a:txBody>
                    <a:bodyPr/>
                    <a:lstStyle/>
                    <a:p>
                      <a:pPr marL="0" marR="0" algn="ctr">
                        <a:lnSpc>
                          <a:spcPct val="115000"/>
                        </a:lnSpc>
                        <a:spcBef>
                          <a:spcPts val="0"/>
                        </a:spcBef>
                        <a:spcAft>
                          <a:spcPts val="0"/>
                        </a:spcAft>
                      </a:pPr>
                      <a:r>
                        <a:rPr lang="en-US" sz="2200" b="1" dirty="0">
                          <a:solidFill>
                            <a:schemeClr val="bg1"/>
                          </a:solidFill>
                          <a:effectLst/>
                          <a:latin typeface="Times New Roman" panose="02020603050405020304" pitchFamily="18" charset="0"/>
                        </a:rPr>
                        <a:t>CO.2</a:t>
                      </a:r>
                      <a:endParaRPr lang="en-US" sz="2200" b="1" dirty="0">
                        <a:solidFill>
                          <a:schemeClr val="bg1"/>
                        </a:solidFill>
                        <a:effectLst/>
                        <a:latin typeface="Times New Roman" panose="02020603050405020304" pitchFamily="18" charset="0"/>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gn="ctr">
                        <a:lnSpc>
                          <a:spcPct val="115000"/>
                        </a:lnSpc>
                        <a:spcBef>
                          <a:spcPts val="0"/>
                        </a:spcBef>
                        <a:spcAft>
                          <a:spcPts val="0"/>
                        </a:spcAft>
                      </a:pPr>
                      <a:r>
                        <a:rPr lang="en-US" sz="2200" dirty="0">
                          <a:solidFill>
                            <a:schemeClr val="tx1"/>
                          </a:solidFill>
                          <a:effectLst/>
                          <a:latin typeface="Times New Roman" panose="02020603050405020304" pitchFamily="18" charset="0"/>
                        </a:rPr>
                        <a:t>L</a:t>
                      </a:r>
                      <a:endParaRPr lang="en-US" sz="2200" dirty="0">
                        <a:solidFill>
                          <a:schemeClr val="tx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2200" dirty="0">
                          <a:solidFill>
                            <a:schemeClr val="tx1"/>
                          </a:solidFill>
                          <a:effectLst/>
                          <a:latin typeface="Times New Roman" panose="02020603050405020304" pitchFamily="18" charset="0"/>
                        </a:rPr>
                        <a:t>M</a:t>
                      </a:r>
                      <a:endParaRPr lang="en-US" sz="2200" dirty="0">
                        <a:solidFill>
                          <a:schemeClr val="tx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2200" dirty="0">
                          <a:solidFill>
                            <a:schemeClr val="tx1"/>
                          </a:solidFill>
                          <a:effectLst/>
                          <a:latin typeface="Times New Roman" panose="02020603050405020304" pitchFamily="18" charset="0"/>
                        </a:rPr>
                        <a:t>L</a:t>
                      </a:r>
                      <a:endParaRPr lang="en-US" sz="2200" dirty="0">
                        <a:solidFill>
                          <a:schemeClr val="tx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2200" dirty="0">
                          <a:solidFill>
                            <a:schemeClr val="tx1"/>
                          </a:solidFill>
                          <a:effectLst/>
                          <a:latin typeface="Times New Roman" panose="02020603050405020304" pitchFamily="18" charset="0"/>
                        </a:rPr>
                        <a:t>M</a:t>
                      </a:r>
                      <a:endParaRPr lang="en-US" sz="2200" dirty="0">
                        <a:solidFill>
                          <a:schemeClr val="tx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00978">
                <a:tc>
                  <a:txBody>
                    <a:bodyPr/>
                    <a:lstStyle/>
                    <a:p>
                      <a:pPr marL="0" marR="0" algn="ctr">
                        <a:lnSpc>
                          <a:spcPct val="115000"/>
                        </a:lnSpc>
                        <a:spcBef>
                          <a:spcPts val="0"/>
                        </a:spcBef>
                        <a:spcAft>
                          <a:spcPts val="0"/>
                        </a:spcAft>
                      </a:pPr>
                      <a:r>
                        <a:rPr lang="en-US" sz="2200" dirty="0">
                          <a:solidFill>
                            <a:schemeClr val="bg1"/>
                          </a:solidFill>
                          <a:effectLst/>
                          <a:latin typeface="Times New Roman" panose="02020603050405020304" pitchFamily="18" charset="0"/>
                        </a:rPr>
                        <a:t>CO.3</a:t>
                      </a:r>
                      <a:endParaRPr lang="en-US" sz="2200" dirty="0">
                        <a:solidFill>
                          <a:schemeClr val="bg1"/>
                        </a:solidFill>
                        <a:effectLst/>
                        <a:latin typeface="Times New Roman" panose="02020603050405020304" pitchFamily="18" charset="0"/>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200" b="0" dirty="0">
                          <a:solidFill>
                            <a:schemeClr val="tx1"/>
                          </a:solidFill>
                          <a:effectLst/>
                          <a:latin typeface="Times New Roman" panose="02020603050405020304" pitchFamily="18" charset="0"/>
                          <a:ea typeface="Calibri"/>
                          <a:cs typeface="Times New Roman"/>
                        </a:rPr>
                        <a:t>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b="0" dirty="0">
                          <a:solidFill>
                            <a:schemeClr val="tx1"/>
                          </a:solidFill>
                          <a:effectLst/>
                          <a:latin typeface="Times New Roman" panose="02020603050405020304" pitchFamily="18" charset="0"/>
                        </a:rPr>
                        <a:t>M</a:t>
                      </a:r>
                      <a:endParaRPr lang="en-US" sz="2200" b="0" dirty="0">
                        <a:solidFill>
                          <a:schemeClr val="tx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b="0" dirty="0">
                          <a:solidFill>
                            <a:schemeClr val="tx1"/>
                          </a:solidFill>
                          <a:effectLst/>
                          <a:latin typeface="Times New Roman" panose="02020603050405020304" pitchFamily="18" charset="0"/>
                        </a:rPr>
                        <a:t>M</a:t>
                      </a:r>
                      <a:endParaRPr lang="en-US" sz="2200" b="0" dirty="0">
                        <a:solidFill>
                          <a:schemeClr val="tx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b="0" dirty="0">
                          <a:solidFill>
                            <a:schemeClr val="tx1"/>
                          </a:solidFill>
                          <a:effectLst/>
                          <a:latin typeface="Times New Roman" panose="02020603050405020304" pitchFamily="18" charset="0"/>
                        </a:rPr>
                        <a:t>M</a:t>
                      </a:r>
                      <a:endParaRPr lang="en-US" sz="2200" b="0" dirty="0">
                        <a:solidFill>
                          <a:schemeClr val="tx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00978">
                <a:tc>
                  <a:txBody>
                    <a:bodyPr/>
                    <a:lstStyle/>
                    <a:p>
                      <a:pPr marL="0" marR="0" algn="ctr">
                        <a:lnSpc>
                          <a:spcPct val="115000"/>
                        </a:lnSpc>
                        <a:spcBef>
                          <a:spcPts val="0"/>
                        </a:spcBef>
                        <a:spcAft>
                          <a:spcPts val="0"/>
                        </a:spcAft>
                      </a:pPr>
                      <a:r>
                        <a:rPr lang="en-US" sz="2200" dirty="0">
                          <a:solidFill>
                            <a:schemeClr val="bg1"/>
                          </a:solidFill>
                          <a:effectLst/>
                          <a:latin typeface="Times New Roman" panose="02020603050405020304" pitchFamily="18" charset="0"/>
                        </a:rPr>
                        <a:t>CO.4</a:t>
                      </a:r>
                      <a:endParaRPr lang="en-US" sz="2200" dirty="0">
                        <a:solidFill>
                          <a:schemeClr val="bg1"/>
                        </a:solidFill>
                        <a:effectLst/>
                        <a:latin typeface="Times New Roman" panose="02020603050405020304" pitchFamily="18" charset="0"/>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a:solidFill>
                            <a:schemeClr val="tx1"/>
                          </a:solidFill>
                          <a:effectLst/>
                          <a:latin typeface="Times New Roman" panose="02020603050405020304" pitchFamily="18" charset="0"/>
                        </a:rPr>
                        <a:t>H</a:t>
                      </a:r>
                      <a:endParaRPr lang="en-US" sz="2200" dirty="0">
                        <a:solidFill>
                          <a:schemeClr val="tx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dirty="0">
                          <a:solidFill>
                            <a:schemeClr val="tx1"/>
                          </a:solidFill>
                          <a:effectLst/>
                          <a:latin typeface="Times New Roman" panose="02020603050405020304" pitchFamily="18" charset="0"/>
                        </a:rPr>
                        <a:t>M</a:t>
                      </a:r>
                      <a:endParaRPr lang="en-US" sz="2200" dirty="0">
                        <a:solidFill>
                          <a:schemeClr val="tx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dirty="0">
                          <a:solidFill>
                            <a:schemeClr val="tx1"/>
                          </a:solidFill>
                          <a:effectLst/>
                          <a:latin typeface="Times New Roman" panose="02020603050405020304" pitchFamily="18" charset="0"/>
                        </a:rPr>
                        <a:t>M</a:t>
                      </a:r>
                      <a:endParaRPr lang="en-US" sz="2200" dirty="0">
                        <a:solidFill>
                          <a:schemeClr val="tx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dirty="0">
                          <a:solidFill>
                            <a:schemeClr val="tx1"/>
                          </a:solidFill>
                          <a:effectLst/>
                          <a:latin typeface="Times New Roman" panose="02020603050405020304" pitchFamily="18" charset="0"/>
                        </a:rPr>
                        <a:t>M</a:t>
                      </a:r>
                      <a:endParaRPr lang="en-US" sz="2200" dirty="0">
                        <a:solidFill>
                          <a:schemeClr val="tx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00978">
                <a:tc>
                  <a:txBody>
                    <a:bodyPr/>
                    <a:lstStyle/>
                    <a:p>
                      <a:pPr marL="0" marR="0" algn="ctr">
                        <a:lnSpc>
                          <a:spcPct val="115000"/>
                        </a:lnSpc>
                        <a:spcBef>
                          <a:spcPts val="0"/>
                        </a:spcBef>
                        <a:spcAft>
                          <a:spcPts val="0"/>
                        </a:spcAft>
                      </a:pPr>
                      <a:r>
                        <a:rPr lang="en-US" sz="2200" dirty="0">
                          <a:solidFill>
                            <a:schemeClr val="bg1"/>
                          </a:solidFill>
                          <a:effectLst/>
                          <a:latin typeface="Times New Roman" panose="02020603050405020304" pitchFamily="18" charset="0"/>
                        </a:rPr>
                        <a:t>CO.5</a:t>
                      </a:r>
                      <a:endParaRPr lang="en-US" sz="2200" dirty="0">
                        <a:solidFill>
                          <a:schemeClr val="bg1"/>
                        </a:solidFill>
                        <a:effectLst/>
                        <a:latin typeface="Times New Roman" panose="02020603050405020304" pitchFamily="18" charset="0"/>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a:solidFill>
                            <a:schemeClr val="tx1"/>
                          </a:solidFill>
                          <a:effectLst/>
                          <a:latin typeface="Times New Roman" panose="02020603050405020304" pitchFamily="18" charset="0"/>
                        </a:rPr>
                        <a:t>H</a:t>
                      </a:r>
                      <a:endParaRPr lang="en-US" sz="2200" dirty="0">
                        <a:solidFill>
                          <a:schemeClr val="tx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dirty="0">
                          <a:solidFill>
                            <a:schemeClr val="tx1"/>
                          </a:solidFill>
                          <a:effectLst/>
                          <a:latin typeface="Times New Roman" panose="02020603050405020304" pitchFamily="18" charset="0"/>
                        </a:rPr>
                        <a:t>M</a:t>
                      </a:r>
                      <a:endParaRPr lang="en-US" sz="2200" dirty="0">
                        <a:solidFill>
                          <a:schemeClr val="tx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dirty="0">
                          <a:solidFill>
                            <a:schemeClr val="tx1"/>
                          </a:solidFill>
                          <a:effectLst/>
                          <a:latin typeface="Times New Roman" panose="02020603050405020304" pitchFamily="18" charset="0"/>
                        </a:rPr>
                        <a:t>M</a:t>
                      </a:r>
                      <a:endParaRPr lang="en-US" sz="2200" dirty="0">
                        <a:solidFill>
                          <a:schemeClr val="tx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dirty="0">
                          <a:solidFill>
                            <a:schemeClr val="tx1"/>
                          </a:solidFill>
                          <a:effectLst/>
                          <a:latin typeface="Times New Roman" panose="02020603050405020304" pitchFamily="18" charset="0"/>
                        </a:rPr>
                        <a:t>M</a:t>
                      </a:r>
                      <a:endParaRPr lang="en-US" sz="2200" dirty="0">
                        <a:solidFill>
                          <a:schemeClr val="tx1"/>
                        </a:solidFill>
                        <a:effectLst/>
                        <a:latin typeface="Times New Roman" panose="02020603050405020304" pitchFamily="18" charset="0"/>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pic>
        <p:nvPicPr>
          <p:cNvPr id="10" name="Picture 9">
            <a:extLst>
              <a:ext uri="{FF2B5EF4-FFF2-40B4-BE49-F238E27FC236}">
                <a16:creationId xmlns:a16="http://schemas.microsoft.com/office/drawing/2014/main" id="{BE325C70-964B-4BFE-BBED-3DECBF0CE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3674332166"/>
      </p:ext>
    </p:extLst>
  </p:cSld>
  <p:clrMapOvr>
    <a:masterClrMapping/>
  </p:clrMapOvr>
  <p:transition spd="slow">
    <p:push dir="u"/>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14:m>
                  <m:oMathPara xmlns:m="http://schemas.openxmlformats.org/officeDocument/2006/math">
                    <m:oMathParaPr>
                      <m:jc m:val="left"/>
                    </m:oMathParaPr>
                    <m:oMath xmlns:m="http://schemas.openxmlformats.org/officeDocument/2006/math">
                      <m:sSup>
                        <m:sSupPr>
                          <m:ctrlPr>
                            <a:rPr lang="en-US" sz="2200" i="1" smtClean="0">
                              <a:latin typeface="Cambria Math" panose="02040503050406030204" pitchFamily="18" charset="0"/>
                            </a:rPr>
                          </m:ctrlPr>
                        </m:sSup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𝑥</m:t>
                              </m:r>
                            </m:sub>
                          </m:sSub>
                        </m:e>
                        <m:sup>
                          <m:r>
                            <a:rPr lang="en-US" sz="2200" b="0" i="1" smtClean="0">
                              <a:latin typeface="Cambria Math"/>
                            </a:rPr>
                            <m:t>2</m:t>
                          </m:r>
                        </m:sup>
                      </m:sSup>
                      <m:r>
                        <a:rPr lang="en-US" sz="2200" b="0" i="1" smtClean="0">
                          <a:latin typeface="Cambria Math"/>
                        </a:rPr>
                        <m:t>+</m:t>
                      </m:r>
                      <m:sSup>
                        <m:sSupPr>
                          <m:ctrlPr>
                            <a:rPr lang="en-US" sz="2200" b="0" i="1" smtClean="0">
                              <a:latin typeface="Cambria Math" panose="02040503050406030204" pitchFamily="18" charset="0"/>
                            </a:rPr>
                          </m:ctrlPr>
                        </m:sSup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e>
                        <m:sup>
                          <m:r>
                            <a:rPr lang="en-US" sz="2200" b="0" i="1" smtClean="0">
                              <a:latin typeface="Cambria Math"/>
                            </a:rPr>
                            <m:t>2</m:t>
                          </m:r>
                        </m:sup>
                      </m:sSup>
                      <m:r>
                        <a:rPr lang="en-US" sz="2200" b="0" i="1" smtClean="0">
                          <a:latin typeface="Cambria Math"/>
                          <a:ea typeface="Cambria Math"/>
                        </a:rPr>
                        <m:t>&gt;2</m:t>
                      </m:r>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𝑥</m:t>
                          </m:r>
                        </m:sub>
                      </m:sSub>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oMath>
                  </m:oMathPara>
                </a14:m>
                <a:endParaRPr lang="en-US" sz="2200" dirty="0"/>
              </a:p>
              <a:p>
                <a:pPr marL="0" indent="0">
                  <a:buNone/>
                </a:pPr>
                <a14:m>
                  <m:oMath xmlns:m="http://schemas.openxmlformats.org/officeDocument/2006/math">
                    <m:sSup>
                      <m:sSupPr>
                        <m:ctrlPr>
                          <a:rPr lang="en-US" sz="2200" i="1" smtClean="0">
                            <a:latin typeface="Cambria Math" panose="02040503050406030204" pitchFamily="18" charset="0"/>
                          </a:rPr>
                        </m:ctrlPr>
                      </m:sSupPr>
                      <m:e>
                        <m:d>
                          <m:dPr>
                            <m:ctrlPr>
                              <a:rPr lang="en-US" sz="2200" i="1" smtClean="0">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𝑥</m:t>
                                </m:r>
                              </m:sub>
                            </m:sSub>
                            <m:r>
                              <a:rPr lang="en-US" sz="2200" b="0" i="1" smtClean="0">
                                <a:latin typeface="Cambria Math"/>
                              </a:rPr>
                              <m:t>−</m:t>
                            </m:r>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e>
                        </m:d>
                      </m:e>
                      <m:sup>
                        <m:r>
                          <a:rPr lang="en-US" sz="2200" b="0" i="1" smtClean="0">
                            <a:latin typeface="Cambria Math"/>
                          </a:rPr>
                          <m:t>2</m:t>
                        </m:r>
                      </m:sup>
                    </m:sSup>
                    <m:r>
                      <a:rPr lang="en-US" sz="2200" i="1" smtClean="0">
                        <a:latin typeface="Cambria Math"/>
                        <a:ea typeface="Cambria Math"/>
                      </a:rPr>
                      <m:t>&gt;</m:t>
                    </m:r>
                    <m:r>
                      <a:rPr lang="en-US" sz="2200" b="0" i="1" smtClean="0">
                        <a:latin typeface="Cambria Math"/>
                        <a:ea typeface="Cambria Math"/>
                      </a:rPr>
                      <m:t>0</m:t>
                    </m:r>
                  </m:oMath>
                </a14:m>
                <a:r>
                  <a:rPr lang="en-US" sz="2200" dirty="0"/>
                  <a:t> which is true.</a:t>
                </a:r>
              </a:p>
              <a:p>
                <a:pPr marL="0" indent="0">
                  <a:buNone/>
                </a:pPr>
                <a:r>
                  <a:rPr lang="en-US" sz="2200" b="1" dirty="0"/>
                  <a:t>Property 4:</a:t>
                </a:r>
                <a:r>
                  <a:rPr lang="en-US" sz="2200" dirty="0"/>
                  <a:t>Regression coefficients are independent of the origin but not of scale.</a:t>
                </a:r>
              </a:p>
              <a:p>
                <a:pPr marL="0" indent="0">
                  <a:buNone/>
                </a:pPr>
                <a:r>
                  <a:rPr lang="en-US" sz="2200" b="1" dirty="0"/>
                  <a:t>Proof.</a:t>
                </a:r>
                <a:r>
                  <a:rPr lang="en-US" sz="2200" dirty="0"/>
                  <a:t> Let </a:t>
                </a:r>
                <a14:m>
                  <m:oMath xmlns:m="http://schemas.openxmlformats.org/officeDocument/2006/math">
                    <m:r>
                      <a:rPr lang="en-US" sz="2200" b="0" i="1" smtClean="0">
                        <a:latin typeface="Cambria Math"/>
                      </a:rPr>
                      <m:t>𝑢</m:t>
                    </m:r>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𝑥</m:t>
                        </m:r>
                        <m:r>
                          <a:rPr lang="en-US" sz="2200" b="0" i="1" smtClean="0">
                            <a:latin typeface="Cambria Math"/>
                          </a:rPr>
                          <m:t>−</m:t>
                        </m:r>
                        <m:r>
                          <a:rPr lang="en-US" sz="2200" b="0" i="1" smtClean="0">
                            <a:latin typeface="Cambria Math"/>
                          </a:rPr>
                          <m:t>𝑎</m:t>
                        </m:r>
                      </m:num>
                      <m:den>
                        <m:r>
                          <a:rPr lang="en-US" sz="2200" b="0" i="1" smtClean="0">
                            <a:latin typeface="Cambria Math"/>
                          </a:rPr>
                          <m:t>h</m:t>
                        </m:r>
                      </m:den>
                    </m:f>
                    <m:r>
                      <a:rPr lang="en-US" sz="2200" b="0" i="1" smtClean="0">
                        <a:latin typeface="Cambria Math"/>
                      </a:rPr>
                      <m:t>,</m:t>
                    </m:r>
                    <m:r>
                      <a:rPr lang="en-US" sz="2200" b="0" i="1" smtClean="0">
                        <a:latin typeface="Cambria Math"/>
                      </a:rPr>
                      <m:t>𝑣</m:t>
                    </m:r>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𝑦</m:t>
                        </m:r>
                        <m:r>
                          <a:rPr lang="en-US" sz="2200" b="0" i="1" smtClean="0">
                            <a:latin typeface="Cambria Math"/>
                          </a:rPr>
                          <m:t>−</m:t>
                        </m:r>
                        <m:r>
                          <a:rPr lang="en-US" sz="2200" b="0" i="1" smtClean="0">
                            <a:latin typeface="Cambria Math"/>
                          </a:rPr>
                          <m:t>𝑏</m:t>
                        </m:r>
                      </m:num>
                      <m:den>
                        <m:r>
                          <a:rPr lang="en-US" sz="2200" b="0" i="1" smtClean="0">
                            <a:latin typeface="Cambria Math"/>
                          </a:rPr>
                          <m:t>𝑘</m:t>
                        </m:r>
                      </m:den>
                    </m:f>
                    <m:r>
                      <a:rPr lang="en-US" sz="2200" b="0" i="1" smtClean="0">
                        <a:latin typeface="Cambria Math"/>
                      </a:rPr>
                      <m:t>,</m:t>
                    </m:r>
                    <m:r>
                      <m:rPr>
                        <m:sty m:val="p"/>
                      </m:rPr>
                      <a:rPr lang="en-US" sz="2200" b="0" i="0" smtClean="0">
                        <a:latin typeface="Cambria Math"/>
                      </a:rPr>
                      <m:t>where</m:t>
                    </m:r>
                    <m:r>
                      <a:rPr lang="en-US" sz="2200" b="0" i="0" smtClean="0">
                        <a:latin typeface="Cambria Math"/>
                      </a:rPr>
                      <m:t> </m:t>
                    </m:r>
                    <m:r>
                      <m:rPr>
                        <m:sty m:val="p"/>
                      </m:rPr>
                      <a:rPr lang="en-US" sz="2200" b="0" i="0" smtClean="0">
                        <a:latin typeface="Cambria Math"/>
                      </a:rPr>
                      <m:t>a</m:t>
                    </m:r>
                    <m:r>
                      <a:rPr lang="en-US" sz="2200" b="0" i="0" smtClean="0">
                        <a:latin typeface="Cambria Math"/>
                      </a:rPr>
                      <m:t>,</m:t>
                    </m:r>
                    <m:r>
                      <m:rPr>
                        <m:sty m:val="p"/>
                      </m:rPr>
                      <a:rPr lang="en-US" sz="2200" b="0" i="0" smtClean="0">
                        <a:latin typeface="Cambria Math"/>
                      </a:rPr>
                      <m:t>b</m:t>
                    </m:r>
                    <m:r>
                      <a:rPr lang="en-US" sz="2200" b="0" i="0" smtClean="0">
                        <a:latin typeface="Cambria Math"/>
                      </a:rPr>
                      <m:t>,</m:t>
                    </m:r>
                    <m:r>
                      <m:rPr>
                        <m:sty m:val="p"/>
                      </m:rPr>
                      <a:rPr lang="en-US" sz="2200" b="0" i="0" smtClean="0">
                        <a:latin typeface="Cambria Math"/>
                      </a:rPr>
                      <m:t>h</m:t>
                    </m:r>
                    <m:r>
                      <a:rPr lang="en-US" sz="2200" b="0" i="0" smtClean="0">
                        <a:latin typeface="Cambria Math"/>
                      </a:rPr>
                      <m:t> </m:t>
                    </m:r>
                    <m:r>
                      <m:rPr>
                        <m:sty m:val="p"/>
                      </m:rPr>
                      <a:rPr lang="en-US" sz="2200" b="0" i="0" smtClean="0">
                        <a:latin typeface="Cambria Math"/>
                      </a:rPr>
                      <m:t>and</m:t>
                    </m:r>
                    <m:r>
                      <a:rPr lang="en-US" sz="2200" b="0" i="0" smtClean="0">
                        <a:latin typeface="Cambria Math"/>
                      </a:rPr>
                      <m:t> </m:t>
                    </m:r>
                    <m:r>
                      <m:rPr>
                        <m:sty m:val="p"/>
                      </m:rPr>
                      <a:rPr lang="en-US" sz="2200" b="0" i="0" smtClean="0">
                        <a:latin typeface="Cambria Math"/>
                      </a:rPr>
                      <m:t>k</m:t>
                    </m:r>
                    <m:r>
                      <a:rPr lang="en-US" sz="2200" b="0" i="0" smtClean="0">
                        <a:latin typeface="Cambria Math"/>
                      </a:rPr>
                      <m:t> </m:t>
                    </m:r>
                    <m:r>
                      <m:rPr>
                        <m:sty m:val="p"/>
                      </m:rPr>
                      <a:rPr lang="en-US" sz="2200" b="0" i="0" smtClean="0">
                        <a:latin typeface="Cambria Math"/>
                      </a:rPr>
                      <m:t>are</m:t>
                    </m:r>
                    <m:r>
                      <a:rPr lang="en-US" sz="2200" b="0" i="0" smtClean="0">
                        <a:latin typeface="Cambria Math"/>
                      </a:rPr>
                      <m:t> </m:t>
                    </m:r>
                    <m:r>
                      <m:rPr>
                        <m:sty m:val="p"/>
                      </m:rPr>
                      <a:rPr lang="en-US" sz="2200" b="0" i="0" smtClean="0">
                        <a:latin typeface="Cambria Math"/>
                      </a:rPr>
                      <m:t>constants</m:t>
                    </m:r>
                  </m:oMath>
                </a14:m>
                <a:endParaRPr lang="en-US" sz="2200" b="0" i="0" dirty="0">
                  <a:latin typeface="Cambria Math"/>
                </a:endParaRPr>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ea typeface="Cambria Math"/>
                            </a:rPr>
                          </m:ctrlPr>
                        </m:sSubPr>
                        <m:e>
                          <m:r>
                            <m:rPr>
                              <m:sty m:val="p"/>
                            </m:rPr>
                            <a:rPr lang="en-US" sz="2200" b="0" i="0">
                              <a:latin typeface="Cambria Math"/>
                              <a:ea typeface="Cambria Math"/>
                            </a:rPr>
                            <m:t>b</m:t>
                          </m:r>
                        </m:e>
                        <m:sub>
                          <m:r>
                            <m:rPr>
                              <m:sty m:val="p"/>
                            </m:rPr>
                            <a:rPr lang="en-US" sz="2200" b="0" i="0">
                              <a:latin typeface="Cambria Math"/>
                              <a:ea typeface="Cambria Math"/>
                            </a:rPr>
                            <m:t>yx</m:t>
                          </m:r>
                        </m:sub>
                      </m:sSub>
                      <m:r>
                        <a:rPr lang="en-US" sz="2200" i="1">
                          <a:latin typeface="Cambria Math"/>
                          <a:ea typeface="Cambria Math"/>
                        </a:rPr>
                        <m:t>=</m:t>
                      </m:r>
                      <m:f>
                        <m:fPr>
                          <m:ctrlPr>
                            <a:rPr lang="en-US" sz="2200" i="1">
                              <a:latin typeface="Cambria Math" panose="02040503050406030204" pitchFamily="18" charset="0"/>
                              <a:ea typeface="Cambria Math"/>
                            </a:rPr>
                          </m:ctrlPr>
                        </m:fPr>
                        <m:num>
                          <m:r>
                            <a:rPr lang="en-US" sz="2200" i="1">
                              <a:latin typeface="Cambria Math"/>
                              <a:ea typeface="Cambria Math"/>
                            </a:rPr>
                            <m:t>𝑟</m:t>
                          </m:r>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𝑦</m:t>
                              </m:r>
                            </m:sub>
                          </m:sSub>
                        </m:num>
                        <m:den>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𝑥</m:t>
                              </m:r>
                            </m:sub>
                          </m:sSub>
                        </m:den>
                      </m:f>
                      <m:r>
                        <a:rPr lang="en-US" sz="2200">
                          <a:latin typeface="Cambria Math"/>
                          <a:ea typeface="Cambria Math"/>
                        </a:rPr>
                        <m:t>=</m:t>
                      </m:r>
                      <m:r>
                        <m:rPr>
                          <m:sty m:val="p"/>
                        </m:rPr>
                        <a:rPr lang="en-US" sz="2200">
                          <a:latin typeface="Cambria Math"/>
                          <a:ea typeface="Cambria Math"/>
                        </a:rPr>
                        <m:t>r</m:t>
                      </m:r>
                      <m:r>
                        <a:rPr lang="en-US" sz="2200">
                          <a:latin typeface="Cambria Math"/>
                          <a:ea typeface="Cambria Math"/>
                        </a:rPr>
                        <m:t>.</m:t>
                      </m:r>
                      <m:f>
                        <m:fPr>
                          <m:ctrlPr>
                            <a:rPr lang="en-US" sz="2200" i="1">
                              <a:latin typeface="Cambria Math" panose="02040503050406030204" pitchFamily="18" charset="0"/>
                              <a:ea typeface="Cambria Math"/>
                            </a:rPr>
                          </m:ctrlPr>
                        </m:fPr>
                        <m:num>
                          <m:r>
                            <a:rPr lang="en-US" sz="2200" i="1">
                              <a:latin typeface="Cambria Math"/>
                              <a:ea typeface="Cambria Math"/>
                            </a:rPr>
                            <m:t>𝑘</m:t>
                          </m:r>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𝑣</m:t>
                              </m:r>
                            </m:sub>
                          </m:sSub>
                        </m:num>
                        <m:den>
                          <m:r>
                            <a:rPr lang="en-US" sz="2200" i="1">
                              <a:latin typeface="Cambria Math"/>
                              <a:ea typeface="Cambria Math"/>
                            </a:rPr>
                            <m:t>h</m:t>
                          </m:r>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𝑢</m:t>
                              </m:r>
                            </m:sub>
                          </m:sSub>
                        </m:den>
                      </m:f>
                      <m:r>
                        <a:rPr lang="en-US" sz="2200" i="1">
                          <a:latin typeface="Cambria Math"/>
                          <a:ea typeface="Cambria Math"/>
                        </a:rPr>
                        <m:t>=</m:t>
                      </m:r>
                      <m:f>
                        <m:fPr>
                          <m:ctrlPr>
                            <a:rPr lang="en-US" sz="2200" i="1">
                              <a:latin typeface="Cambria Math" panose="02040503050406030204" pitchFamily="18" charset="0"/>
                              <a:ea typeface="Cambria Math"/>
                            </a:rPr>
                          </m:ctrlPr>
                        </m:fPr>
                        <m:num>
                          <m:r>
                            <a:rPr lang="en-US" sz="2200" i="1">
                              <a:latin typeface="Cambria Math"/>
                              <a:ea typeface="Cambria Math"/>
                            </a:rPr>
                            <m:t>𝑘</m:t>
                          </m:r>
                        </m:num>
                        <m:den>
                          <m:r>
                            <a:rPr lang="en-US" sz="2200" i="1">
                              <a:latin typeface="Cambria Math"/>
                              <a:ea typeface="Cambria Math"/>
                            </a:rPr>
                            <m:t>h</m:t>
                          </m:r>
                        </m:den>
                      </m:f>
                      <m:d>
                        <m:dPr>
                          <m:ctrlPr>
                            <a:rPr lang="en-US" sz="2200" i="1">
                              <a:latin typeface="Cambria Math" panose="02040503050406030204" pitchFamily="18" charset="0"/>
                              <a:ea typeface="Cambria Math"/>
                            </a:rPr>
                          </m:ctrlPr>
                        </m:dPr>
                        <m:e>
                          <m:f>
                            <m:fPr>
                              <m:ctrlPr>
                                <a:rPr lang="en-US" sz="2200" i="1">
                                  <a:latin typeface="Cambria Math" panose="02040503050406030204" pitchFamily="18" charset="0"/>
                                  <a:ea typeface="Cambria Math"/>
                                </a:rPr>
                              </m:ctrlPr>
                            </m:fPr>
                            <m:num>
                              <m:sSub>
                                <m:sSubPr>
                                  <m:ctrlPr>
                                    <a:rPr lang="en-US" sz="2200" i="1">
                                      <a:latin typeface="Cambria Math" panose="02040503050406030204" pitchFamily="18" charset="0"/>
                                      <a:ea typeface="Cambria Math"/>
                                    </a:rPr>
                                  </m:ctrlPr>
                                </m:sSubPr>
                                <m:e>
                                  <m:r>
                                    <a:rPr lang="en-US" sz="2200" i="1">
                                      <a:latin typeface="Cambria Math"/>
                                      <a:ea typeface="Cambria Math"/>
                                    </a:rPr>
                                    <m:t>𝑟</m:t>
                                  </m:r>
                                  <m:r>
                                    <a:rPr lang="en-US" sz="2200" i="1">
                                      <a:latin typeface="Cambria Math"/>
                                      <a:ea typeface="Cambria Math"/>
                                    </a:rPr>
                                    <m:t>𝜎</m:t>
                                  </m:r>
                                </m:e>
                                <m:sub>
                                  <m:r>
                                    <a:rPr lang="en-US" sz="2200" i="1">
                                      <a:latin typeface="Cambria Math"/>
                                      <a:ea typeface="Cambria Math"/>
                                    </a:rPr>
                                    <m:t>𝑣</m:t>
                                  </m:r>
                                </m:sub>
                              </m:sSub>
                            </m:num>
                            <m:den>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𝑢</m:t>
                                  </m:r>
                                </m:sub>
                              </m:sSub>
                            </m:den>
                          </m:f>
                        </m:e>
                      </m:d>
                      <m:r>
                        <a:rPr lang="en-US" sz="2200" i="1">
                          <a:latin typeface="Cambria Math"/>
                          <a:ea typeface="Cambria Math"/>
                        </a:rPr>
                        <m:t>=</m:t>
                      </m:r>
                      <m:f>
                        <m:fPr>
                          <m:ctrlPr>
                            <a:rPr lang="en-US" sz="2200" i="1">
                              <a:latin typeface="Cambria Math" panose="02040503050406030204" pitchFamily="18" charset="0"/>
                              <a:ea typeface="Cambria Math"/>
                            </a:rPr>
                          </m:ctrlPr>
                        </m:fPr>
                        <m:num>
                          <m:r>
                            <a:rPr lang="en-US" sz="2200" i="1">
                              <a:latin typeface="Cambria Math"/>
                              <a:ea typeface="Cambria Math"/>
                            </a:rPr>
                            <m:t>𝑘</m:t>
                          </m:r>
                        </m:num>
                        <m:den>
                          <m:r>
                            <a:rPr lang="en-US" sz="2200" i="1">
                              <a:latin typeface="Cambria Math"/>
                              <a:ea typeface="Cambria Math"/>
                            </a:rPr>
                            <m:t>h</m:t>
                          </m:r>
                        </m:den>
                      </m:f>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𝑣𝑢</m:t>
                          </m:r>
                        </m:sub>
                      </m:sSub>
                    </m:oMath>
                  </m:oMathPara>
                </a14:m>
                <a:endParaRPr lang="en-US" sz="2200" dirty="0"/>
              </a:p>
              <a:p>
                <a:pPr marL="0" indent="0">
                  <a:buNone/>
                </a:pPr>
                <a:r>
                  <a:rPr lang="en-US" sz="2200" dirty="0"/>
                  <a:t>Similarly,</a:t>
                </a:r>
                <a:r>
                  <a:rPr lang="en-US" sz="2200" dirty="0">
                    <a:ea typeface="Cambria Math"/>
                  </a:rPr>
                  <a:t> </a:t>
                </a:r>
                <a14:m>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𝑥𝑦</m:t>
                        </m:r>
                      </m:sub>
                    </m:sSub>
                    <m:r>
                      <a:rPr lang="en-US" sz="2200" i="1">
                        <a:latin typeface="Cambria Math"/>
                        <a:ea typeface="Cambria Math"/>
                      </a:rPr>
                      <m:t>=</m:t>
                    </m:r>
                    <m:f>
                      <m:fPr>
                        <m:ctrlPr>
                          <a:rPr lang="en-US" sz="2200" i="1">
                            <a:latin typeface="Cambria Math" panose="02040503050406030204" pitchFamily="18" charset="0"/>
                            <a:ea typeface="Cambria Math"/>
                          </a:rPr>
                        </m:ctrlPr>
                      </m:fPr>
                      <m:num>
                        <m:r>
                          <a:rPr lang="en-US" sz="2200" i="1">
                            <a:latin typeface="Cambria Math"/>
                            <a:ea typeface="Cambria Math"/>
                          </a:rPr>
                          <m:t>h</m:t>
                        </m:r>
                      </m:num>
                      <m:den>
                        <m:r>
                          <a:rPr lang="en-US" sz="2200" i="1">
                            <a:latin typeface="Cambria Math"/>
                            <a:ea typeface="Cambria Math"/>
                          </a:rPr>
                          <m:t>𝑘</m:t>
                        </m:r>
                      </m:den>
                    </m:f>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𝑢𝑣</m:t>
                        </m:r>
                      </m:sub>
                    </m:sSub>
                  </m:oMath>
                </a14:m>
                <a:r>
                  <a:rPr lang="en-US" sz="2200" dirty="0"/>
                  <a:t> ,</a:t>
                </a:r>
                <a:r>
                  <a:rPr lang="en-US" sz="2200" dirty="0">
                    <a:ea typeface="Cambria Math"/>
                  </a:rPr>
                  <a:t> </a:t>
                </a:r>
                <a:endParaRPr lang="en-US" sz="2200" dirty="0"/>
              </a:p>
              <a:p>
                <a:pPr marL="0" indent="0">
                  <a:buNone/>
                </a:pPr>
                <a:r>
                  <a:rPr lang="en-US" sz="2200" dirty="0"/>
                  <a:t>Thus </a:t>
                </a:r>
                <a14:m>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𝑦𝑥</m:t>
                        </m:r>
                      </m:sub>
                    </m:sSub>
                  </m:oMath>
                </a14:m>
                <a:r>
                  <a:rPr lang="en-US" sz="2200" dirty="0"/>
                  <a:t> and </a:t>
                </a:r>
                <a14:m>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𝑥𝑦</m:t>
                        </m:r>
                      </m:sub>
                    </m:sSub>
                  </m:oMath>
                </a14:m>
                <a:r>
                  <a:rPr lang="en-US" sz="2200" dirty="0"/>
                  <a:t> are both independent of a and b but not of </a:t>
                </a:r>
                <a14:m>
                  <m:oMath xmlns:m="http://schemas.openxmlformats.org/officeDocument/2006/math">
                    <m:r>
                      <a:rPr lang="en-US" sz="2200" i="1">
                        <a:latin typeface="Cambria Math"/>
                      </a:rPr>
                      <m:t>h</m:t>
                    </m:r>
                    <m:r>
                      <a:rPr lang="en-US" sz="2200" i="1">
                        <a:latin typeface="Cambria Math"/>
                      </a:rPr>
                      <m:t> </m:t>
                    </m:r>
                    <m:r>
                      <a:rPr lang="en-US" sz="2200" i="1">
                        <a:latin typeface="Cambria Math"/>
                      </a:rPr>
                      <m:t>𝑎𝑛𝑑</m:t>
                    </m:r>
                    <m:r>
                      <a:rPr lang="en-US" sz="2200" i="1">
                        <a:latin typeface="Cambria Math"/>
                      </a:rPr>
                      <m:t> </m:t>
                    </m:r>
                    <m:r>
                      <a:rPr lang="en-US" sz="2200" i="1">
                        <a:latin typeface="Cambria Math"/>
                      </a:rPr>
                      <m:t>𝑘</m:t>
                    </m:r>
                    <m:r>
                      <a:rPr lang="en-US" sz="2200" i="1">
                        <a:latin typeface="Cambria Math"/>
                      </a:rPr>
                      <m:t>.</m:t>
                    </m:r>
                  </m:oMath>
                </a14:m>
                <a:endParaRPr lang="en-US" sz="2200" dirty="0"/>
              </a:p>
              <a:p>
                <a:pPr marL="0" indent="0">
                  <a:buNone/>
                </a:pPr>
                <a:endParaRPr lang="en-US" sz="2200" dirty="0"/>
              </a:p>
              <a:p>
                <a:endParaRPr lang="en-US" sz="2200" b="0" dirty="0">
                  <a:ea typeface="Cambria Math"/>
                </a:endParaRPr>
              </a:p>
              <a:p>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539" r="-519" b="-1954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B8FE560D-F89F-4CB0-A572-C64B508B7F88}"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130</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a:latin typeface="Times New Roman" panose="02020603050405020304" pitchFamily="18" charset="0"/>
              </a:rPr>
              <a:t> </a:t>
            </a:r>
            <a:r>
              <a:rPr lang="en-US" sz="2400" b="1" dirty="0">
                <a:latin typeface="Times New Roman" panose="02020603050405020304" pitchFamily="18" charset="0"/>
              </a:rPr>
              <a:t>Regression Analysis Properties(CO1)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1775366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dirty="0"/>
                  <a:t>Property 5:</a:t>
                </a:r>
                <a:r>
                  <a:rPr lang="en-US" sz="2200" dirty="0"/>
                  <a:t>The correlation coefficient and the two regression coefficient have same sign.</a:t>
                </a:r>
              </a:p>
              <a:p>
                <a:pPr marL="0" indent="0">
                  <a:buNone/>
                </a:pPr>
                <a:r>
                  <a:rPr lang="en-US" sz="2200" b="1" dirty="0"/>
                  <a:t>Proof:</a:t>
                </a:r>
                <a:r>
                  <a:rPr lang="en-US" sz="2200" dirty="0"/>
                  <a:t> Regression coefficient of </a:t>
                </a:r>
                <a14:m>
                  <m:oMath xmlns:m="http://schemas.openxmlformats.org/officeDocument/2006/math">
                    <m:r>
                      <a:rPr lang="en-US" sz="2200" b="0" i="1" smtClean="0">
                        <a:latin typeface="Cambria Math"/>
                      </a:rPr>
                      <m:t>𝑦</m:t>
                    </m:r>
                    <m:r>
                      <a:rPr lang="en-US" sz="2200" b="0" i="1" smtClean="0">
                        <a:latin typeface="Cambria Math"/>
                      </a:rPr>
                      <m:t> </m:t>
                    </m:r>
                    <m:r>
                      <a:rPr lang="en-US" sz="2200" b="0" i="1" smtClean="0">
                        <a:latin typeface="Cambria Math"/>
                      </a:rPr>
                      <m:t>𝑜𝑛</m:t>
                    </m:r>
                    <m:r>
                      <a:rPr lang="en-US" sz="2200" b="0" i="1" smtClean="0">
                        <a:latin typeface="Cambria Math"/>
                      </a:rPr>
                      <m:t> </m:t>
                    </m:r>
                    <m:r>
                      <a:rPr lang="en-US" sz="2200" b="0" i="1" smtClean="0">
                        <a:latin typeface="Cambria Math"/>
                      </a:rPr>
                      <m:t>𝑥</m:t>
                    </m:r>
                    <m:r>
                      <a:rPr lang="en-US" sz="2200" b="0" i="1" smtClean="0">
                        <a:latin typeface="Cambria Math"/>
                      </a:rPr>
                      <m:t>=</m:t>
                    </m:r>
                  </m:oMath>
                </a14:m>
                <a:r>
                  <a:rPr lang="en-US" sz="2200" dirty="0"/>
                  <a:t> </a:t>
                </a:r>
                <a14:m>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𝑦𝑥</m:t>
                        </m:r>
                      </m:sub>
                    </m:sSub>
                    <m:r>
                      <a:rPr lang="en-US" sz="2200" i="1">
                        <a:latin typeface="Cambria Math"/>
                        <a:ea typeface="Cambria Math"/>
                      </a:rPr>
                      <m:t>=</m:t>
                    </m:r>
                    <m:r>
                      <a:rPr lang="en-US" sz="2200" b="0" i="1" smtClean="0">
                        <a:latin typeface="Cambria Math"/>
                        <a:ea typeface="Cambria Math"/>
                      </a:rPr>
                      <m:t>𝑟</m:t>
                    </m:r>
                    <m:f>
                      <m:fPr>
                        <m:ctrlPr>
                          <a:rPr lang="en-US" sz="2200" i="1">
                            <a:latin typeface="Cambria Math" panose="02040503050406030204" pitchFamily="18" charset="0"/>
                            <a:ea typeface="Cambria Math"/>
                          </a:rPr>
                        </m:ctrlPr>
                      </m:fPr>
                      <m:num>
                        <m:sSub>
                          <m:sSubPr>
                            <m:ctrlPr>
                              <a:rPr lang="en-US" sz="2200" i="1" smtClean="0">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𝑦</m:t>
                            </m:r>
                          </m:sub>
                        </m:sSub>
                      </m:num>
                      <m:den>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𝑥</m:t>
                            </m:r>
                          </m:sub>
                        </m:sSub>
                      </m:den>
                    </m:f>
                  </m:oMath>
                </a14:m>
                <a:endParaRPr lang="en-US" sz="2200" dirty="0"/>
              </a:p>
              <a:p>
                <a:pPr marL="0" indent="0">
                  <a:buNone/>
                </a:pPr>
                <a:r>
                  <a:rPr lang="en-US" sz="2200" dirty="0"/>
                  <a:t>Regression coefficient of </a:t>
                </a:r>
                <a14:m>
                  <m:oMath xmlns:m="http://schemas.openxmlformats.org/officeDocument/2006/math">
                    <m:r>
                      <m:rPr>
                        <m:sty m:val="p"/>
                      </m:rPr>
                      <a:rPr lang="en-US" sz="2200" b="0" i="0" smtClean="0">
                        <a:latin typeface="Cambria Math"/>
                      </a:rPr>
                      <m:t>x</m:t>
                    </m:r>
                    <m:r>
                      <a:rPr lang="en-US" sz="2200" i="1">
                        <a:latin typeface="Cambria Math"/>
                      </a:rPr>
                      <m:t> </m:t>
                    </m:r>
                    <m:r>
                      <a:rPr lang="en-US" sz="2200" i="1">
                        <a:latin typeface="Cambria Math"/>
                      </a:rPr>
                      <m:t>𝑜𝑛</m:t>
                    </m:r>
                    <m:r>
                      <a:rPr lang="en-US" sz="2200" i="1">
                        <a:latin typeface="Cambria Math"/>
                      </a:rPr>
                      <m:t> </m:t>
                    </m:r>
                    <m:r>
                      <a:rPr lang="en-US" sz="2200" b="0" i="1" smtClean="0">
                        <a:latin typeface="Cambria Math"/>
                      </a:rPr>
                      <m:t>𝑦</m:t>
                    </m:r>
                    <m:r>
                      <a:rPr lang="en-US" sz="2200" i="1">
                        <a:latin typeface="Cambria Math"/>
                      </a:rPr>
                      <m:t>=</m:t>
                    </m:r>
                  </m:oMath>
                </a14:m>
                <a:r>
                  <a:rPr lang="en-US" sz="2200" dirty="0"/>
                  <a:t> </a:t>
                </a:r>
                <a14:m>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𝑥</m:t>
                        </m:r>
                        <m:r>
                          <a:rPr lang="en-US" sz="2200" b="0" i="1" smtClean="0">
                            <a:latin typeface="Cambria Math"/>
                            <a:ea typeface="Cambria Math"/>
                          </a:rPr>
                          <m:t>𝑦</m:t>
                        </m:r>
                      </m:sub>
                    </m:sSub>
                    <m:r>
                      <a:rPr lang="en-US" sz="2200" i="1">
                        <a:latin typeface="Cambria Math"/>
                        <a:ea typeface="Cambria Math"/>
                      </a:rPr>
                      <m:t>=</m:t>
                    </m:r>
                    <m:r>
                      <a:rPr lang="en-US" sz="2200" i="1">
                        <a:latin typeface="Cambria Math"/>
                        <a:ea typeface="Cambria Math"/>
                      </a:rPr>
                      <m:t>𝑟</m:t>
                    </m:r>
                  </m:oMath>
                </a14:m>
                <a:endParaRPr lang="en-US" sz="2200" i="1" dirty="0">
                  <a:latin typeface="Cambria Math"/>
                  <a:ea typeface="Cambria Math"/>
                </a:endParaRPr>
              </a:p>
              <a:p>
                <a:pPr marL="0" indent="0">
                  <a:buNone/>
                </a:pPr>
                <a14:m>
                  <m:oMathPara xmlns:m="http://schemas.openxmlformats.org/officeDocument/2006/math">
                    <m:oMathParaPr>
                      <m:jc m:val="centerGroup"/>
                    </m:oMathParaPr>
                    <m:oMath xmlns:m="http://schemas.openxmlformats.org/officeDocument/2006/math">
                      <m:f>
                        <m:fPr>
                          <m:ctrlPr>
                            <a:rPr lang="en-US" sz="2200" i="1">
                              <a:latin typeface="Cambria Math" panose="02040503050406030204" pitchFamily="18" charset="0"/>
                              <a:ea typeface="Cambria Math"/>
                            </a:rPr>
                          </m:ctrlPr>
                        </m:fPr>
                        <m:num>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b="0" i="1" smtClean="0">
                                  <a:latin typeface="Cambria Math"/>
                                  <a:ea typeface="Cambria Math"/>
                                </a:rPr>
                                <m:t>𝑥</m:t>
                              </m:r>
                            </m:sub>
                          </m:sSub>
                        </m:num>
                        <m:den>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b="0" i="1" smtClean="0">
                                  <a:latin typeface="Cambria Math"/>
                                  <a:ea typeface="Cambria Math"/>
                                </a:rPr>
                                <m:t>𝑦</m:t>
                              </m:r>
                            </m:sub>
                          </m:sSub>
                        </m:den>
                      </m:f>
                    </m:oMath>
                  </m:oMathPara>
                </a14:m>
                <a:endParaRPr lang="en-US" sz="2200" dirty="0"/>
              </a:p>
              <a:p>
                <a:pPr marL="0" indent="0">
                  <a:buNone/>
                </a:pPr>
                <a:r>
                  <a:rPr lang="en-US" sz="2200" dirty="0"/>
                  <a:t>Since </a:t>
                </a:r>
                <a14:m>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𝑥</m:t>
                        </m:r>
                      </m:sub>
                    </m:sSub>
                  </m:oMath>
                </a14:m>
                <a:r>
                  <a:rPr lang="en-US" sz="2200" dirty="0"/>
                  <a:t> and </a:t>
                </a:r>
                <a14:m>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𝑦</m:t>
                        </m:r>
                      </m:sub>
                    </m:sSub>
                  </m:oMath>
                </a14:m>
                <a:r>
                  <a:rPr lang="en-US" sz="2200" dirty="0"/>
                  <a:t> are both positive;</a:t>
                </a:r>
                <a:r>
                  <a:rPr lang="en-US" sz="2200" dirty="0">
                    <a:ea typeface="Cambria Math"/>
                  </a:rPr>
                  <a:t> </a:t>
                </a:r>
                <a14:m>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𝑦𝑥</m:t>
                        </m:r>
                      </m:sub>
                    </m:sSub>
                    <m:r>
                      <a:rPr lang="en-US" sz="2200" b="0" i="0" smtClean="0">
                        <a:latin typeface="Cambria Math"/>
                        <a:ea typeface="Cambria Math"/>
                      </a:rPr>
                      <m:t>,</m:t>
                    </m:r>
                  </m:oMath>
                </a14:m>
                <a:r>
                  <a:rPr lang="en-US" sz="2200" dirty="0"/>
                  <a:t> </a:t>
                </a:r>
                <a14:m>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𝑏</m:t>
                        </m:r>
                      </m:e>
                      <m:sub>
                        <m:r>
                          <a:rPr lang="en-US" sz="2200" i="1">
                            <a:latin typeface="Cambria Math"/>
                            <a:ea typeface="Cambria Math"/>
                          </a:rPr>
                          <m:t>𝑥𝑦</m:t>
                        </m:r>
                      </m:sub>
                    </m:sSub>
                  </m:oMath>
                </a14:m>
                <a:r>
                  <a:rPr lang="en-US" sz="2200" dirty="0"/>
                  <a:t>  and </a:t>
                </a:r>
                <a14:m>
                  <m:oMath xmlns:m="http://schemas.openxmlformats.org/officeDocument/2006/math">
                    <m:r>
                      <a:rPr lang="en-US" sz="2200" b="0" i="1" smtClean="0">
                        <a:latin typeface="Cambria Math"/>
                      </a:rPr>
                      <m:t>𝑟</m:t>
                    </m:r>
                  </m:oMath>
                </a14:m>
                <a:r>
                  <a:rPr lang="en-US" sz="2200" dirty="0"/>
                  <a:t> have same sign.</a:t>
                </a:r>
              </a:p>
              <a:p>
                <a:pPr marL="0" indent="0">
                  <a:buNone/>
                </a:pPr>
                <a:endParaRPr lang="en-US" sz="2200" b="1" dirty="0"/>
              </a:p>
              <a:p>
                <a:r>
                  <a:rPr lang="en-US" sz="2200" b="1" dirty="0"/>
                  <a:t>Angle Between Two Lines of Regression:</a:t>
                </a:r>
              </a:p>
              <a:p>
                <a:pPr marL="0" indent="0">
                  <a:buNone/>
                </a:pPr>
                <a:r>
                  <a:rPr lang="en-US" sz="2200" dirty="0"/>
                  <a:t>If </a:t>
                </a:r>
                <a14:m>
                  <m:oMath xmlns:m="http://schemas.openxmlformats.org/officeDocument/2006/math">
                    <m:r>
                      <a:rPr lang="en-US" sz="2200" i="1">
                        <a:latin typeface="Cambria Math"/>
                        <a:ea typeface="Cambria Math"/>
                      </a:rPr>
                      <m:t>𝜃</m:t>
                    </m:r>
                    <m:r>
                      <a:rPr lang="en-US" sz="2200" i="1">
                        <a:latin typeface="Cambria Math"/>
                        <a:ea typeface="Cambria Math"/>
                      </a:rPr>
                      <m:t> </m:t>
                    </m:r>
                  </m:oMath>
                </a14:m>
                <a:r>
                  <a:rPr lang="en-US" sz="2200" dirty="0"/>
                  <a:t>is the acute angle between the two regression lines in the case of two variables </a:t>
                </a:r>
                <a14:m>
                  <m:oMath xmlns:m="http://schemas.openxmlformats.org/officeDocument/2006/math">
                    <m:r>
                      <a:rPr lang="en-US" sz="2200" i="1">
                        <a:latin typeface="Cambria Math"/>
                      </a:rPr>
                      <m:t>𝑥</m:t>
                    </m:r>
                    <m:r>
                      <a:rPr lang="en-US" sz="2200" i="1">
                        <a:latin typeface="Cambria Math"/>
                      </a:rPr>
                      <m:t> </m:t>
                    </m:r>
                    <m:r>
                      <a:rPr lang="en-US" sz="2200" i="1">
                        <a:latin typeface="Cambria Math"/>
                      </a:rPr>
                      <m:t>𝑎𝑛𝑑</m:t>
                    </m:r>
                    <m:r>
                      <a:rPr lang="en-US" sz="2200" i="1">
                        <a:latin typeface="Cambria Math"/>
                      </a:rPr>
                      <m:t> </m:t>
                    </m:r>
                    <m:r>
                      <a:rPr lang="en-US" sz="2200" i="1">
                        <a:latin typeface="Cambria Math"/>
                      </a:rPr>
                      <m:t>𝑦</m:t>
                    </m:r>
                  </m:oMath>
                </a14:m>
                <a:r>
                  <a:rPr lang="en-US" sz="2200" dirty="0"/>
                  <a:t> ,show that</a:t>
                </a:r>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b="-1078"/>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FFC12B23-3141-4E55-B7D8-862E495FC373}"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131</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anose="02020603050405020304" pitchFamily="18" charset="0"/>
              </a:rPr>
              <a:t> Regression Analysis Properties(CO1)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9899743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14:m>
                  <m:oMath xmlns:m="http://schemas.openxmlformats.org/officeDocument/2006/math">
                    <m:r>
                      <a:rPr lang="en-US" sz="2200" b="0" i="1" smtClean="0">
                        <a:latin typeface="Cambria Math"/>
                      </a:rPr>
                      <m:t>𝑡𝑎𝑛</m:t>
                    </m:r>
                    <m:r>
                      <a:rPr lang="en-US" sz="2200" b="0" i="1" smtClean="0">
                        <a:latin typeface="Cambria Math"/>
                        <a:ea typeface="Cambria Math"/>
                      </a:rPr>
                      <m:t>𝜃</m:t>
                    </m:r>
                    <m:r>
                      <a:rPr lang="en-US" sz="2200" b="0" i="1" smtClean="0">
                        <a:latin typeface="Cambria Math"/>
                        <a:ea typeface="Cambria Math"/>
                      </a:rPr>
                      <m:t>=</m:t>
                    </m:r>
                    <m:f>
                      <m:fPr>
                        <m:ctrlPr>
                          <a:rPr lang="en-US" sz="2200" b="0" i="1" smtClean="0">
                            <a:latin typeface="Cambria Math" panose="02040503050406030204" pitchFamily="18" charset="0"/>
                            <a:ea typeface="Cambria Math"/>
                          </a:rPr>
                        </m:ctrlPr>
                      </m:fPr>
                      <m:num>
                        <m:r>
                          <a:rPr lang="en-US" sz="2200" b="0" i="1" smtClean="0">
                            <a:latin typeface="Cambria Math"/>
                            <a:ea typeface="Cambria Math"/>
                          </a:rPr>
                          <m:t>1−</m:t>
                        </m:r>
                        <m:sSup>
                          <m:sSupPr>
                            <m:ctrlPr>
                              <a:rPr lang="en-US" sz="2200" b="0" i="1" smtClean="0">
                                <a:latin typeface="Cambria Math" panose="02040503050406030204" pitchFamily="18" charset="0"/>
                                <a:ea typeface="Cambria Math"/>
                              </a:rPr>
                            </m:ctrlPr>
                          </m:sSupPr>
                          <m:e>
                            <m:r>
                              <a:rPr lang="en-US" sz="2200" b="0" i="1" smtClean="0">
                                <a:latin typeface="Cambria Math"/>
                                <a:ea typeface="Cambria Math"/>
                              </a:rPr>
                              <m:t>𝑟</m:t>
                            </m:r>
                          </m:e>
                          <m:sup>
                            <m:r>
                              <a:rPr lang="en-US" sz="2200" b="0" i="1" smtClean="0">
                                <a:latin typeface="Cambria Math"/>
                                <a:ea typeface="Cambria Math"/>
                              </a:rPr>
                              <m:t>2</m:t>
                            </m:r>
                          </m:sup>
                        </m:sSup>
                      </m:num>
                      <m:den>
                        <m:r>
                          <a:rPr lang="en-US" sz="2200" b="0" i="1" smtClean="0">
                            <a:latin typeface="Cambria Math"/>
                            <a:ea typeface="Cambria Math"/>
                          </a:rPr>
                          <m:t>𝑟</m:t>
                        </m:r>
                      </m:den>
                    </m:f>
                    <m:r>
                      <a:rPr lang="en-US" sz="2200" b="0" i="1" smtClean="0">
                        <a:latin typeface="Cambria Math"/>
                        <a:ea typeface="Cambria Math"/>
                      </a:rPr>
                      <m:t>.</m:t>
                    </m:r>
                    <m:f>
                      <m:fPr>
                        <m:ctrlPr>
                          <a:rPr lang="en-US" sz="2200" b="0" i="1" smtClean="0">
                            <a:latin typeface="Cambria Math" panose="02040503050406030204" pitchFamily="18" charset="0"/>
                            <a:ea typeface="Cambria Math"/>
                          </a:rPr>
                        </m:ctrlPr>
                      </m:fPr>
                      <m:num>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𝑥</m:t>
                            </m:r>
                          </m:sub>
                        </m:sSub>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num>
                      <m:den>
                        <m:sSup>
                          <m:sSupPr>
                            <m:ctrlPr>
                              <a:rPr lang="en-US" sz="2200" b="0" i="1" smtClean="0">
                                <a:latin typeface="Cambria Math" panose="02040503050406030204" pitchFamily="18" charset="0"/>
                                <a:ea typeface="Cambria Math"/>
                              </a:rPr>
                            </m:ctrlPr>
                          </m:sSup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𝑥</m:t>
                                </m:r>
                              </m:sub>
                            </m:sSub>
                          </m:e>
                          <m:sup>
                            <m:r>
                              <a:rPr lang="en-US" sz="2200" b="0" i="1" smtClean="0">
                                <a:latin typeface="Cambria Math"/>
                                <a:ea typeface="Cambria Math"/>
                              </a:rPr>
                              <m:t>2</m:t>
                            </m:r>
                          </m:sup>
                        </m:sSup>
                        <m:r>
                          <a:rPr lang="en-US" sz="2200" b="0" i="1" smtClean="0">
                            <a:latin typeface="Cambria Math"/>
                            <a:ea typeface="Cambria Math"/>
                          </a:rPr>
                          <m:t>+</m:t>
                        </m:r>
                        <m:sSup>
                          <m:sSupPr>
                            <m:ctrlPr>
                              <a:rPr lang="en-US" sz="2200" b="0" i="1" smtClean="0">
                                <a:latin typeface="Cambria Math" panose="02040503050406030204" pitchFamily="18" charset="0"/>
                                <a:ea typeface="Cambria Math"/>
                              </a:rPr>
                            </m:ctrlPr>
                          </m:sSup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e>
                          <m:sup>
                            <m:r>
                              <a:rPr lang="en-US" sz="2200" b="0" i="1" smtClean="0">
                                <a:latin typeface="Cambria Math"/>
                                <a:ea typeface="Cambria Math"/>
                              </a:rPr>
                              <m:t>2</m:t>
                            </m:r>
                          </m:sup>
                        </m:sSup>
                      </m:den>
                    </m:f>
                    <m:r>
                      <a:rPr lang="en-US" sz="2200" b="0" i="1" smtClean="0">
                        <a:latin typeface="Cambria Math"/>
                        <a:ea typeface="Cambria Math"/>
                      </a:rPr>
                      <m:t>,</m:t>
                    </m:r>
                  </m:oMath>
                </a14:m>
                <a:r>
                  <a:rPr lang="en-US" sz="2200" dirty="0"/>
                  <a:t> where </a:t>
                </a:r>
                <a14:m>
                  <m:oMath xmlns:m="http://schemas.openxmlformats.org/officeDocument/2006/math">
                    <m:r>
                      <a:rPr lang="en-US" sz="2200" b="0" i="1" smtClean="0">
                        <a:latin typeface="Cambria Math"/>
                      </a:rPr>
                      <m:t>𝑟</m:t>
                    </m:r>
                    <m:r>
                      <a:rPr lang="en-US" sz="2200" b="0" i="1" smtClean="0">
                        <a:latin typeface="Cambria Math"/>
                      </a:rPr>
                      <m:t>,</m:t>
                    </m:r>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𝑥</m:t>
                        </m:r>
                        <m:r>
                          <a:rPr lang="en-US" sz="2200" b="0" i="1" smtClean="0">
                            <a:latin typeface="Cambria Math"/>
                          </a:rPr>
                          <m:t>,</m:t>
                        </m:r>
                      </m:sub>
                    </m:sSub>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oMath>
                </a14:m>
                <a:r>
                  <a:rPr lang="en-US" sz="2200" dirty="0"/>
                  <a:t> have their usual meanings.</a:t>
                </a:r>
              </a:p>
              <a:p>
                <a:pPr marL="0" indent="0">
                  <a:buNone/>
                </a:pPr>
                <a:r>
                  <a:rPr lang="en-US" sz="2200" dirty="0"/>
                  <a:t>Explain the significance of the formula where </a:t>
                </a:r>
                <a14:m>
                  <m:oMath xmlns:m="http://schemas.openxmlformats.org/officeDocument/2006/math">
                    <m:r>
                      <a:rPr lang="en-US" sz="2200" b="0" i="1" smtClean="0">
                        <a:latin typeface="Cambria Math"/>
                      </a:rPr>
                      <m:t>𝑟</m:t>
                    </m:r>
                    <m:r>
                      <a:rPr lang="en-US" sz="2200" b="0" i="1" smtClean="0">
                        <a:latin typeface="Cambria Math"/>
                      </a:rPr>
                      <m:t>=0 </m:t>
                    </m:r>
                    <m:r>
                      <a:rPr lang="en-US" sz="2200" b="0" i="1" smtClean="0">
                        <a:latin typeface="Cambria Math"/>
                      </a:rPr>
                      <m:t>𝑎𝑛𝑑</m:t>
                    </m:r>
                    <m:r>
                      <a:rPr lang="en-US" sz="2200" b="0" i="1" smtClean="0">
                        <a:latin typeface="Cambria Math"/>
                      </a:rPr>
                      <m:t> </m:t>
                    </m:r>
                    <m:r>
                      <a:rPr lang="en-US" sz="2200" b="0" i="1" smtClean="0">
                        <a:latin typeface="Cambria Math"/>
                      </a:rPr>
                      <m:t>𝑟</m:t>
                    </m:r>
                    <m:r>
                      <a:rPr lang="en-US" sz="2200" b="0" i="1" smtClean="0">
                        <a:latin typeface="Cambria Math"/>
                      </a:rPr>
                      <m:t>=±1</m:t>
                    </m:r>
                  </m:oMath>
                </a14:m>
                <a:endParaRPr lang="en-US" sz="2200" dirty="0"/>
              </a:p>
              <a:p>
                <a:pPr marL="0" indent="0">
                  <a:buNone/>
                </a:pPr>
                <a:r>
                  <a:rPr lang="en-US" sz="2200" b="1" dirty="0"/>
                  <a:t>Proof: </a:t>
                </a:r>
                <a:r>
                  <a:rPr lang="en-US" sz="2200" dirty="0"/>
                  <a:t>Equations to the lines of regression of </a:t>
                </a:r>
                <a14:m>
                  <m:oMath xmlns:m="http://schemas.openxmlformats.org/officeDocument/2006/math">
                    <m:r>
                      <a:rPr lang="en-US" sz="2200" b="0" i="1" smtClean="0">
                        <a:latin typeface="Cambria Math"/>
                      </a:rPr>
                      <m:t>𝑦</m:t>
                    </m:r>
                    <m:r>
                      <a:rPr lang="en-US" sz="2200" b="0" i="1" smtClean="0">
                        <a:latin typeface="Cambria Math"/>
                      </a:rPr>
                      <m:t> </m:t>
                    </m:r>
                    <m:r>
                      <a:rPr lang="en-US" sz="2200" b="0" i="1" smtClean="0">
                        <a:latin typeface="Cambria Math"/>
                      </a:rPr>
                      <m:t>𝑜𝑛</m:t>
                    </m:r>
                    <m:r>
                      <a:rPr lang="en-US" sz="2200" b="0" i="1" smtClean="0">
                        <a:latin typeface="Cambria Math"/>
                      </a:rPr>
                      <m:t> </m:t>
                    </m:r>
                    <m:r>
                      <a:rPr lang="en-US" sz="2200" b="0" i="1" smtClean="0">
                        <a:latin typeface="Cambria Math"/>
                      </a:rPr>
                      <m:t>𝑥</m:t>
                    </m:r>
                    <m:r>
                      <a:rPr lang="en-US" sz="2200" b="0" i="1" smtClean="0">
                        <a:latin typeface="Cambria Math"/>
                      </a:rPr>
                      <m:t> </m:t>
                    </m:r>
                    <m:r>
                      <a:rPr lang="en-US" sz="2200" b="0" i="1" smtClean="0">
                        <a:latin typeface="Cambria Math"/>
                      </a:rPr>
                      <m:t>𝑎𝑛𝑑</m:t>
                    </m:r>
                    <m:r>
                      <a:rPr lang="en-US" sz="2200" b="0" i="1" smtClean="0">
                        <a:latin typeface="Cambria Math"/>
                      </a:rPr>
                      <m:t> </m:t>
                    </m:r>
                    <m:r>
                      <a:rPr lang="en-US" sz="2200" b="0" i="1" smtClean="0">
                        <a:latin typeface="Cambria Math"/>
                      </a:rPr>
                      <m:t>𝑥</m:t>
                    </m:r>
                    <m:r>
                      <a:rPr lang="en-US" sz="2200" b="0" i="1" smtClean="0">
                        <a:latin typeface="Cambria Math"/>
                      </a:rPr>
                      <m:t> </m:t>
                    </m:r>
                    <m:r>
                      <a:rPr lang="en-US" sz="2200" b="0" i="1" smtClean="0">
                        <a:latin typeface="Cambria Math"/>
                      </a:rPr>
                      <m:t>𝑜𝑛</m:t>
                    </m:r>
                    <m:r>
                      <a:rPr lang="en-US" sz="2200" b="0" i="1" smtClean="0">
                        <a:latin typeface="Cambria Math"/>
                      </a:rPr>
                      <m:t> </m:t>
                    </m:r>
                    <m:r>
                      <a:rPr lang="en-US" sz="2200" b="0" i="1" smtClean="0">
                        <a:latin typeface="Cambria Math"/>
                      </a:rPr>
                      <m:t>𝑦</m:t>
                    </m:r>
                    <m:r>
                      <a:rPr lang="en-US" sz="2200" b="0" i="1" smtClean="0">
                        <a:latin typeface="Cambria Math"/>
                      </a:rPr>
                      <m:t> </m:t>
                    </m:r>
                    <m:r>
                      <a:rPr lang="en-US" sz="2200" b="0" i="1" smtClean="0">
                        <a:latin typeface="Cambria Math"/>
                      </a:rPr>
                      <m:t>𝑎𝑟𝑒</m:t>
                    </m:r>
                  </m:oMath>
                </a14:m>
                <a:endParaRPr lang="en-US" sz="2200" dirty="0"/>
              </a:p>
              <a:p>
                <a:pPr marL="0" indent="0">
                  <a:buNone/>
                </a:pPr>
                <a14:m>
                  <m:oMath xmlns:m="http://schemas.openxmlformats.org/officeDocument/2006/math">
                    <m:r>
                      <a:rPr lang="en-US" sz="2200" b="0" i="1" smtClean="0">
                        <a:latin typeface="Cambria Math"/>
                      </a:rPr>
                      <m:t>𝑦</m:t>
                    </m:r>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𝑦</m:t>
                        </m:r>
                      </m:e>
                    </m:acc>
                    <m:r>
                      <a:rPr lang="en-US" sz="2200" b="0" i="1" smtClean="0">
                        <a:latin typeface="Cambria Math"/>
                      </a:rPr>
                      <m:t>=</m:t>
                    </m:r>
                  </m:oMath>
                </a14:m>
                <a:r>
                  <a:rPr lang="en-US" sz="2200" dirty="0"/>
                  <a:t> </a:t>
                </a:r>
                <a14:m>
                  <m:oMath xmlns:m="http://schemas.openxmlformats.org/officeDocument/2006/math">
                    <m:f>
                      <m:fPr>
                        <m:ctrlPr>
                          <a:rPr lang="en-US" sz="2200" i="1">
                            <a:latin typeface="Cambria Math" panose="02040503050406030204" pitchFamily="18" charset="0"/>
                          </a:rPr>
                        </m:ctrlPr>
                      </m:fPr>
                      <m:num>
                        <m:r>
                          <a:rPr lang="en-US" sz="2200" i="1">
                            <a:latin typeface="Cambria Math"/>
                          </a:rPr>
                          <m:t>𝑟</m:t>
                        </m:r>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num>
                      <m:den>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𝑥</m:t>
                            </m:r>
                          </m:sub>
                        </m:sSub>
                      </m:den>
                    </m:f>
                  </m:oMath>
                </a14:m>
                <a:r>
                  <a:rPr lang="en-US" sz="2200" dirty="0"/>
                  <a:t> </a:t>
                </a:r>
                <a14:m>
                  <m:oMath xmlns:m="http://schemas.openxmlformats.org/officeDocument/2006/math">
                    <m:d>
                      <m:dPr>
                        <m:ctrlPr>
                          <a:rPr lang="en-US" sz="2200" i="1" dirty="0" smtClean="0">
                            <a:latin typeface="Cambria Math" panose="02040503050406030204" pitchFamily="18" charset="0"/>
                          </a:rPr>
                        </m:ctrlPr>
                      </m:dPr>
                      <m:e>
                        <m:r>
                          <a:rPr lang="en-US" sz="2200" b="0" i="1" dirty="0" smtClean="0">
                            <a:latin typeface="Cambria Math"/>
                          </a:rPr>
                          <m:t>𝑥</m:t>
                        </m:r>
                        <m:r>
                          <a:rPr lang="en-US" sz="2200" b="0" i="1" dirty="0" smtClean="0">
                            <a:latin typeface="Cambria Math"/>
                          </a:rPr>
                          <m:t>−</m:t>
                        </m:r>
                        <m:acc>
                          <m:accPr>
                            <m:chr m:val="̅"/>
                            <m:ctrlPr>
                              <a:rPr lang="en-US" sz="2200" b="0" i="1" dirty="0" smtClean="0">
                                <a:latin typeface="Cambria Math" panose="02040503050406030204" pitchFamily="18" charset="0"/>
                              </a:rPr>
                            </m:ctrlPr>
                          </m:accPr>
                          <m:e>
                            <m:r>
                              <a:rPr lang="en-US" sz="2200" b="0" i="1" dirty="0" smtClean="0">
                                <a:latin typeface="Cambria Math"/>
                              </a:rPr>
                              <m:t>𝑥</m:t>
                            </m:r>
                          </m:e>
                        </m:acc>
                      </m:e>
                    </m:d>
                  </m:oMath>
                </a14:m>
                <a:r>
                  <a:rPr lang="en-US" sz="2200" dirty="0"/>
                  <a:t> and (</a:t>
                </a:r>
                <a14:m>
                  <m:oMath xmlns:m="http://schemas.openxmlformats.org/officeDocument/2006/math">
                    <m:r>
                      <a:rPr lang="en-US" sz="2200" i="1" dirty="0">
                        <a:latin typeface="Cambria Math"/>
                      </a:rPr>
                      <m:t>𝑥</m:t>
                    </m:r>
                    <m:r>
                      <a:rPr lang="en-US" sz="2200" i="1" dirty="0">
                        <a:latin typeface="Cambria Math"/>
                      </a:rPr>
                      <m:t>−</m:t>
                    </m:r>
                    <m:acc>
                      <m:accPr>
                        <m:chr m:val="̅"/>
                        <m:ctrlPr>
                          <a:rPr lang="en-US" sz="2200" i="1" dirty="0">
                            <a:latin typeface="Cambria Math" panose="02040503050406030204" pitchFamily="18" charset="0"/>
                          </a:rPr>
                        </m:ctrlPr>
                      </m:accPr>
                      <m:e>
                        <m:r>
                          <a:rPr lang="en-US" sz="2200" i="1" dirty="0">
                            <a:latin typeface="Cambria Math"/>
                          </a:rPr>
                          <m:t>𝑥</m:t>
                        </m:r>
                      </m:e>
                    </m:acc>
                  </m:oMath>
                </a14:m>
                <a:r>
                  <a:rPr lang="en-US" sz="2200" dirty="0"/>
                  <a:t>)= </a:t>
                </a:r>
                <a14:m>
                  <m:oMath xmlns:m="http://schemas.openxmlformats.org/officeDocument/2006/math">
                    <m:f>
                      <m:fPr>
                        <m:ctrlPr>
                          <a:rPr lang="en-US" sz="2200" i="1" smtClean="0">
                            <a:latin typeface="Cambria Math" panose="02040503050406030204" pitchFamily="18" charset="0"/>
                          </a:rPr>
                        </m:ctrlPr>
                      </m:fPr>
                      <m:num>
                        <m:sSub>
                          <m:sSubPr>
                            <m:ctrlPr>
                              <a:rPr lang="en-US" sz="2200" i="1" smtClean="0">
                                <a:latin typeface="Cambria Math" panose="02040503050406030204" pitchFamily="18" charset="0"/>
                              </a:rPr>
                            </m:ctrlPr>
                          </m:sSubPr>
                          <m:e>
                            <m:r>
                              <a:rPr lang="en-US" sz="2200" i="1">
                                <a:latin typeface="Cambria Math"/>
                              </a:rPr>
                              <m:t>𝑟</m:t>
                            </m:r>
                            <m:r>
                              <a:rPr lang="en-US" sz="2200" i="1" smtClean="0">
                                <a:latin typeface="Cambria Math"/>
                                <a:ea typeface="Cambria Math"/>
                              </a:rPr>
                              <m:t>𝜎</m:t>
                            </m:r>
                          </m:e>
                          <m:sub>
                            <m:r>
                              <a:rPr lang="en-US" sz="2200" i="1">
                                <a:latin typeface="Cambria Math"/>
                              </a:rPr>
                              <m:t>𝑥</m:t>
                            </m:r>
                          </m:sub>
                        </m:sSub>
                      </m:num>
                      <m:den>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den>
                    </m:f>
                    <m:r>
                      <a:rPr lang="en-US" sz="2200" b="0" i="1" smtClean="0">
                        <a:latin typeface="Cambria Math"/>
                      </a:rPr>
                      <m:t>(</m:t>
                    </m:r>
                    <m:r>
                      <a:rPr lang="en-US" sz="2200" i="1">
                        <a:latin typeface="Cambria Math"/>
                      </a:rPr>
                      <m:t>𝑦</m:t>
                    </m:r>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𝑦</m:t>
                        </m:r>
                        <m:r>
                          <a:rPr lang="en-US" sz="2200" b="0" i="1" smtClean="0">
                            <a:latin typeface="Cambria Math"/>
                          </a:rPr>
                          <m:t>)</m:t>
                        </m:r>
                      </m:e>
                    </m:acc>
                  </m:oMath>
                </a14:m>
                <a:r>
                  <a:rPr lang="en-US" sz="2200" dirty="0"/>
                  <a:t> </a:t>
                </a:r>
              </a:p>
              <a:p>
                <a:pPr marL="0" indent="0">
                  <a:buNone/>
                </a:pPr>
                <a:r>
                  <a:rPr lang="en-US" sz="2200" dirty="0"/>
                  <a:t>The slopes are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𝑚</m:t>
                        </m:r>
                      </m:e>
                      <m:sub>
                        <m:r>
                          <a:rPr lang="en-US" sz="2200" b="0" i="1" smtClean="0">
                            <a:latin typeface="Cambria Math"/>
                          </a:rPr>
                          <m:t>1</m:t>
                        </m:r>
                      </m:sub>
                    </m:sSub>
                    <m:r>
                      <a:rPr lang="en-US" sz="2200" b="0" i="1" smtClean="0">
                        <a:latin typeface="Cambria Math"/>
                      </a:rPr>
                      <m:t>=</m:t>
                    </m:r>
                  </m:oMath>
                </a14:m>
                <a:r>
                  <a:rPr lang="en-US" sz="2200" dirty="0"/>
                  <a:t> </a:t>
                </a:r>
                <a14:m>
                  <m:oMath xmlns:m="http://schemas.openxmlformats.org/officeDocument/2006/math">
                    <m:f>
                      <m:fPr>
                        <m:ctrlPr>
                          <a:rPr lang="en-US" sz="2200" i="1">
                            <a:latin typeface="Cambria Math" panose="02040503050406030204" pitchFamily="18" charset="0"/>
                          </a:rPr>
                        </m:ctrlPr>
                      </m:fPr>
                      <m:num>
                        <m:r>
                          <a:rPr lang="en-US" sz="2200" i="1">
                            <a:latin typeface="Cambria Math"/>
                          </a:rPr>
                          <m:t>𝑟</m:t>
                        </m:r>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num>
                      <m:den>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𝑥</m:t>
                            </m:r>
                          </m:sub>
                        </m:sSub>
                      </m:den>
                    </m:f>
                  </m:oMath>
                </a14:m>
                <a:r>
                  <a:rPr lang="en-US" sz="2200" dirty="0"/>
                  <a:t> and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𝑚</m:t>
                        </m:r>
                      </m:e>
                      <m:sub>
                        <m:r>
                          <a:rPr lang="en-US" sz="2200" b="0" i="1" smtClean="0">
                            <a:latin typeface="Cambria Math"/>
                          </a:rPr>
                          <m:t>2</m:t>
                        </m:r>
                      </m:sub>
                    </m:sSub>
                    <m:r>
                      <a:rPr lang="en-US" sz="2200" b="0" i="1" smtClean="0">
                        <a:latin typeface="Cambria Math"/>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num>
                      <m:den>
                        <m:r>
                          <a:rPr lang="en-US" sz="2200" b="0" i="1" smtClean="0">
                            <a:latin typeface="Cambria Math"/>
                          </a:rPr>
                          <m:t>𝑟</m:t>
                        </m:r>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𝑥</m:t>
                            </m:r>
                          </m:sub>
                        </m:sSub>
                      </m:den>
                    </m:f>
                  </m:oMath>
                </a14:m>
                <a:endParaRPr lang="en-US" sz="2200" dirty="0"/>
              </a:p>
              <a:p>
                <a:pPr marL="0" indent="0">
                  <a:buNone/>
                </a:pPr>
                <a:r>
                  <a:rPr lang="en-US" sz="2200" dirty="0"/>
                  <a:t>tan</a:t>
                </a:r>
                <a14:m>
                  <m:oMath xmlns:m="http://schemas.openxmlformats.org/officeDocument/2006/math">
                    <m:r>
                      <a:rPr lang="en-US" sz="2200" i="1" smtClean="0">
                        <a:latin typeface="Cambria Math"/>
                        <a:ea typeface="Cambria Math"/>
                      </a:rPr>
                      <m:t>𝜃</m:t>
                    </m:r>
                    <m:r>
                      <a:rPr lang="en-US" sz="2200" b="0" i="1" smtClean="0">
                        <a:latin typeface="Cambria Math"/>
                        <a:ea typeface="Cambria Math"/>
                      </a:rPr>
                      <m:t>=±</m:t>
                    </m:r>
                    <m:f>
                      <m:fPr>
                        <m:ctrlPr>
                          <a:rPr lang="en-US" sz="2200" b="0" i="1" smtClean="0">
                            <a:latin typeface="Cambria Math" panose="02040503050406030204" pitchFamily="18" charset="0"/>
                            <a:ea typeface="Cambria Math"/>
                          </a:rPr>
                        </m:ctrlPr>
                      </m:fPr>
                      <m:num>
                        <m:sSub>
                          <m:sSubPr>
                            <m:ctrlPr>
                              <a:rPr lang="en-US" sz="2200" i="1">
                                <a:latin typeface="Cambria Math" panose="02040503050406030204" pitchFamily="18" charset="0"/>
                              </a:rPr>
                            </m:ctrlPr>
                          </m:sSubPr>
                          <m:e>
                            <m:r>
                              <a:rPr lang="en-US" sz="2200" i="1">
                                <a:latin typeface="Cambria Math"/>
                              </a:rPr>
                              <m:t>𝑚</m:t>
                            </m:r>
                          </m:e>
                          <m:sub>
                            <m:r>
                              <a:rPr lang="en-US" sz="2200" i="1">
                                <a:latin typeface="Cambria Math"/>
                              </a:rPr>
                              <m:t>2</m:t>
                            </m:r>
                          </m:sub>
                        </m:sSub>
                        <m:r>
                          <a:rPr lang="en-US" sz="2200" b="0" i="1" smtClean="0">
                            <a:latin typeface="Cambria Math"/>
                          </a:rPr>
                          <m:t>−</m:t>
                        </m:r>
                        <m:sSub>
                          <m:sSubPr>
                            <m:ctrlPr>
                              <a:rPr lang="en-US" sz="2200" i="1">
                                <a:latin typeface="Cambria Math" panose="02040503050406030204" pitchFamily="18" charset="0"/>
                              </a:rPr>
                            </m:ctrlPr>
                          </m:sSubPr>
                          <m:e>
                            <m:r>
                              <a:rPr lang="en-US" sz="2200" i="1">
                                <a:latin typeface="Cambria Math"/>
                              </a:rPr>
                              <m:t>𝑚</m:t>
                            </m:r>
                          </m:e>
                          <m:sub>
                            <m:r>
                              <a:rPr lang="en-US" sz="2200" i="1">
                                <a:latin typeface="Cambria Math"/>
                              </a:rPr>
                              <m:t>1</m:t>
                            </m:r>
                          </m:sub>
                        </m:sSub>
                      </m:num>
                      <m:den>
                        <m:r>
                          <a:rPr lang="en-US" sz="2200" b="0" i="1" smtClean="0">
                            <a:latin typeface="Cambria Math"/>
                            <a:ea typeface="Cambria Math"/>
                          </a:rPr>
                          <m:t>1+</m:t>
                        </m:r>
                        <m:sSub>
                          <m:sSubPr>
                            <m:ctrlPr>
                              <a:rPr lang="en-US" sz="2200" i="1">
                                <a:latin typeface="Cambria Math" panose="02040503050406030204" pitchFamily="18" charset="0"/>
                              </a:rPr>
                            </m:ctrlPr>
                          </m:sSubPr>
                          <m:e>
                            <m:r>
                              <a:rPr lang="en-US" sz="2200" i="1">
                                <a:latin typeface="Cambria Math"/>
                              </a:rPr>
                              <m:t>𝑚</m:t>
                            </m:r>
                          </m:e>
                          <m:sub>
                            <m:r>
                              <a:rPr lang="en-US" sz="2200" i="1">
                                <a:latin typeface="Cambria Math"/>
                              </a:rPr>
                              <m:t>2</m:t>
                            </m:r>
                          </m:sub>
                        </m:sSub>
                        <m:sSub>
                          <m:sSubPr>
                            <m:ctrlPr>
                              <a:rPr lang="en-US" sz="2200" i="1">
                                <a:latin typeface="Cambria Math" panose="02040503050406030204" pitchFamily="18" charset="0"/>
                              </a:rPr>
                            </m:ctrlPr>
                          </m:sSubPr>
                          <m:e>
                            <m:r>
                              <a:rPr lang="en-US" sz="2200" i="1">
                                <a:latin typeface="Cambria Math"/>
                              </a:rPr>
                              <m:t>𝑚</m:t>
                            </m:r>
                          </m:e>
                          <m:sub>
                            <m:r>
                              <a:rPr lang="en-US" sz="2200" i="1">
                                <a:latin typeface="Cambria Math"/>
                              </a:rPr>
                              <m:t>1</m:t>
                            </m:r>
                          </m:sub>
                        </m:sSub>
                      </m:den>
                    </m:f>
                    <m:r>
                      <a:rPr lang="en-US" sz="2200" b="0" i="1" smtClean="0">
                        <a:latin typeface="Cambria Math"/>
                        <a:ea typeface="Cambria Math"/>
                      </a:rPr>
                      <m:t>=±</m:t>
                    </m:r>
                    <m:f>
                      <m:fPr>
                        <m:ctrlPr>
                          <a:rPr lang="en-US" sz="2200" b="0" i="1" smtClean="0">
                            <a:latin typeface="Cambria Math" panose="02040503050406030204" pitchFamily="18" charset="0"/>
                            <a:ea typeface="Cambria Math"/>
                          </a:rPr>
                        </m:ctrlPr>
                      </m:fPr>
                      <m:num>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num>
                          <m:den>
                            <m:r>
                              <a:rPr lang="en-US" sz="2200" b="0" i="1" smtClean="0">
                                <a:latin typeface="Cambria Math"/>
                              </a:rPr>
                              <m:t>𝑟</m:t>
                            </m:r>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𝑥</m:t>
                                </m:r>
                              </m:sub>
                            </m:sSub>
                          </m:den>
                        </m:f>
                        <m:r>
                          <a:rPr lang="en-US" sz="2200" b="0" i="1" smtClean="0">
                            <a:latin typeface="Cambria Math"/>
                          </a:rPr>
                          <m:t>−</m:t>
                        </m:r>
                        <m:f>
                          <m:fPr>
                            <m:ctrlPr>
                              <a:rPr lang="en-US" sz="2200" i="1">
                                <a:latin typeface="Cambria Math" panose="02040503050406030204" pitchFamily="18" charset="0"/>
                              </a:rPr>
                            </m:ctrlPr>
                          </m:fPr>
                          <m:num>
                            <m:r>
                              <a:rPr lang="en-US" sz="2200" i="1">
                                <a:latin typeface="Cambria Math"/>
                              </a:rPr>
                              <m:t>𝑟</m:t>
                            </m:r>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num>
                          <m:den>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𝑥</m:t>
                                </m:r>
                              </m:sub>
                            </m:sSub>
                          </m:den>
                        </m:f>
                      </m:num>
                      <m:den>
                        <m:r>
                          <a:rPr lang="en-US" sz="2200" b="0" i="1" smtClean="0">
                            <a:latin typeface="Cambria Math"/>
                            <a:ea typeface="Cambria Math"/>
                          </a:rPr>
                          <m:t>1+</m:t>
                        </m:r>
                        <m:f>
                          <m:fPr>
                            <m:ctrlPr>
                              <a:rPr lang="en-US" sz="2200" i="1">
                                <a:latin typeface="Cambria Math" panose="02040503050406030204" pitchFamily="18" charset="0"/>
                              </a:rPr>
                            </m:ctrlPr>
                          </m:fPr>
                          <m:num>
                            <m:sSup>
                              <m:sSupPr>
                                <m:ctrlPr>
                                  <a:rPr lang="en-US" sz="2200" i="1" smtClean="0">
                                    <a:latin typeface="Cambria Math" panose="02040503050406030204" pitchFamily="18" charset="0"/>
                                  </a:rPr>
                                </m:ctrlPr>
                              </m:sSupPr>
                              <m:e>
                                <m:sSub>
                                  <m:sSubPr>
                                    <m:ctrlPr>
                                      <a:rPr lang="en-US" sz="2200" i="1" smtClean="0">
                                        <a:latin typeface="Cambria Math" panose="02040503050406030204" pitchFamily="18" charset="0"/>
                                      </a:rPr>
                                    </m:ctrlPr>
                                  </m:sSubPr>
                                  <m:e>
                                    <m:r>
                                      <a:rPr lang="en-US" sz="2200" i="1" smtClean="0">
                                        <a:latin typeface="Cambria Math"/>
                                        <a:ea typeface="Cambria Math"/>
                                      </a:rPr>
                                      <m:t>𝜎</m:t>
                                    </m:r>
                                  </m:e>
                                  <m:sub>
                                    <m:r>
                                      <a:rPr lang="en-US" sz="2200" b="0" i="1" smtClean="0">
                                        <a:latin typeface="Cambria Math"/>
                                      </a:rPr>
                                      <m:t>𝑦</m:t>
                                    </m:r>
                                  </m:sub>
                                </m:sSub>
                              </m:e>
                              <m:sup>
                                <m:r>
                                  <a:rPr lang="en-US" sz="2200" b="0" i="1" smtClean="0">
                                    <a:latin typeface="Cambria Math"/>
                                  </a:rPr>
                                  <m:t>2</m:t>
                                </m:r>
                              </m:sup>
                            </m:sSup>
                          </m:num>
                          <m:den>
                            <m:sSup>
                              <m:sSupPr>
                                <m:ctrlPr>
                                  <a:rPr lang="en-US" sz="2200" i="1" smtClean="0">
                                    <a:latin typeface="Cambria Math" panose="02040503050406030204" pitchFamily="18" charset="0"/>
                                  </a:rPr>
                                </m:ctrlPr>
                              </m:sSupPr>
                              <m:e>
                                <m:sSub>
                                  <m:sSubPr>
                                    <m:ctrlPr>
                                      <a:rPr lang="en-US" sz="2200" i="1" smtClean="0">
                                        <a:latin typeface="Cambria Math" panose="02040503050406030204" pitchFamily="18" charset="0"/>
                                      </a:rPr>
                                    </m:ctrlPr>
                                  </m:sSubPr>
                                  <m:e>
                                    <m:r>
                                      <a:rPr lang="en-US" sz="2200" i="1" smtClean="0">
                                        <a:latin typeface="Cambria Math"/>
                                        <a:ea typeface="Cambria Math"/>
                                      </a:rPr>
                                      <m:t>𝜎</m:t>
                                    </m:r>
                                  </m:e>
                                  <m:sub>
                                    <m:r>
                                      <a:rPr lang="en-US" sz="2200" b="0" i="1" smtClean="0">
                                        <a:latin typeface="Cambria Math"/>
                                      </a:rPr>
                                      <m:t>𝑥</m:t>
                                    </m:r>
                                  </m:sub>
                                </m:sSub>
                              </m:e>
                              <m:sup>
                                <m:r>
                                  <a:rPr lang="en-US" sz="2200" b="0" i="1" smtClean="0">
                                    <a:latin typeface="Cambria Math"/>
                                  </a:rPr>
                                  <m:t>2</m:t>
                                </m:r>
                              </m:sup>
                            </m:sSup>
                          </m:den>
                        </m:f>
                      </m:den>
                    </m:f>
                  </m:oMath>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80B0851-5074-427D-AAAF-D3889F65A125}"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132</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anose="02020603050405020304" pitchFamily="18" charset="0"/>
              </a:rPr>
              <a:t> Regression Analysis Properties(CO1)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38259563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14:m>
                  <m:oMathPara xmlns:m="http://schemas.openxmlformats.org/officeDocument/2006/math">
                    <m:oMathParaPr>
                      <m:jc m:val="left"/>
                    </m:oMathParaPr>
                    <m:oMath xmlns:m="http://schemas.openxmlformats.org/officeDocument/2006/math">
                      <m:r>
                        <a:rPr lang="en-US" sz="2200" b="0" i="1" smtClean="0">
                          <a:latin typeface="Cambria Math"/>
                        </a:rPr>
                        <m:t>=</m:t>
                      </m:r>
                      <m:r>
                        <a:rPr lang="en-US" sz="2200" b="0" i="1" smtClean="0">
                          <a:latin typeface="Cambria Math"/>
                          <a:ea typeface="Cambria Math"/>
                        </a:rPr>
                        <m:t>±</m:t>
                      </m:r>
                      <m:f>
                        <m:fPr>
                          <m:ctrlPr>
                            <a:rPr lang="en-US" sz="2200" b="0" i="1" smtClean="0">
                              <a:latin typeface="Cambria Math" panose="02040503050406030204" pitchFamily="18" charset="0"/>
                              <a:ea typeface="Cambria Math"/>
                            </a:rPr>
                          </m:ctrlPr>
                        </m:fPr>
                        <m:num>
                          <m:r>
                            <a:rPr lang="en-US" sz="2200" b="0" i="1" smtClean="0">
                              <a:latin typeface="Cambria Math"/>
                              <a:ea typeface="Cambria Math"/>
                            </a:rPr>
                            <m:t>1−</m:t>
                          </m:r>
                          <m:sSup>
                            <m:sSupPr>
                              <m:ctrlPr>
                                <a:rPr lang="en-US" sz="2200" b="0" i="1" smtClean="0">
                                  <a:latin typeface="Cambria Math" panose="02040503050406030204" pitchFamily="18" charset="0"/>
                                  <a:ea typeface="Cambria Math"/>
                                </a:rPr>
                              </m:ctrlPr>
                            </m:sSupPr>
                            <m:e>
                              <m:r>
                                <a:rPr lang="en-US" sz="2200" b="0" i="1" smtClean="0">
                                  <a:latin typeface="Cambria Math"/>
                                  <a:ea typeface="Cambria Math"/>
                                </a:rPr>
                                <m:t>𝑟</m:t>
                              </m:r>
                            </m:e>
                            <m:sup>
                              <m:r>
                                <a:rPr lang="en-US" sz="2200" b="0" i="1" smtClean="0">
                                  <a:latin typeface="Cambria Math"/>
                                  <a:ea typeface="Cambria Math"/>
                                </a:rPr>
                                <m:t>2</m:t>
                              </m:r>
                            </m:sup>
                          </m:sSup>
                        </m:num>
                        <m:den>
                          <m:r>
                            <a:rPr lang="en-US" sz="2200" b="0" i="1" smtClean="0">
                              <a:latin typeface="Cambria Math"/>
                              <a:ea typeface="Cambria Math"/>
                            </a:rPr>
                            <m:t>𝑟</m:t>
                          </m:r>
                        </m:den>
                      </m:f>
                      <m:r>
                        <a:rPr lang="en-US" sz="2200" b="0" i="1" smtClean="0">
                          <a:latin typeface="Cambria Math"/>
                          <a:ea typeface="Cambria Math"/>
                        </a:rPr>
                        <m:t>.</m:t>
                      </m:r>
                      <m:f>
                        <m:fPr>
                          <m:ctrlPr>
                            <a:rPr lang="en-US" sz="2200" b="0" i="1" smtClean="0">
                              <a:latin typeface="Cambria Math" panose="02040503050406030204" pitchFamily="18" charset="0"/>
                              <a:ea typeface="Cambria Math"/>
                            </a:rPr>
                          </m:ctrlPr>
                        </m:fPr>
                        <m:num>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num>
                        <m:den>
                          <m:sSub>
                            <m:sSubPr>
                              <m:ctrlPr>
                                <a:rPr lang="en-US" sz="2200" i="1">
                                  <a:latin typeface="Cambria Math" panose="02040503050406030204" pitchFamily="18" charset="0"/>
                                </a:rPr>
                              </m:ctrlPr>
                            </m:sSubPr>
                            <m:e>
                              <m:r>
                                <a:rPr lang="en-US" sz="2200" i="1">
                                  <a:latin typeface="Cambria Math"/>
                                  <a:ea typeface="Cambria Math"/>
                                </a:rPr>
                                <m:t>𝜎</m:t>
                              </m:r>
                            </m:e>
                            <m:sub>
                              <m:r>
                                <a:rPr lang="en-US" sz="2200" b="0" i="1" smtClean="0">
                                  <a:latin typeface="Cambria Math"/>
                                  <a:ea typeface="Cambria Math"/>
                                </a:rPr>
                                <m:t>𝑥</m:t>
                              </m:r>
                            </m:sub>
                          </m:sSub>
                        </m:den>
                      </m:f>
                      <m:r>
                        <a:rPr lang="en-US" sz="2200" b="0" i="1" smtClean="0">
                          <a:latin typeface="Cambria Math"/>
                          <a:ea typeface="Cambria Math"/>
                        </a:rPr>
                        <m:t>.</m:t>
                      </m:r>
                      <m:f>
                        <m:fPr>
                          <m:ctrlPr>
                            <a:rPr lang="en-US" sz="2200" b="0" i="1" smtClean="0">
                              <a:latin typeface="Cambria Math" panose="02040503050406030204" pitchFamily="18" charset="0"/>
                              <a:ea typeface="Cambria Math"/>
                            </a:rPr>
                          </m:ctrlPr>
                        </m:fPr>
                        <m:num>
                          <m:sSup>
                            <m:sSupPr>
                              <m:ctrlPr>
                                <a:rPr lang="en-US" sz="2200" b="0" i="1" smtClean="0">
                                  <a:latin typeface="Cambria Math" panose="02040503050406030204" pitchFamily="18" charset="0"/>
                                  <a:ea typeface="Cambria Math"/>
                                </a:rPr>
                              </m:ctrlPr>
                            </m:sSup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ea typeface="Cambria Math"/>
                                    </a:rPr>
                                    <m:t>𝑥</m:t>
                                  </m:r>
                                </m:sub>
                              </m:sSub>
                            </m:e>
                            <m:sup>
                              <m:r>
                                <a:rPr lang="en-US" sz="2200" b="0" i="1" smtClean="0">
                                  <a:latin typeface="Cambria Math"/>
                                  <a:ea typeface="Cambria Math"/>
                                </a:rPr>
                                <m:t>2</m:t>
                              </m:r>
                            </m:sup>
                          </m:sSup>
                        </m:num>
                        <m:den>
                          <m:sSup>
                            <m:sSupPr>
                              <m:ctrlPr>
                                <a:rPr lang="en-US" sz="2200" b="0" i="1" smtClean="0">
                                  <a:latin typeface="Cambria Math" panose="02040503050406030204" pitchFamily="18" charset="0"/>
                                  <a:ea typeface="Cambria Math"/>
                                </a:rPr>
                              </m:ctrlPr>
                            </m:sSup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ea typeface="Cambria Math"/>
                                    </a:rPr>
                                    <m:t>𝑥</m:t>
                                  </m:r>
                                </m:sub>
                              </m:sSub>
                            </m:e>
                            <m:sup>
                              <m:r>
                                <a:rPr lang="en-US" sz="2200" b="0" i="1" smtClean="0">
                                  <a:latin typeface="Cambria Math"/>
                                  <a:ea typeface="Cambria Math"/>
                                </a:rPr>
                                <m:t>2</m:t>
                              </m:r>
                            </m:sup>
                          </m:sSup>
                          <m:r>
                            <a:rPr lang="en-US" sz="2200" b="0" i="1" smtClean="0">
                              <a:latin typeface="Cambria Math"/>
                              <a:ea typeface="Cambria Math"/>
                            </a:rPr>
                            <m:t>+</m:t>
                          </m:r>
                          <m:sSup>
                            <m:sSupPr>
                              <m:ctrlPr>
                                <a:rPr lang="en-US" sz="2200" b="0" i="1" smtClean="0">
                                  <a:latin typeface="Cambria Math" panose="02040503050406030204" pitchFamily="18" charset="0"/>
                                  <a:ea typeface="Cambria Math"/>
                                </a:rPr>
                              </m:ctrlPr>
                            </m:sSup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e>
                            <m:sup>
                              <m:r>
                                <a:rPr lang="en-US" sz="2200" b="0" i="1" smtClean="0">
                                  <a:latin typeface="Cambria Math"/>
                                  <a:ea typeface="Cambria Math"/>
                                </a:rPr>
                                <m:t>2</m:t>
                              </m:r>
                            </m:sup>
                          </m:sSup>
                        </m:den>
                      </m:f>
                      <m:r>
                        <a:rPr lang="en-US" sz="2200" b="0" i="1" smtClean="0">
                          <a:latin typeface="Cambria Math"/>
                          <a:ea typeface="Cambria Math"/>
                        </a:rPr>
                        <m:t>=±</m:t>
                      </m:r>
                      <m:f>
                        <m:fPr>
                          <m:ctrlPr>
                            <a:rPr lang="en-US" sz="2200" b="0" i="1" smtClean="0">
                              <a:latin typeface="Cambria Math" panose="02040503050406030204" pitchFamily="18" charset="0"/>
                              <a:ea typeface="Cambria Math"/>
                            </a:rPr>
                          </m:ctrlPr>
                        </m:fPr>
                        <m:num>
                          <m:r>
                            <a:rPr lang="en-US" sz="2200" b="0" i="1" smtClean="0">
                              <a:latin typeface="Cambria Math"/>
                              <a:ea typeface="Cambria Math"/>
                            </a:rPr>
                            <m:t>1−</m:t>
                          </m:r>
                          <m:sSup>
                            <m:sSupPr>
                              <m:ctrlPr>
                                <a:rPr lang="en-US" sz="2200" b="0" i="1" smtClean="0">
                                  <a:latin typeface="Cambria Math" panose="02040503050406030204" pitchFamily="18" charset="0"/>
                                  <a:ea typeface="Cambria Math"/>
                                </a:rPr>
                              </m:ctrlPr>
                            </m:sSupPr>
                            <m:e>
                              <m:r>
                                <a:rPr lang="en-US" sz="2200" b="0" i="1" smtClean="0">
                                  <a:latin typeface="Cambria Math"/>
                                  <a:ea typeface="Cambria Math"/>
                                </a:rPr>
                                <m:t>𝑟</m:t>
                              </m:r>
                            </m:e>
                            <m:sup>
                              <m:r>
                                <a:rPr lang="en-US" sz="2200" b="0" i="1" smtClean="0">
                                  <a:latin typeface="Cambria Math"/>
                                  <a:ea typeface="Cambria Math"/>
                                </a:rPr>
                                <m:t>2</m:t>
                              </m:r>
                            </m:sup>
                          </m:sSup>
                        </m:num>
                        <m:den>
                          <m:r>
                            <a:rPr lang="en-US" sz="2200" b="0" i="1" smtClean="0">
                              <a:latin typeface="Cambria Math"/>
                              <a:ea typeface="Cambria Math"/>
                            </a:rPr>
                            <m:t>𝑟</m:t>
                          </m:r>
                        </m:den>
                      </m:f>
                      <m:r>
                        <a:rPr lang="en-US" sz="2200" b="0" i="1" smtClean="0">
                          <a:latin typeface="Cambria Math"/>
                          <a:ea typeface="Cambria Math"/>
                        </a:rPr>
                        <m:t>.</m:t>
                      </m:r>
                      <m:f>
                        <m:fPr>
                          <m:ctrlPr>
                            <a:rPr lang="en-US" sz="2200" b="0" i="1" smtClean="0">
                              <a:latin typeface="Cambria Math" panose="02040503050406030204" pitchFamily="18" charset="0"/>
                              <a:ea typeface="Cambria Math"/>
                            </a:rPr>
                          </m:ctrlPr>
                        </m:fPr>
                        <m:num>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ea typeface="Cambria Math"/>
                                </a:rPr>
                                <m:t>𝑥</m:t>
                              </m:r>
                            </m:sub>
                          </m:sSub>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num>
                        <m:den>
                          <m:sSup>
                            <m:sSupPr>
                              <m:ctrlPr>
                                <a:rPr lang="en-US" sz="2200" i="1">
                                  <a:latin typeface="Cambria Math" panose="02040503050406030204" pitchFamily="18" charset="0"/>
                                  <a:ea typeface="Cambria Math"/>
                                </a:rPr>
                              </m:ctrlPr>
                            </m:sSup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ea typeface="Cambria Math"/>
                                    </a:rPr>
                                    <m:t>𝑥</m:t>
                                  </m:r>
                                </m:sub>
                              </m:sSub>
                            </m:e>
                            <m:sup>
                              <m:r>
                                <a:rPr lang="en-US" sz="2200" i="1">
                                  <a:latin typeface="Cambria Math"/>
                                  <a:ea typeface="Cambria Math"/>
                                </a:rPr>
                                <m:t>2</m:t>
                              </m:r>
                            </m:sup>
                          </m:sSup>
                          <m:r>
                            <a:rPr lang="en-US" sz="2200" i="1">
                              <a:latin typeface="Cambria Math"/>
                              <a:ea typeface="Cambria Math"/>
                            </a:rPr>
                            <m:t>+</m:t>
                          </m:r>
                          <m:sSup>
                            <m:sSupPr>
                              <m:ctrlPr>
                                <a:rPr lang="en-US" sz="2200" i="1">
                                  <a:latin typeface="Cambria Math" panose="02040503050406030204" pitchFamily="18" charset="0"/>
                                  <a:ea typeface="Cambria Math"/>
                                </a:rPr>
                              </m:ctrlPr>
                            </m:sSup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e>
                            <m:sup>
                              <m:r>
                                <a:rPr lang="en-US" sz="2200" i="1">
                                  <a:latin typeface="Cambria Math"/>
                                  <a:ea typeface="Cambria Math"/>
                                </a:rPr>
                                <m:t>2</m:t>
                              </m:r>
                            </m:sup>
                          </m:sSup>
                        </m:den>
                      </m:f>
                    </m:oMath>
                  </m:oMathPara>
                </a14:m>
                <a:endParaRPr lang="en-US" sz="2200" dirty="0"/>
              </a:p>
              <a:p>
                <a:pPr marL="0" indent="0">
                  <a:buNone/>
                </a:pPr>
                <a:r>
                  <a:rPr lang="en-US" sz="2200" dirty="0"/>
                  <a:t>Since </a:t>
                </a:r>
                <a14:m>
                  <m:oMath xmlns:m="http://schemas.openxmlformats.org/officeDocument/2006/math">
                    <m:sSup>
                      <m:sSupPr>
                        <m:ctrlPr>
                          <a:rPr lang="en-US" sz="2200" i="1" smtClean="0">
                            <a:latin typeface="Cambria Math" panose="02040503050406030204" pitchFamily="18" charset="0"/>
                          </a:rPr>
                        </m:ctrlPr>
                      </m:sSupPr>
                      <m:e>
                        <m:r>
                          <a:rPr lang="en-US" sz="2200" b="0" i="1" smtClean="0">
                            <a:latin typeface="Cambria Math"/>
                          </a:rPr>
                          <m:t>𝑟</m:t>
                        </m:r>
                      </m:e>
                      <m:sup>
                        <m:r>
                          <a:rPr lang="en-US" sz="2200" b="0" i="1" smtClean="0">
                            <a:latin typeface="Cambria Math"/>
                          </a:rPr>
                          <m:t>2</m:t>
                        </m:r>
                      </m:sup>
                    </m:sSup>
                    <m:r>
                      <a:rPr lang="en-US" sz="2200" i="1" smtClean="0">
                        <a:latin typeface="Cambria Math"/>
                        <a:ea typeface="Cambria Math"/>
                      </a:rPr>
                      <m:t>≤</m:t>
                    </m:r>
                    <m:r>
                      <a:rPr lang="en-US" sz="2200" b="0" i="1" smtClean="0">
                        <a:latin typeface="Cambria Math"/>
                        <a:ea typeface="Cambria Math"/>
                      </a:rPr>
                      <m:t>1</m:t>
                    </m:r>
                  </m:oMath>
                </a14:m>
                <a:r>
                  <a:rPr lang="en-US" sz="2200" dirty="0"/>
                  <a:t> and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ea typeface="Cambria Math"/>
                          </a:rPr>
                          <m:t>𝑥</m:t>
                        </m:r>
                      </m:sub>
                    </m:sSub>
                    <m:sSub>
                      <m:sSubPr>
                        <m:ctrlPr>
                          <a:rPr lang="en-US" sz="2200" i="1">
                            <a:latin typeface="Cambria Math" panose="02040503050406030204" pitchFamily="18" charset="0"/>
                          </a:rPr>
                        </m:ctrlPr>
                      </m:sSubPr>
                      <m:e>
                        <m:r>
                          <a:rPr lang="en-US" sz="2200" b="0" i="1" smtClean="0">
                            <a:latin typeface="Cambria Math"/>
                          </a:rPr>
                          <m:t>,</m:t>
                        </m:r>
                        <m:r>
                          <a:rPr lang="en-US" sz="2200" i="1">
                            <a:latin typeface="Cambria Math"/>
                            <a:ea typeface="Cambria Math"/>
                          </a:rPr>
                          <m:t>𝜎</m:t>
                        </m:r>
                      </m:e>
                      <m:sub>
                        <m:r>
                          <a:rPr lang="en-US" sz="2200" i="1">
                            <a:latin typeface="Cambria Math"/>
                          </a:rPr>
                          <m:t>𝑦</m:t>
                        </m:r>
                      </m:sub>
                    </m:sSub>
                    <m:r>
                      <a:rPr lang="en-US" sz="2200" b="0" i="1" smtClean="0">
                        <a:latin typeface="Cambria Math"/>
                      </a:rPr>
                      <m:t>  </m:t>
                    </m:r>
                  </m:oMath>
                </a14:m>
                <a:r>
                  <a:rPr lang="en-US" sz="2200" b="0" dirty="0"/>
                  <a:t>are positive.</a:t>
                </a:r>
              </a:p>
              <a:p>
                <a:pPr marL="0" indent="0">
                  <a:buNone/>
                </a:pPr>
                <a:r>
                  <a:rPr lang="en-US" sz="2200" dirty="0"/>
                  <a:t>tan</a:t>
                </a:r>
                <a14:m>
                  <m:oMath xmlns:m="http://schemas.openxmlformats.org/officeDocument/2006/math">
                    <m:r>
                      <a:rPr lang="en-US" sz="2200" i="1">
                        <a:latin typeface="Cambria Math"/>
                        <a:ea typeface="Cambria Math"/>
                      </a:rPr>
                      <m:t>𝜃</m:t>
                    </m:r>
                    <m:r>
                      <a:rPr lang="en-US" sz="2200" b="0" i="0" smtClean="0">
                        <a:latin typeface="Cambria Math"/>
                        <a:ea typeface="Cambria Math"/>
                      </a:rPr>
                      <m:t>=</m:t>
                    </m:r>
                    <m:f>
                      <m:fPr>
                        <m:ctrlPr>
                          <a:rPr lang="en-US" sz="2200" i="1">
                            <a:latin typeface="Cambria Math" panose="02040503050406030204" pitchFamily="18" charset="0"/>
                            <a:ea typeface="Cambria Math"/>
                          </a:rPr>
                        </m:ctrlPr>
                      </m:fPr>
                      <m:num>
                        <m:r>
                          <a:rPr lang="en-US" sz="2200" i="1">
                            <a:latin typeface="Cambria Math"/>
                            <a:ea typeface="Cambria Math"/>
                          </a:rPr>
                          <m:t>1−</m:t>
                        </m:r>
                        <m:sSup>
                          <m:sSupPr>
                            <m:ctrlPr>
                              <a:rPr lang="en-US" sz="2200" i="1">
                                <a:latin typeface="Cambria Math" panose="02040503050406030204" pitchFamily="18" charset="0"/>
                                <a:ea typeface="Cambria Math"/>
                              </a:rPr>
                            </m:ctrlPr>
                          </m:sSupPr>
                          <m:e>
                            <m:r>
                              <a:rPr lang="en-US" sz="2200" i="1">
                                <a:latin typeface="Cambria Math"/>
                                <a:ea typeface="Cambria Math"/>
                              </a:rPr>
                              <m:t>𝑟</m:t>
                            </m:r>
                          </m:e>
                          <m:sup>
                            <m:r>
                              <a:rPr lang="en-US" sz="2200" i="1">
                                <a:latin typeface="Cambria Math"/>
                                <a:ea typeface="Cambria Math"/>
                              </a:rPr>
                              <m:t>2</m:t>
                            </m:r>
                          </m:sup>
                        </m:sSup>
                      </m:num>
                      <m:den>
                        <m:r>
                          <a:rPr lang="en-US" sz="2200" i="1">
                            <a:latin typeface="Cambria Math"/>
                            <a:ea typeface="Cambria Math"/>
                          </a:rPr>
                          <m:t>𝑟</m:t>
                        </m:r>
                      </m:den>
                    </m:f>
                    <m:r>
                      <a:rPr lang="en-US" sz="2200" i="1">
                        <a:latin typeface="Cambria Math"/>
                        <a:ea typeface="Cambria Math"/>
                      </a:rPr>
                      <m:t>.</m:t>
                    </m:r>
                    <m:f>
                      <m:fPr>
                        <m:ctrlPr>
                          <a:rPr lang="en-US" sz="2200" i="1">
                            <a:latin typeface="Cambria Math" panose="02040503050406030204" pitchFamily="18" charset="0"/>
                            <a:ea typeface="Cambria Math"/>
                          </a:rPr>
                        </m:ctrlPr>
                      </m:fPr>
                      <m:num>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ea typeface="Cambria Math"/>
                              </a:rPr>
                              <m:t>𝑥</m:t>
                            </m:r>
                          </m:sub>
                        </m:sSub>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num>
                      <m:den>
                        <m:sSup>
                          <m:sSupPr>
                            <m:ctrlPr>
                              <a:rPr lang="en-US" sz="2200" i="1">
                                <a:latin typeface="Cambria Math" panose="02040503050406030204" pitchFamily="18" charset="0"/>
                                <a:ea typeface="Cambria Math"/>
                              </a:rPr>
                            </m:ctrlPr>
                          </m:sSup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ea typeface="Cambria Math"/>
                                  </a:rPr>
                                  <m:t>𝑥</m:t>
                                </m:r>
                              </m:sub>
                            </m:sSub>
                          </m:e>
                          <m:sup>
                            <m:r>
                              <a:rPr lang="en-US" sz="2200" i="1">
                                <a:latin typeface="Cambria Math"/>
                                <a:ea typeface="Cambria Math"/>
                              </a:rPr>
                              <m:t>2</m:t>
                            </m:r>
                          </m:sup>
                        </m:sSup>
                        <m:r>
                          <a:rPr lang="en-US" sz="2200" i="1">
                            <a:latin typeface="Cambria Math"/>
                            <a:ea typeface="Cambria Math"/>
                          </a:rPr>
                          <m:t>+</m:t>
                        </m:r>
                        <m:sSup>
                          <m:sSupPr>
                            <m:ctrlPr>
                              <a:rPr lang="en-US" sz="2200" i="1">
                                <a:latin typeface="Cambria Math" panose="02040503050406030204" pitchFamily="18" charset="0"/>
                                <a:ea typeface="Cambria Math"/>
                              </a:rPr>
                            </m:ctrlPr>
                          </m:sSup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e>
                          <m:sup>
                            <m:r>
                              <a:rPr lang="en-US" sz="2200" i="1">
                                <a:latin typeface="Cambria Math"/>
                                <a:ea typeface="Cambria Math"/>
                              </a:rPr>
                              <m:t>2</m:t>
                            </m:r>
                          </m:sup>
                        </m:sSup>
                      </m:den>
                    </m:f>
                  </m:oMath>
                </a14:m>
                <a:r>
                  <a:rPr lang="en-US" sz="2200" b="0" dirty="0"/>
                  <a:t>   Where </a:t>
                </a:r>
                <a14:m>
                  <m:oMath xmlns:m="http://schemas.openxmlformats.org/officeDocument/2006/math">
                    <m:r>
                      <a:rPr lang="en-US" sz="2200" b="0" i="1" smtClean="0">
                        <a:latin typeface="Cambria Math"/>
                      </a:rPr>
                      <m:t>𝑟</m:t>
                    </m:r>
                    <m:r>
                      <a:rPr lang="en-US" sz="2200" b="0" i="1" smtClean="0">
                        <a:latin typeface="Cambria Math"/>
                      </a:rPr>
                      <m:t>=0,</m:t>
                    </m:r>
                    <m:r>
                      <a:rPr lang="en-US" sz="2200" b="0" i="1" smtClean="0">
                        <a:latin typeface="Cambria Math"/>
                        <a:ea typeface="Cambria Math"/>
                      </a:rPr>
                      <m:t>𝜃</m:t>
                    </m:r>
                    <m:r>
                      <a:rPr lang="en-US" sz="2200" b="0" i="1" smtClean="0">
                        <a:latin typeface="Cambria Math"/>
                        <a:ea typeface="Cambria Math"/>
                      </a:rPr>
                      <m:t>=</m:t>
                    </m:r>
                    <m:f>
                      <m:fPr>
                        <m:ctrlPr>
                          <a:rPr lang="en-US" sz="2200" b="0" i="1" smtClean="0">
                            <a:latin typeface="Cambria Math" panose="02040503050406030204" pitchFamily="18" charset="0"/>
                            <a:ea typeface="Cambria Math"/>
                          </a:rPr>
                        </m:ctrlPr>
                      </m:fPr>
                      <m:num>
                        <m:r>
                          <a:rPr lang="en-US" sz="2200" b="0" i="1" smtClean="0">
                            <a:latin typeface="Cambria Math"/>
                            <a:ea typeface="Cambria Math"/>
                          </a:rPr>
                          <m:t>𝜋</m:t>
                        </m:r>
                      </m:num>
                      <m:den>
                        <m:r>
                          <a:rPr lang="en-US" sz="2200" b="0" i="1" smtClean="0">
                            <a:latin typeface="Cambria Math"/>
                            <a:ea typeface="Cambria Math"/>
                          </a:rPr>
                          <m:t>2</m:t>
                        </m:r>
                      </m:den>
                    </m:f>
                  </m:oMath>
                </a14:m>
                <a:r>
                  <a:rPr lang="en-US" sz="2200" b="0" dirty="0"/>
                  <a:t> the two lines of regression are </a:t>
                </a:r>
                <a:r>
                  <a:rPr lang="en-US" sz="2200" dirty="0"/>
                  <a:t>Perpendicular to each other. Hence the estimated value of </a:t>
                </a:r>
                <a14:m>
                  <m:oMath xmlns:m="http://schemas.openxmlformats.org/officeDocument/2006/math">
                    <m:r>
                      <a:rPr lang="en-US" sz="2200" b="0" i="1" smtClean="0">
                        <a:latin typeface="Cambria Math"/>
                      </a:rPr>
                      <m:t>𝑦</m:t>
                    </m:r>
                  </m:oMath>
                </a14:m>
                <a:r>
                  <a:rPr lang="en-US" sz="2200" b="0" dirty="0"/>
                  <a:t> is the same for all values of </a:t>
                </a:r>
                <a14:m>
                  <m:oMath xmlns:m="http://schemas.openxmlformats.org/officeDocument/2006/math">
                    <m:r>
                      <a:rPr lang="en-US" sz="2200" b="0" i="1" smtClean="0">
                        <a:latin typeface="Cambria Math"/>
                      </a:rPr>
                      <m:t>𝑥</m:t>
                    </m:r>
                    <m:r>
                      <a:rPr lang="en-US" sz="2200" b="0" i="1" smtClean="0">
                        <a:latin typeface="Cambria Math"/>
                      </a:rPr>
                      <m:t> </m:t>
                    </m:r>
                  </m:oMath>
                </a14:m>
                <a:r>
                  <a:rPr lang="en-US" sz="2200" b="0" dirty="0"/>
                  <a:t>and vice versa.</a:t>
                </a:r>
              </a:p>
              <a:p>
                <a:pPr marL="0" indent="0">
                  <a:buNone/>
                </a:pPr>
                <a:r>
                  <a:rPr lang="en-US" sz="2200" dirty="0"/>
                  <a:t>When </a:t>
                </a:r>
                <a14:m>
                  <m:oMath xmlns:m="http://schemas.openxmlformats.org/officeDocument/2006/math">
                    <m:r>
                      <a:rPr lang="en-US" sz="2200" b="0" i="1" smtClean="0">
                        <a:latin typeface="Cambria Math"/>
                      </a:rPr>
                      <m:t>𝑟</m:t>
                    </m:r>
                    <m:r>
                      <a:rPr lang="en-US" sz="2200" b="0" i="1" smtClean="0">
                        <a:latin typeface="Cambria Math"/>
                      </a:rPr>
                      <m:t>=±1,</m:t>
                    </m:r>
                    <m:r>
                      <a:rPr lang="en-US" sz="2200" b="0" i="1" smtClean="0">
                        <a:latin typeface="Cambria Math"/>
                        <a:ea typeface="Cambria Math"/>
                      </a:rPr>
                      <m:t>𝑡𝑎𝑛</m:t>
                    </m:r>
                    <m:r>
                      <a:rPr lang="en-US" sz="2200" b="0" i="1" smtClean="0">
                        <a:latin typeface="Cambria Math"/>
                        <a:ea typeface="Cambria Math"/>
                      </a:rPr>
                      <m:t>𝜃</m:t>
                    </m:r>
                    <m:r>
                      <a:rPr lang="en-US" sz="2200" b="0" i="1" smtClean="0">
                        <a:latin typeface="Cambria Math"/>
                        <a:ea typeface="Cambria Math"/>
                      </a:rPr>
                      <m:t>=0</m:t>
                    </m:r>
                  </m:oMath>
                </a14:m>
                <a:r>
                  <a:rPr lang="en-US" sz="2200" b="0" dirty="0"/>
                  <a:t> so that </a:t>
                </a:r>
                <a14:m>
                  <m:oMath xmlns:m="http://schemas.openxmlformats.org/officeDocument/2006/math">
                    <m:r>
                      <a:rPr lang="en-US" sz="2200" b="0" i="1" smtClean="0">
                        <a:latin typeface="Cambria Math"/>
                        <a:ea typeface="Cambria Math"/>
                      </a:rPr>
                      <m:t>𝜃</m:t>
                    </m:r>
                    <m:r>
                      <a:rPr lang="en-US" sz="2200" b="0" i="1" smtClean="0">
                        <a:latin typeface="Cambria Math"/>
                        <a:ea typeface="Cambria Math"/>
                      </a:rPr>
                      <m:t>=0 </m:t>
                    </m:r>
                    <m:r>
                      <a:rPr lang="en-US" sz="2200" b="0" i="1" smtClean="0">
                        <a:latin typeface="Cambria Math"/>
                        <a:ea typeface="Cambria Math"/>
                      </a:rPr>
                      <m:t>𝑜𝑟</m:t>
                    </m:r>
                    <m:r>
                      <a:rPr lang="en-US" sz="2200" b="0" i="1" smtClean="0">
                        <a:latin typeface="Cambria Math"/>
                        <a:ea typeface="Cambria Math"/>
                      </a:rPr>
                      <m:t> </m:t>
                    </m:r>
                    <m:r>
                      <a:rPr lang="en-US" sz="2200" b="0" i="1" smtClean="0">
                        <a:latin typeface="Cambria Math"/>
                        <a:ea typeface="Cambria Math"/>
                      </a:rPr>
                      <m:t>𝜋</m:t>
                    </m:r>
                  </m:oMath>
                </a14:m>
                <a:endParaRPr lang="en-US" sz="2200" b="0" dirty="0">
                  <a:ea typeface="Cambria Math"/>
                </a:endParaRPr>
              </a:p>
              <a:p>
                <a:pPr marL="0" indent="0">
                  <a:buNone/>
                </a:pPr>
                <a:r>
                  <a:rPr lang="en-US" sz="2200" b="0" dirty="0"/>
                  <a:t>Hence the lines of regression coincide and there is perfect correlation between the two </a:t>
                </a:r>
                <a:r>
                  <a:rPr lang="en-US" sz="2200" b="0" dirty="0" err="1"/>
                  <a:t>variates</a:t>
                </a:r>
                <a:r>
                  <a:rPr lang="en-US" sz="2200" b="0" dirty="0"/>
                  <a:t> </a:t>
                </a:r>
                <a14:m>
                  <m:oMath xmlns:m="http://schemas.openxmlformats.org/officeDocument/2006/math">
                    <m:r>
                      <a:rPr lang="en-US" sz="2200" b="0" i="1" smtClean="0">
                        <a:latin typeface="Cambria Math"/>
                      </a:rPr>
                      <m:t>𝑥</m:t>
                    </m:r>
                    <m:r>
                      <a:rPr lang="en-US" sz="2200" b="0" i="1" smtClean="0">
                        <a:latin typeface="Cambria Math"/>
                      </a:rPr>
                      <m:t> </m:t>
                    </m:r>
                    <m:r>
                      <a:rPr lang="en-US" sz="2200" b="0" i="1" smtClean="0">
                        <a:latin typeface="Cambria Math"/>
                      </a:rPr>
                      <m:t>𝑎𝑛𝑑</m:t>
                    </m:r>
                    <m:r>
                      <a:rPr lang="en-US" sz="2200" b="0" i="1" smtClean="0">
                        <a:latin typeface="Cambria Math"/>
                      </a:rPr>
                      <m:t> </m:t>
                    </m:r>
                    <m:r>
                      <a:rPr lang="en-US" sz="2200" b="0" i="1" smtClean="0">
                        <a:latin typeface="Cambria Math"/>
                      </a:rPr>
                      <m:t>𝑦</m:t>
                    </m:r>
                    <m:r>
                      <a:rPr lang="en-US" sz="2200" b="0" i="1" smtClean="0">
                        <a:latin typeface="Cambria Math"/>
                      </a:rPr>
                      <m:t>.</m:t>
                    </m:r>
                  </m:oMath>
                </a14:m>
                <a:endParaRPr lang="en-US" sz="2200" b="0" dirty="0"/>
              </a:p>
              <a:p>
                <a:pPr marL="0" indent="0">
                  <a:buNone/>
                </a:pPr>
                <a:endParaRPr lang="en-US" sz="2200" b="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r="-222" b="-485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0DF881C8-5CF1-4FE2-9FA0-DB53C2DDFE64}"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133</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anose="02020603050405020304" pitchFamily="18" charset="0"/>
              </a:rPr>
              <a:t> Regression Analysis Properties(CO1)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9901771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Q. </a:t>
                </a:r>
                <a:r>
                  <a:rPr lang="en-US" sz="2200" dirty="0"/>
                  <a:t>The equation of two regression lines, obtained in a correlation </a:t>
                </a:r>
              </a:p>
              <a:p>
                <a:pPr marL="0" indent="0">
                  <a:buNone/>
                </a:pPr>
                <a:r>
                  <a:rPr lang="en-US" sz="2200" dirty="0"/>
                  <a:t>analysis of 60 observations are:</a:t>
                </a:r>
              </a:p>
              <a:p>
                <a:pPr marL="0" indent="0">
                  <a:buNone/>
                </a:pPr>
                <a14:m>
                  <m:oMath xmlns:m="http://schemas.openxmlformats.org/officeDocument/2006/math">
                    <m:r>
                      <a:rPr lang="en-US" sz="2200" b="0" i="1" smtClean="0">
                        <a:latin typeface="Cambria Math"/>
                      </a:rPr>
                      <m:t>5</m:t>
                    </m:r>
                    <m:r>
                      <a:rPr lang="en-US" sz="2200" b="0" i="1" smtClean="0">
                        <a:latin typeface="Cambria Math"/>
                      </a:rPr>
                      <m:t>𝑥</m:t>
                    </m:r>
                    <m:r>
                      <a:rPr lang="en-US" sz="2200" b="0" i="1" smtClean="0">
                        <a:latin typeface="Cambria Math"/>
                      </a:rPr>
                      <m:t>=6</m:t>
                    </m:r>
                    <m:r>
                      <a:rPr lang="en-US" sz="2200" b="0" i="1" smtClean="0">
                        <a:latin typeface="Cambria Math"/>
                      </a:rPr>
                      <m:t>𝑦</m:t>
                    </m:r>
                    <m:r>
                      <a:rPr lang="en-US" sz="2200" b="0" i="1" smtClean="0">
                        <a:latin typeface="Cambria Math"/>
                      </a:rPr>
                      <m:t>+24 </m:t>
                    </m:r>
                    <m:r>
                      <a:rPr lang="en-US" sz="2200" b="0" i="1" smtClean="0">
                        <a:latin typeface="Cambria Math"/>
                      </a:rPr>
                      <m:t>𝑎𝑛𝑑</m:t>
                    </m:r>
                    <m:r>
                      <a:rPr lang="en-US" sz="2200" b="0" i="1" smtClean="0">
                        <a:latin typeface="Cambria Math"/>
                      </a:rPr>
                      <m:t> 1000</m:t>
                    </m:r>
                    <m:r>
                      <a:rPr lang="en-US" sz="2200" b="0" i="1" smtClean="0">
                        <a:latin typeface="Cambria Math"/>
                      </a:rPr>
                      <m:t>𝑦</m:t>
                    </m:r>
                    <m:r>
                      <a:rPr lang="en-US" sz="2200" b="0" i="1" smtClean="0">
                        <a:latin typeface="Cambria Math"/>
                      </a:rPr>
                      <m:t>=768</m:t>
                    </m:r>
                    <m:r>
                      <a:rPr lang="en-US" sz="2200" b="0" i="1" smtClean="0">
                        <a:latin typeface="Cambria Math"/>
                      </a:rPr>
                      <m:t>𝑥</m:t>
                    </m:r>
                    <m:r>
                      <a:rPr lang="en-US" sz="2200" b="0" i="1" smtClean="0">
                        <a:latin typeface="Cambria Math"/>
                      </a:rPr>
                      <m:t>−3608.</m:t>
                    </m:r>
                  </m:oMath>
                </a14:m>
                <a:r>
                  <a:rPr lang="en-US" sz="2200" dirty="0"/>
                  <a:t>What is the correlation </a:t>
                </a:r>
              </a:p>
              <a:p>
                <a:pPr marL="0" indent="0">
                  <a:buNone/>
                </a:pPr>
                <a:r>
                  <a:rPr lang="en-US" sz="2200" dirty="0"/>
                  <a:t>Coefficient ?Show that the ratio of coefficient of variability of </a:t>
                </a:r>
                <a14:m>
                  <m:oMath xmlns:m="http://schemas.openxmlformats.org/officeDocument/2006/math">
                    <m:r>
                      <a:rPr lang="en-US" sz="2200" b="0" i="1" smtClean="0">
                        <a:latin typeface="Cambria Math"/>
                      </a:rPr>
                      <m:t>𝑥</m:t>
                    </m:r>
                    <m:r>
                      <a:rPr lang="en-US" sz="2200" b="0" i="1" smtClean="0">
                        <a:latin typeface="Cambria Math"/>
                      </a:rPr>
                      <m:t> </m:t>
                    </m:r>
                    <m:r>
                      <a:rPr lang="en-US" sz="2200" b="0" i="1" smtClean="0">
                        <a:latin typeface="Cambria Math"/>
                      </a:rPr>
                      <m:t>𝑡𝑜</m:t>
                    </m:r>
                    <m:r>
                      <a:rPr lang="en-US" sz="2200" b="0" i="1" smtClean="0">
                        <a:latin typeface="Cambria Math"/>
                      </a:rPr>
                      <m:t> </m:t>
                    </m:r>
                    <m:r>
                      <a:rPr lang="en-US" sz="2200" b="0" i="1" smtClean="0">
                        <a:latin typeface="Cambria Math"/>
                      </a:rPr>
                      <m:t>𝑡h𝑎𝑡</m:t>
                    </m:r>
                    <m:r>
                      <a:rPr lang="en-US" sz="2200" b="0" i="1" smtClean="0">
                        <a:latin typeface="Cambria Math"/>
                      </a:rPr>
                      <m:t> </m:t>
                    </m:r>
                    <m:r>
                      <a:rPr lang="en-US" sz="2200" b="0" i="1" smtClean="0">
                        <a:latin typeface="Cambria Math"/>
                      </a:rPr>
                      <m:t>𝑜𝑓</m:t>
                    </m:r>
                    <m:r>
                      <a:rPr lang="en-US" sz="2200" b="0" i="1" smtClean="0">
                        <a:latin typeface="Cambria Math"/>
                      </a:rPr>
                      <m:t> </m:t>
                    </m:r>
                    <m:r>
                      <a:rPr lang="en-US" sz="2200" b="0" i="1" smtClean="0">
                        <a:latin typeface="Cambria Math"/>
                      </a:rPr>
                      <m:t>𝑦</m:t>
                    </m:r>
                  </m:oMath>
                </a14:m>
                <a:r>
                  <a:rPr lang="en-US" sz="2200" dirty="0"/>
                  <a:t> is </a:t>
                </a:r>
                <a14:m>
                  <m:oMath xmlns:m="http://schemas.openxmlformats.org/officeDocument/2006/math">
                    <m:f>
                      <m:fPr>
                        <m:ctrlPr>
                          <a:rPr lang="en-US" sz="2200" i="1" smtClean="0">
                            <a:latin typeface="Cambria Math" panose="02040503050406030204" pitchFamily="18" charset="0"/>
                          </a:rPr>
                        </m:ctrlPr>
                      </m:fPr>
                      <m:num>
                        <m:r>
                          <a:rPr lang="en-US" sz="2200" b="0" i="1" smtClean="0">
                            <a:latin typeface="Cambria Math"/>
                          </a:rPr>
                          <m:t>5</m:t>
                        </m:r>
                      </m:num>
                      <m:den>
                        <m:r>
                          <a:rPr lang="en-US" sz="2200" b="0" i="1" smtClean="0">
                            <a:latin typeface="Cambria Math"/>
                          </a:rPr>
                          <m:t>24</m:t>
                        </m:r>
                      </m:den>
                    </m:f>
                    <m:r>
                      <a:rPr lang="en-US" sz="2200" b="0" i="1" smtClean="0">
                        <a:latin typeface="Cambria Math"/>
                      </a:rPr>
                      <m:t>.</m:t>
                    </m:r>
                  </m:oMath>
                </a14:m>
                <a:r>
                  <a:rPr lang="en-US" sz="2200" dirty="0"/>
                  <a:t>What is the ratio of variance of </a:t>
                </a:r>
                <a14:m>
                  <m:oMath xmlns:m="http://schemas.openxmlformats.org/officeDocument/2006/math">
                    <m:r>
                      <a:rPr lang="en-US" sz="2200" b="0" i="1" smtClean="0">
                        <a:latin typeface="Cambria Math"/>
                      </a:rPr>
                      <m:t>𝑥</m:t>
                    </m:r>
                    <m:r>
                      <a:rPr lang="en-US" sz="2200" b="0" i="1" smtClean="0">
                        <a:latin typeface="Cambria Math"/>
                      </a:rPr>
                      <m:t> </m:t>
                    </m:r>
                    <m:r>
                      <a:rPr lang="en-US" sz="2200" b="0" i="1" smtClean="0">
                        <a:latin typeface="Cambria Math"/>
                      </a:rPr>
                      <m:t>𝑎𝑛𝑑</m:t>
                    </m:r>
                    <m:r>
                      <a:rPr lang="en-US" sz="2200" b="0" i="1" smtClean="0">
                        <a:latin typeface="Cambria Math"/>
                      </a:rPr>
                      <m:t> </m:t>
                    </m:r>
                    <m:r>
                      <a:rPr lang="en-US" sz="2200" b="0" i="1" smtClean="0">
                        <a:latin typeface="Cambria Math"/>
                      </a:rPr>
                      <m:t>𝑦</m:t>
                    </m:r>
                    <m:r>
                      <a:rPr lang="en-US" sz="2200" b="0" i="1" smtClean="0">
                        <a:latin typeface="Cambria Math"/>
                      </a:rPr>
                      <m:t>?</m:t>
                    </m:r>
                  </m:oMath>
                </a14:m>
                <a:endParaRPr lang="en-US" sz="2200" dirty="0"/>
              </a:p>
              <a:p>
                <a:pPr marL="0" indent="0">
                  <a:buNone/>
                </a:pPr>
                <a:r>
                  <a:rPr lang="en-US" sz="2200" b="1" dirty="0"/>
                  <a:t>Solution: </a:t>
                </a:r>
                <a:r>
                  <a:rPr lang="en-US" sz="2200" dirty="0"/>
                  <a:t>Regression line of </a:t>
                </a:r>
                <a14:m>
                  <m:oMath xmlns:m="http://schemas.openxmlformats.org/officeDocument/2006/math">
                    <m:r>
                      <a:rPr lang="en-US" sz="2200" b="0" i="1" smtClean="0">
                        <a:latin typeface="Cambria Math"/>
                      </a:rPr>
                      <m:t>𝑥</m:t>
                    </m:r>
                    <m:r>
                      <a:rPr lang="en-US" sz="2200" b="0" i="1" smtClean="0">
                        <a:latin typeface="Cambria Math"/>
                      </a:rPr>
                      <m:t> </m:t>
                    </m:r>
                    <m:r>
                      <a:rPr lang="en-US" sz="2200" b="0" i="1" smtClean="0">
                        <a:latin typeface="Cambria Math"/>
                      </a:rPr>
                      <m:t>𝑜𝑛</m:t>
                    </m:r>
                    <m:r>
                      <a:rPr lang="en-US" sz="2200" b="0" i="1" smtClean="0">
                        <a:latin typeface="Cambria Math"/>
                      </a:rPr>
                      <m:t> </m:t>
                    </m:r>
                    <m:r>
                      <a:rPr lang="en-US" sz="2200" b="0" i="1" smtClean="0">
                        <a:latin typeface="Cambria Math"/>
                      </a:rPr>
                      <m:t>𝑦</m:t>
                    </m:r>
                    <m:r>
                      <a:rPr lang="en-US" sz="2200" b="0" i="1" smtClean="0">
                        <a:latin typeface="Cambria Math"/>
                      </a:rPr>
                      <m:t> </m:t>
                    </m:r>
                    <m:r>
                      <a:rPr lang="en-US" sz="2200" b="0" i="1" smtClean="0">
                        <a:latin typeface="Cambria Math"/>
                      </a:rPr>
                      <m:t>𝑖𝑠</m:t>
                    </m:r>
                  </m:oMath>
                </a14:m>
                <a:r>
                  <a:rPr lang="en-US" sz="2200" dirty="0"/>
                  <a:t> </a:t>
                </a:r>
              </a:p>
              <a:p>
                <a:pPr marL="0" indent="0">
                  <a:buNone/>
                </a:pPr>
                <a14:m>
                  <m:oMathPara xmlns:m="http://schemas.openxmlformats.org/officeDocument/2006/math">
                    <m:oMathParaPr>
                      <m:jc m:val="left"/>
                    </m:oMathParaPr>
                    <m:oMath xmlns:m="http://schemas.openxmlformats.org/officeDocument/2006/math">
                      <m:r>
                        <a:rPr lang="en-US" sz="2200" i="1">
                          <a:latin typeface="Cambria Math"/>
                        </a:rPr>
                        <m:t>5</m:t>
                      </m:r>
                      <m:r>
                        <a:rPr lang="en-US" sz="2200" i="1">
                          <a:latin typeface="Cambria Math"/>
                        </a:rPr>
                        <m:t>𝑥</m:t>
                      </m:r>
                      <m:r>
                        <a:rPr lang="en-US" sz="2200" i="1">
                          <a:latin typeface="Cambria Math"/>
                        </a:rPr>
                        <m:t>=6</m:t>
                      </m:r>
                      <m:r>
                        <a:rPr lang="en-US" sz="2200" i="1">
                          <a:latin typeface="Cambria Math"/>
                        </a:rPr>
                        <m:t>𝑦</m:t>
                      </m:r>
                      <m:r>
                        <a:rPr lang="en-US" sz="2200" i="1">
                          <a:latin typeface="Cambria Math"/>
                        </a:rPr>
                        <m:t>+24</m:t>
                      </m:r>
                    </m:oMath>
                  </m:oMathPara>
                </a14:m>
                <a:endParaRPr lang="en-US" sz="2200" i="1" dirty="0">
                  <a:latin typeface="Cambria Math"/>
                </a:endParaRPr>
              </a:p>
              <a:p>
                <a:pPr marL="0" indent="0">
                  <a:buNone/>
                </a:pPr>
                <a14:m>
                  <m:oMathPara xmlns:m="http://schemas.openxmlformats.org/officeDocument/2006/math">
                    <m:oMathParaPr>
                      <m:jc m:val="left"/>
                    </m:oMathParaPr>
                    <m:oMath xmlns:m="http://schemas.openxmlformats.org/officeDocument/2006/math">
                      <m:r>
                        <a:rPr lang="en-US" sz="2200" b="0" i="1" smtClean="0">
                          <a:latin typeface="Cambria Math"/>
                        </a:rPr>
                        <m:t>𝑥</m:t>
                      </m:r>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6</m:t>
                          </m:r>
                        </m:num>
                        <m:den>
                          <m:r>
                            <a:rPr lang="en-US" sz="2200" b="0" i="1" smtClean="0">
                              <a:latin typeface="Cambria Math"/>
                            </a:rPr>
                            <m:t>5</m:t>
                          </m:r>
                        </m:den>
                      </m:f>
                      <m:r>
                        <a:rPr lang="en-US" sz="2200" b="0" i="1" smtClean="0">
                          <a:latin typeface="Cambria Math"/>
                        </a:rPr>
                        <m:t>𝑦</m:t>
                      </m:r>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24</m:t>
                          </m:r>
                        </m:num>
                        <m:den>
                          <m:r>
                            <a:rPr lang="en-US" sz="2200" b="0" i="1" smtClean="0">
                              <a:latin typeface="Cambria Math"/>
                            </a:rPr>
                            <m:t>5</m:t>
                          </m:r>
                        </m:den>
                      </m:f>
                    </m:oMath>
                  </m:oMathPara>
                </a14:m>
                <a:endParaRPr lang="en-US" sz="2200" b="0" i="1" dirty="0">
                  <a:latin typeface="Cambria Math"/>
                </a:endParaRPr>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𝑏</m:t>
                          </m:r>
                        </m:e>
                        <m:sub>
                          <m:r>
                            <a:rPr lang="en-US" sz="2200" b="0" i="1" smtClean="0">
                              <a:latin typeface="Cambria Math"/>
                            </a:rPr>
                            <m:t>𝑥𝑦</m:t>
                          </m:r>
                        </m:sub>
                      </m:sSub>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6</m:t>
                          </m:r>
                        </m:num>
                        <m:den>
                          <m:r>
                            <a:rPr lang="en-US" sz="2200" b="0" i="1" smtClean="0">
                              <a:latin typeface="Cambria Math"/>
                            </a:rPr>
                            <m:t>5</m:t>
                          </m:r>
                        </m:den>
                      </m:f>
                    </m:oMath>
                  </m:oMathPara>
                </a14:m>
                <a:endParaRPr lang="en-US" sz="2200" dirty="0"/>
              </a:p>
              <a:p>
                <a:pPr marL="0" indent="0">
                  <a:buNone/>
                </a:pPr>
                <a:r>
                  <a:rPr lang="en-US" sz="2200" dirty="0"/>
                  <a:t>Regression line of </a:t>
                </a:r>
                <a14:m>
                  <m:oMath xmlns:m="http://schemas.openxmlformats.org/officeDocument/2006/math">
                    <m:r>
                      <a:rPr lang="en-US" sz="2200" b="0" i="1" smtClean="0">
                        <a:latin typeface="Cambria Math"/>
                      </a:rPr>
                      <m:t>𝑦</m:t>
                    </m:r>
                    <m:r>
                      <a:rPr lang="en-US" sz="2200" b="0" i="1" smtClean="0">
                        <a:latin typeface="Cambria Math"/>
                      </a:rPr>
                      <m:t> </m:t>
                    </m:r>
                    <m:r>
                      <a:rPr lang="en-US" sz="2200" b="0" i="1" smtClean="0">
                        <a:latin typeface="Cambria Math"/>
                      </a:rPr>
                      <m:t>𝑜𝑛</m:t>
                    </m:r>
                    <m:r>
                      <a:rPr lang="en-US" sz="2200" b="0" i="1" smtClean="0">
                        <a:latin typeface="Cambria Math"/>
                      </a:rPr>
                      <m:t> </m:t>
                    </m:r>
                    <m:r>
                      <a:rPr lang="en-US" sz="2200" b="0" i="1" smtClean="0">
                        <a:latin typeface="Cambria Math"/>
                      </a:rPr>
                      <m:t>𝑥</m:t>
                    </m:r>
                    <m:r>
                      <a:rPr lang="en-US" sz="2200" b="0" i="1" smtClean="0">
                        <a:latin typeface="Cambria Math"/>
                      </a:rPr>
                      <m:t> </m:t>
                    </m:r>
                    <m:r>
                      <a:rPr lang="en-US" sz="2200" b="0" i="1" smtClean="0">
                        <a:latin typeface="Cambria Math"/>
                      </a:rPr>
                      <m:t>𝑖𝑠</m:t>
                    </m:r>
                  </m:oMath>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229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BDA633FD-AE3B-44A9-BA06-47E7A707F27D}"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134</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anose="02020603050405020304" pitchFamily="18" charset="0"/>
              </a:rPr>
              <a:t> Linear Regression(CO1)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4951251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rmAutofit/>
              </a:bodyPr>
              <a:lstStyle/>
              <a:p>
                <a:pPr marL="0" indent="0">
                  <a:buNone/>
                </a:pPr>
                <a14:m>
                  <m:oMathPara xmlns:m="http://schemas.openxmlformats.org/officeDocument/2006/math">
                    <m:oMathParaPr>
                      <m:jc m:val="left"/>
                    </m:oMathParaPr>
                    <m:oMath xmlns:m="http://schemas.openxmlformats.org/officeDocument/2006/math">
                      <m:r>
                        <a:rPr lang="en-US" sz="2200" b="0" i="1" smtClean="0">
                          <a:latin typeface="Cambria Math"/>
                        </a:rPr>
                        <m:t>1000</m:t>
                      </m:r>
                      <m:r>
                        <a:rPr lang="en-US" sz="2200" b="0" i="1" smtClean="0">
                          <a:latin typeface="Cambria Math"/>
                        </a:rPr>
                        <m:t>𝑦</m:t>
                      </m:r>
                      <m:r>
                        <a:rPr lang="en-US" sz="2200" b="0" i="1" smtClean="0">
                          <a:latin typeface="Cambria Math"/>
                        </a:rPr>
                        <m:t>=768</m:t>
                      </m:r>
                      <m:r>
                        <a:rPr lang="en-US" sz="2200" b="0" i="1" smtClean="0">
                          <a:latin typeface="Cambria Math"/>
                        </a:rPr>
                        <m:t>𝑥</m:t>
                      </m:r>
                      <m:r>
                        <a:rPr lang="en-US" sz="2200" b="0" i="1" smtClean="0">
                          <a:latin typeface="Cambria Math"/>
                        </a:rPr>
                        <m:t>−3608</m:t>
                      </m:r>
                    </m:oMath>
                  </m:oMathPara>
                </a14:m>
                <a:endParaRPr lang="en-US" sz="2200" b="0" i="1" dirty="0"/>
              </a:p>
              <a:p>
                <a:pPr marL="0" indent="0">
                  <a:buNone/>
                </a:pPr>
                <a14:m>
                  <m:oMathPara xmlns:m="http://schemas.openxmlformats.org/officeDocument/2006/math">
                    <m:oMathParaPr>
                      <m:jc m:val="left"/>
                    </m:oMathParaPr>
                    <m:oMath xmlns:m="http://schemas.openxmlformats.org/officeDocument/2006/math">
                      <m:r>
                        <a:rPr lang="en-US" sz="2200" b="0" i="1" smtClean="0">
                          <a:latin typeface="Cambria Math"/>
                        </a:rPr>
                        <m:t>𝑦</m:t>
                      </m:r>
                      <m:r>
                        <a:rPr lang="en-US" sz="2200" b="0" i="1" smtClean="0">
                          <a:latin typeface="Cambria Math"/>
                        </a:rPr>
                        <m:t>=0.768</m:t>
                      </m:r>
                      <m:r>
                        <a:rPr lang="en-US" sz="2200" b="0" i="1" smtClean="0">
                          <a:latin typeface="Cambria Math"/>
                        </a:rPr>
                        <m:t>𝑥</m:t>
                      </m:r>
                      <m:r>
                        <a:rPr lang="en-US" sz="2200" b="0" i="1" smtClean="0">
                          <a:latin typeface="Cambria Math"/>
                        </a:rPr>
                        <m:t>−3.608</m:t>
                      </m:r>
                    </m:oMath>
                  </m:oMathPara>
                </a14:m>
                <a:endParaRPr lang="en-US" sz="2200" b="0" i="1" dirty="0"/>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a:rPr>
                            <m:t>𝑏</m:t>
                          </m:r>
                        </m:e>
                        <m:sub>
                          <m:r>
                            <a:rPr lang="en-US" sz="2200" i="1">
                              <a:latin typeface="Cambria Math"/>
                            </a:rPr>
                            <m:t>𝑦</m:t>
                          </m:r>
                          <m:r>
                            <a:rPr lang="en-US" sz="2200" b="0" i="1" smtClean="0">
                              <a:latin typeface="Cambria Math"/>
                            </a:rPr>
                            <m:t>𝑥</m:t>
                          </m:r>
                        </m:sub>
                      </m:sSub>
                      <m:r>
                        <a:rPr lang="en-US" sz="2200" b="0" i="1" smtClean="0">
                          <a:latin typeface="Cambria Math"/>
                        </a:rPr>
                        <m:t>=0.768</m:t>
                      </m:r>
                    </m:oMath>
                  </m:oMathPara>
                </a14:m>
                <a:endParaRPr lang="en-US" sz="2200" b="0" dirty="0"/>
              </a:p>
              <a:p>
                <a:pPr marL="0" indent="0">
                  <a:buNone/>
                </a:pPr>
                <a14:m>
                  <m:oMath xmlns:m="http://schemas.openxmlformats.org/officeDocument/2006/math">
                    <m:r>
                      <a:rPr lang="en-US" sz="2200" i="1">
                        <a:latin typeface="Cambria Math"/>
                        <a:ea typeface="Cambria Math"/>
                      </a:rPr>
                      <m:t>𝑟</m:t>
                    </m:r>
                    <m:f>
                      <m:fPr>
                        <m:ctrlPr>
                          <a:rPr lang="en-US" sz="2200" i="1">
                            <a:latin typeface="Cambria Math" panose="02040503050406030204" pitchFamily="18" charset="0"/>
                            <a:ea typeface="Cambria Math"/>
                          </a:rPr>
                        </m:ctrlPr>
                      </m:fPr>
                      <m:num>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𝑥</m:t>
                            </m:r>
                          </m:sub>
                        </m:sSub>
                      </m:num>
                      <m:den>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𝑦</m:t>
                            </m:r>
                          </m:sub>
                        </m:sSub>
                      </m:den>
                    </m:f>
                  </m:oMath>
                </a14:m>
                <a:r>
                  <a:rPr lang="en-US" sz="2200" b="0" dirty="0"/>
                  <a:t>=</a:t>
                </a:r>
                <a14:m>
                  <m:oMath xmlns:m="http://schemas.openxmlformats.org/officeDocument/2006/math">
                    <m:f>
                      <m:fPr>
                        <m:ctrlPr>
                          <a:rPr lang="en-US" sz="2200" b="0" i="1" dirty="0" smtClean="0">
                            <a:latin typeface="Cambria Math" panose="02040503050406030204" pitchFamily="18" charset="0"/>
                          </a:rPr>
                        </m:ctrlPr>
                      </m:fPr>
                      <m:num>
                        <m:r>
                          <a:rPr lang="en-US" sz="2200" b="0" i="1" dirty="0" smtClean="0">
                            <a:latin typeface="Cambria Math"/>
                          </a:rPr>
                          <m:t>6</m:t>
                        </m:r>
                      </m:num>
                      <m:den>
                        <m:r>
                          <a:rPr lang="en-US" sz="2200" b="0" i="1" dirty="0" smtClean="0">
                            <a:latin typeface="Cambria Math"/>
                          </a:rPr>
                          <m:t>5</m:t>
                        </m:r>
                      </m:den>
                    </m:f>
                  </m:oMath>
                </a14:m>
                <a:r>
                  <a:rPr lang="en-US" sz="2200" b="0" dirty="0"/>
                  <a:t>……..(3)</a:t>
                </a:r>
              </a:p>
              <a:p>
                <a:pPr marL="0" indent="0">
                  <a:buNone/>
                </a:pPr>
                <a14:m>
                  <m:oMath xmlns:m="http://schemas.openxmlformats.org/officeDocument/2006/math">
                    <m:r>
                      <a:rPr lang="en-US" sz="2200" i="1">
                        <a:latin typeface="Cambria Math"/>
                        <a:ea typeface="Cambria Math"/>
                      </a:rPr>
                      <m:t>𝑟</m:t>
                    </m:r>
                    <m:f>
                      <m:fPr>
                        <m:ctrlPr>
                          <a:rPr lang="en-US" sz="2200" i="1">
                            <a:latin typeface="Cambria Math" panose="02040503050406030204" pitchFamily="18" charset="0"/>
                            <a:ea typeface="Cambria Math"/>
                          </a:rPr>
                        </m:ctrlPr>
                      </m:fPr>
                      <m:num>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b="0" i="1" smtClean="0">
                                <a:latin typeface="Cambria Math"/>
                                <a:ea typeface="Cambria Math"/>
                              </a:rPr>
                              <m:t>𝑦</m:t>
                            </m:r>
                          </m:sub>
                        </m:sSub>
                      </m:num>
                      <m:den>
                        <m:sSub>
                          <m:sSubPr>
                            <m:ctrlPr>
                              <a:rPr lang="en-US" sz="2200" i="1" smtClean="0">
                                <a:latin typeface="Cambria Math" panose="02040503050406030204" pitchFamily="18" charset="0"/>
                                <a:ea typeface="Cambria Math"/>
                              </a:rPr>
                            </m:ctrlPr>
                          </m:sSubPr>
                          <m:e>
                            <m:r>
                              <a:rPr lang="en-US" sz="2200" i="1">
                                <a:latin typeface="Cambria Math"/>
                                <a:ea typeface="Cambria Math"/>
                              </a:rPr>
                              <m:t>𝜎</m:t>
                            </m:r>
                          </m:e>
                          <m:sub>
                            <m:r>
                              <a:rPr lang="en-US" sz="2200" b="0" i="1" smtClean="0">
                                <a:latin typeface="Cambria Math"/>
                                <a:ea typeface="Cambria Math"/>
                              </a:rPr>
                              <m:t>𝑥</m:t>
                            </m:r>
                          </m:sub>
                        </m:sSub>
                      </m:den>
                    </m:f>
                  </m:oMath>
                </a14:m>
                <a:r>
                  <a:rPr lang="en-US" sz="2200" dirty="0"/>
                  <a:t>=0.768….(4)</a:t>
                </a:r>
              </a:p>
              <a:p>
                <a:pPr marL="0" indent="0">
                  <a:buNone/>
                </a:pPr>
                <a:r>
                  <a:rPr lang="en-US" sz="2200" dirty="0"/>
                  <a:t>Multiply equations(3) and (4) we get </a:t>
                </a:r>
              </a:p>
              <a:p>
                <a:pPr marL="0" indent="0">
                  <a:buNone/>
                </a:pPr>
                <a14:m>
                  <m:oMathPara xmlns:m="http://schemas.openxmlformats.org/officeDocument/2006/math">
                    <m:oMathParaPr>
                      <m:jc m:val="left"/>
                    </m:oMathParaPr>
                    <m:oMath xmlns:m="http://schemas.openxmlformats.org/officeDocument/2006/math">
                      <m:sSup>
                        <m:sSupPr>
                          <m:ctrlPr>
                            <a:rPr lang="en-US" sz="2200" i="1" smtClean="0">
                              <a:latin typeface="Cambria Math" panose="02040503050406030204" pitchFamily="18" charset="0"/>
                            </a:rPr>
                          </m:ctrlPr>
                        </m:sSupPr>
                        <m:e>
                          <m:r>
                            <a:rPr lang="en-US" sz="2200" b="0" i="1" smtClean="0">
                              <a:latin typeface="Cambria Math"/>
                            </a:rPr>
                            <m:t>𝑟</m:t>
                          </m:r>
                        </m:e>
                        <m:sup>
                          <m:r>
                            <a:rPr lang="en-US" sz="2200" b="0" i="1" smtClean="0">
                              <a:latin typeface="Cambria Math"/>
                            </a:rPr>
                            <m:t>2</m:t>
                          </m:r>
                        </m:sup>
                      </m:sSup>
                      <m:r>
                        <a:rPr lang="en-US" sz="2200" b="0" i="1" smtClean="0">
                          <a:latin typeface="Cambria Math"/>
                        </a:rPr>
                        <m:t>=0.9216</m:t>
                      </m:r>
                      <m:r>
                        <a:rPr lang="en-US" sz="2200" b="0" i="1" smtClean="0">
                          <a:latin typeface="Cambria Math"/>
                          <a:ea typeface="Cambria Math"/>
                        </a:rPr>
                        <m:t>⇒</m:t>
                      </m:r>
                      <m:r>
                        <a:rPr lang="en-US" sz="2200" b="0" i="1" smtClean="0">
                          <a:latin typeface="Cambria Math"/>
                          <a:ea typeface="Cambria Math"/>
                        </a:rPr>
                        <m:t>𝑟</m:t>
                      </m:r>
                      <m:r>
                        <a:rPr lang="en-US" sz="2200" b="0" i="1" smtClean="0">
                          <a:latin typeface="Cambria Math"/>
                          <a:ea typeface="Cambria Math"/>
                        </a:rPr>
                        <m:t>=0.96</m:t>
                      </m:r>
                    </m:oMath>
                  </m:oMathPara>
                </a14:m>
                <a:endParaRPr lang="en-US" sz="2200" dirty="0"/>
              </a:p>
              <a:p>
                <a:pPr marL="0" indent="0">
                  <a:buNone/>
                </a:pPr>
                <a:r>
                  <a:rPr lang="en-US" sz="2200" dirty="0"/>
                  <a:t>Dividing (3) by (4) we get</a:t>
                </a:r>
              </a:p>
              <a:p>
                <a:pPr marL="0" indent="0">
                  <a:buNone/>
                </a:pPr>
                <a14:m>
                  <m:oMathPara xmlns:m="http://schemas.openxmlformats.org/officeDocument/2006/math">
                    <m:oMathParaPr>
                      <m:jc m:val="left"/>
                    </m:oMathParaPr>
                    <m:oMath xmlns:m="http://schemas.openxmlformats.org/officeDocument/2006/math">
                      <m:f>
                        <m:fPr>
                          <m:ctrlPr>
                            <a:rPr lang="en-US" sz="2200" i="1" smtClean="0">
                              <a:latin typeface="Cambria Math" panose="02040503050406030204" pitchFamily="18" charset="0"/>
                            </a:rPr>
                          </m:ctrlPr>
                        </m:fPr>
                        <m:num>
                          <m:sSup>
                            <m:sSupPr>
                              <m:ctrlPr>
                                <a:rPr lang="en-US" sz="2200" i="1">
                                  <a:latin typeface="Cambria Math" panose="02040503050406030204" pitchFamily="18" charset="0"/>
                                </a:rPr>
                              </m:ctrlPr>
                            </m:sSup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𝑥</m:t>
                                  </m:r>
                                </m:sub>
                              </m:sSub>
                            </m:e>
                            <m:sup>
                              <m:r>
                                <a:rPr lang="en-US" sz="2200" i="1">
                                  <a:latin typeface="Cambria Math"/>
                                </a:rPr>
                                <m:t>2</m:t>
                              </m:r>
                            </m:sup>
                          </m:sSup>
                        </m:num>
                        <m:den>
                          <m:sSup>
                            <m:sSupPr>
                              <m:ctrlPr>
                                <a:rPr lang="en-US" sz="2200" i="1">
                                  <a:latin typeface="Cambria Math" panose="02040503050406030204" pitchFamily="18" charset="0"/>
                                </a:rPr>
                              </m:ctrlPr>
                            </m:sSupPr>
                            <m:e>
                              <m:sSub>
                                <m:sSubPr>
                                  <m:ctrlPr>
                                    <a:rPr lang="en-US" sz="2200" i="1" smtClean="0">
                                      <a:latin typeface="Cambria Math" panose="02040503050406030204" pitchFamily="18" charset="0"/>
                                    </a:rPr>
                                  </m:ctrlPr>
                                </m:sSubPr>
                                <m:e>
                                  <m:r>
                                    <a:rPr lang="en-US" sz="2200" i="1">
                                      <a:latin typeface="Cambria Math"/>
                                      <a:ea typeface="Cambria Math"/>
                                    </a:rPr>
                                    <m:t>𝜎</m:t>
                                  </m:r>
                                </m:e>
                                <m:sub>
                                  <m:r>
                                    <a:rPr lang="en-US" sz="2200" i="1">
                                      <a:latin typeface="Cambria Math"/>
                                    </a:rPr>
                                    <m:t>𝑦</m:t>
                                  </m:r>
                                </m:sub>
                              </m:sSub>
                            </m:e>
                            <m:sup>
                              <m:r>
                                <a:rPr lang="en-US" sz="2200" i="1">
                                  <a:latin typeface="Cambria Math"/>
                                </a:rPr>
                                <m:t>2</m:t>
                              </m:r>
                            </m:sup>
                          </m:sSup>
                        </m:den>
                      </m:f>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6</m:t>
                          </m:r>
                        </m:num>
                        <m:den>
                          <m:r>
                            <a:rPr lang="en-US" sz="2200" b="0" i="1" smtClean="0">
                              <a:latin typeface="Cambria Math"/>
                            </a:rPr>
                            <m:t>5</m:t>
                          </m:r>
                        </m:den>
                      </m:f>
                      <m:r>
                        <a:rPr lang="en-US" sz="2200" b="0" i="1" smtClean="0">
                          <a:latin typeface="Cambria Math"/>
                          <a:ea typeface="Cambria Math"/>
                        </a:rPr>
                        <m:t>×</m:t>
                      </m:r>
                      <m:f>
                        <m:fPr>
                          <m:ctrlPr>
                            <a:rPr lang="en-US" sz="2200" b="0" i="1" smtClean="0">
                              <a:latin typeface="Cambria Math" panose="02040503050406030204" pitchFamily="18" charset="0"/>
                              <a:ea typeface="Cambria Math"/>
                            </a:rPr>
                          </m:ctrlPr>
                        </m:fPr>
                        <m:num>
                          <m:r>
                            <a:rPr lang="en-US" sz="2200" b="0" i="1" smtClean="0">
                              <a:latin typeface="Cambria Math"/>
                              <a:ea typeface="Cambria Math"/>
                            </a:rPr>
                            <m:t>1</m:t>
                          </m:r>
                        </m:num>
                        <m:den>
                          <m:r>
                            <a:rPr lang="en-US" sz="2200" b="0" i="1" smtClean="0">
                              <a:latin typeface="Cambria Math"/>
                              <a:ea typeface="Cambria Math"/>
                            </a:rPr>
                            <m:t>0.768</m:t>
                          </m:r>
                        </m:den>
                      </m:f>
                      <m:r>
                        <a:rPr lang="en-US" sz="2200" b="0" i="1" smtClean="0">
                          <a:latin typeface="Cambria Math"/>
                          <a:ea typeface="Cambria Math"/>
                        </a:rPr>
                        <m:t>=1.5625</m:t>
                      </m:r>
                    </m:oMath>
                  </m:oMathPara>
                </a14:m>
                <a:endParaRPr lang="en-US" sz="2200" dirty="0"/>
              </a:p>
              <a:p>
                <a:pPr marL="0" indent="0">
                  <a:buNone/>
                </a:pPr>
                <a:endParaRPr lang="en-US" sz="2200" dirty="0"/>
              </a:p>
              <a:p>
                <a:pPr marL="0" indent="0">
                  <a:buNone/>
                </a:pPr>
                <a:endParaRPr lang="en-US" sz="2200" b="0" dirty="0"/>
              </a:p>
              <a:p>
                <a:pPr marL="0" indent="0">
                  <a:buNone/>
                </a:pPr>
                <a:endParaRPr lang="en-US" sz="2200" b="0" dirty="0"/>
              </a:p>
              <a:p>
                <a:pPr marL="0" indent="0">
                  <a:buNone/>
                </a:pPr>
                <a:endParaRPr lang="en-US" sz="2200" b="0" dirty="0"/>
              </a:p>
              <a:p>
                <a:pPr marL="0" indent="0">
                  <a:buNone/>
                </a:pPr>
                <a:endParaRPr lang="en-US" sz="2200" b="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279A67D2-4580-43EA-AF45-74455CBC8C0A}"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135</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anose="02020603050405020304" pitchFamily="18" charset="0"/>
              </a:rPr>
              <a:t> Linear Regression(CO1)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24575754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Taking square root, we get</a:t>
                </a:r>
              </a:p>
              <a:p>
                <a:pPr marL="0" indent="0">
                  <a:buNone/>
                </a:pPr>
                <a14:m>
                  <m:oMath xmlns:m="http://schemas.openxmlformats.org/officeDocument/2006/math">
                    <m:f>
                      <m:fPr>
                        <m:ctrlPr>
                          <a:rPr lang="en-US" sz="2200" i="1">
                            <a:latin typeface="Cambria Math" panose="02040503050406030204" pitchFamily="18" charset="0"/>
                            <a:ea typeface="Cambria Math"/>
                          </a:rPr>
                        </m:ctrlPr>
                      </m:fPr>
                      <m:num>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𝑥</m:t>
                            </m:r>
                          </m:sub>
                        </m:sSub>
                      </m:num>
                      <m:den>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𝑦</m:t>
                            </m:r>
                          </m:sub>
                        </m:sSub>
                      </m:den>
                    </m:f>
                  </m:oMath>
                </a14:m>
                <a:r>
                  <a:rPr lang="en-US" sz="2200" dirty="0"/>
                  <a:t>=</a:t>
                </a:r>
                <a14:m>
                  <m:oMath xmlns:m="http://schemas.openxmlformats.org/officeDocument/2006/math">
                    <m:r>
                      <a:rPr lang="en-US" sz="2200" b="0" i="0" dirty="0" smtClean="0">
                        <a:latin typeface="Cambria Math"/>
                      </a:rPr>
                      <m:t>1</m:t>
                    </m:r>
                    <m:r>
                      <a:rPr lang="en-US" sz="2200" b="0" i="1" dirty="0" smtClean="0">
                        <a:latin typeface="Cambria Math"/>
                      </a:rPr>
                      <m:t>.25=</m:t>
                    </m:r>
                    <m:f>
                      <m:fPr>
                        <m:ctrlPr>
                          <a:rPr lang="en-US" sz="2200" i="1" dirty="0">
                            <a:latin typeface="Cambria Math" panose="02040503050406030204" pitchFamily="18" charset="0"/>
                          </a:rPr>
                        </m:ctrlPr>
                      </m:fPr>
                      <m:num>
                        <m:r>
                          <a:rPr lang="en-US" sz="2200" b="0" i="1" dirty="0" smtClean="0">
                            <a:latin typeface="Cambria Math"/>
                          </a:rPr>
                          <m:t>5</m:t>
                        </m:r>
                      </m:num>
                      <m:den>
                        <m:r>
                          <a:rPr lang="en-US" sz="2200" b="0" i="1" dirty="0" smtClean="0">
                            <a:latin typeface="Cambria Math"/>
                          </a:rPr>
                          <m:t>4</m:t>
                        </m:r>
                      </m:den>
                    </m:f>
                  </m:oMath>
                </a14:m>
                <a:endParaRPr lang="en-US" sz="2200" dirty="0"/>
              </a:p>
              <a:p>
                <a:pPr marL="0" indent="0">
                  <a:buNone/>
                </a:pPr>
                <a:r>
                  <a:rPr lang="en-US" sz="2200" dirty="0"/>
                  <a:t>Since the regression lines pass through the point(</a:t>
                </a:r>
                <a14:m>
                  <m:oMath xmlns:m="http://schemas.openxmlformats.org/officeDocument/2006/math">
                    <m:acc>
                      <m:accPr>
                        <m:chr m:val="̅"/>
                        <m:ctrlPr>
                          <a:rPr lang="en-US" sz="2200" i="1" smtClean="0">
                            <a:latin typeface="Cambria Math" panose="02040503050406030204" pitchFamily="18" charset="0"/>
                          </a:rPr>
                        </m:ctrlPr>
                      </m:accPr>
                      <m:e>
                        <m:r>
                          <a:rPr lang="en-US" sz="2200" b="0" i="1" smtClean="0">
                            <a:latin typeface="Cambria Math"/>
                          </a:rPr>
                          <m:t>𝑥</m:t>
                        </m:r>
                      </m:e>
                    </m:acc>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𝑦</m:t>
                        </m:r>
                      </m:e>
                    </m:acc>
                    <m:r>
                      <a:rPr lang="en-US" sz="2200" b="0" i="1" smtClean="0">
                        <a:latin typeface="Cambria Math"/>
                      </a:rPr>
                      <m:t>)</m:t>
                    </m:r>
                  </m:oMath>
                </a14:m>
                <a:r>
                  <a:rPr lang="en-US" sz="2200" dirty="0"/>
                  <a:t> we have</a:t>
                </a:r>
              </a:p>
              <a:p>
                <a:pPr marL="0" indent="0">
                  <a:buNone/>
                </a:pPr>
                <a14:m>
                  <m:oMathPara xmlns:m="http://schemas.openxmlformats.org/officeDocument/2006/math">
                    <m:oMathParaPr>
                      <m:jc m:val="left"/>
                    </m:oMathParaPr>
                    <m:oMath xmlns:m="http://schemas.openxmlformats.org/officeDocument/2006/math">
                      <m:r>
                        <a:rPr lang="en-US" sz="2200" i="1">
                          <a:latin typeface="Cambria Math"/>
                        </a:rPr>
                        <m:t>5</m:t>
                      </m:r>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=6</m:t>
                      </m:r>
                      <m:acc>
                        <m:accPr>
                          <m:chr m:val="̅"/>
                          <m:ctrlPr>
                            <a:rPr lang="en-US" sz="2200" i="1">
                              <a:latin typeface="Cambria Math" panose="02040503050406030204" pitchFamily="18" charset="0"/>
                            </a:rPr>
                          </m:ctrlPr>
                        </m:accPr>
                        <m:e>
                          <m:r>
                            <a:rPr lang="en-US" sz="2200" i="1">
                              <a:latin typeface="Cambria Math"/>
                            </a:rPr>
                            <m:t>𝑦</m:t>
                          </m:r>
                        </m:e>
                      </m:acc>
                      <m:r>
                        <a:rPr lang="en-US" sz="2200" i="1">
                          <a:latin typeface="Cambria Math"/>
                        </a:rPr>
                        <m:t>+24</m:t>
                      </m:r>
                    </m:oMath>
                  </m:oMathPara>
                </a14:m>
                <a:endParaRPr lang="en-US" sz="2200" dirty="0"/>
              </a:p>
              <a:p>
                <a:pPr marL="0" indent="0">
                  <a:buNone/>
                </a:pPr>
                <a:r>
                  <a:rPr lang="en-US" sz="2200" dirty="0"/>
                  <a:t>1000</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a:rPr>
                          <m:t>𝑦</m:t>
                        </m:r>
                      </m:e>
                    </m:acc>
                    <m:r>
                      <a:rPr lang="en-US" sz="2200" b="0" i="1" smtClean="0">
                        <a:latin typeface="Cambria Math"/>
                      </a:rPr>
                      <m:t>=768</m:t>
                    </m:r>
                    <m:acc>
                      <m:accPr>
                        <m:chr m:val="̅"/>
                        <m:ctrlPr>
                          <a:rPr lang="en-US" sz="2200" i="1">
                            <a:latin typeface="Cambria Math" panose="02040503050406030204" pitchFamily="18" charset="0"/>
                          </a:rPr>
                        </m:ctrlPr>
                      </m:accPr>
                      <m:e>
                        <m:r>
                          <a:rPr lang="en-US" sz="2200" i="1">
                            <a:latin typeface="Cambria Math"/>
                          </a:rPr>
                          <m:t>𝑥</m:t>
                        </m:r>
                      </m:e>
                    </m:acc>
                    <m:r>
                      <a:rPr lang="en-US" sz="2200" b="0" i="1" smtClean="0">
                        <a:latin typeface="Cambria Math"/>
                      </a:rPr>
                      <m:t>−3608</m:t>
                    </m:r>
                  </m:oMath>
                </a14:m>
                <a:endParaRPr lang="en-US" sz="2200" dirty="0"/>
              </a:p>
              <a:p>
                <a:pPr marL="0" indent="0">
                  <a:buNone/>
                </a:pPr>
                <a:r>
                  <a:rPr lang="en-US" sz="2200" dirty="0"/>
                  <a:t>Solving the above equation </a:t>
                </a:r>
                <a14:m>
                  <m:oMath xmlns:m="http://schemas.openxmlformats.org/officeDocument/2006/math">
                    <m:acc>
                      <m:accPr>
                        <m:chr m:val="̅"/>
                        <m:ctrlPr>
                          <a:rPr lang="en-US" sz="2200" i="1" smtClean="0">
                            <a:latin typeface="Cambria Math" panose="02040503050406030204" pitchFamily="18" charset="0"/>
                          </a:rPr>
                        </m:ctrlPr>
                      </m:accPr>
                      <m:e>
                        <m:r>
                          <a:rPr lang="en-US" sz="2200" i="1">
                            <a:latin typeface="Cambria Math"/>
                          </a:rPr>
                          <m:t>𝑥</m:t>
                        </m:r>
                      </m:e>
                    </m:acc>
                    <m:r>
                      <a:rPr lang="en-US" sz="2200" b="0" i="1" smtClean="0">
                        <a:latin typeface="Cambria Math"/>
                      </a:rPr>
                      <m:t>𝑎𝑛𝑑</m:t>
                    </m:r>
                    <m:acc>
                      <m:accPr>
                        <m:chr m:val="̅"/>
                        <m:ctrlPr>
                          <a:rPr lang="en-US" sz="2200" i="1">
                            <a:latin typeface="Cambria Math" panose="02040503050406030204" pitchFamily="18" charset="0"/>
                          </a:rPr>
                        </m:ctrlPr>
                      </m:accPr>
                      <m:e>
                        <m:r>
                          <a:rPr lang="en-US" sz="2200" i="1">
                            <a:latin typeface="Cambria Math"/>
                          </a:rPr>
                          <m:t>𝑦</m:t>
                        </m:r>
                      </m:e>
                    </m:acc>
                  </m:oMath>
                </a14:m>
                <a:r>
                  <a:rPr lang="en-US" sz="2200" dirty="0"/>
                  <a:t> ,we get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a:rPr>
                          <m:t>𝑥</m:t>
                        </m:r>
                      </m:e>
                    </m:acc>
                  </m:oMath>
                </a14:m>
                <a:r>
                  <a:rPr lang="en-US" sz="2200" dirty="0"/>
                  <a:t>=6,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a:rPr>
                          <m:t>𝑦</m:t>
                        </m:r>
                      </m:e>
                    </m:acc>
                  </m:oMath>
                </a14:m>
                <a:r>
                  <a:rPr lang="en-US" sz="2200" dirty="0"/>
                  <a:t> =1</a:t>
                </a:r>
              </a:p>
              <a:p>
                <a:pPr marL="0" indent="0">
                  <a:buNone/>
                </a:pPr>
                <a:r>
                  <a:rPr lang="en-US" sz="2200" dirty="0"/>
                  <a:t>Coefficient of variability of </a:t>
                </a:r>
                <a14:m>
                  <m:oMath xmlns:m="http://schemas.openxmlformats.org/officeDocument/2006/math">
                    <m:r>
                      <a:rPr lang="en-US" sz="2200" b="0" i="1" smtClean="0">
                        <a:latin typeface="Cambria Math"/>
                      </a:rPr>
                      <m:t>𝑥</m:t>
                    </m:r>
                    <m:r>
                      <a:rPr lang="en-US" sz="2200" b="0" i="1" smtClean="0">
                        <a:latin typeface="Cambria Math"/>
                      </a:rPr>
                      <m:t>=</m:t>
                    </m:r>
                    <m:f>
                      <m:fPr>
                        <m:ctrlPr>
                          <a:rPr lang="en-US" sz="2200" i="1">
                            <a:latin typeface="Cambria Math" panose="02040503050406030204" pitchFamily="18" charset="0"/>
                            <a:ea typeface="Cambria Math"/>
                          </a:rPr>
                        </m:ctrlPr>
                      </m:fPr>
                      <m:num>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𝑥</m:t>
                            </m:r>
                          </m:sub>
                        </m:sSub>
                      </m:num>
                      <m:den>
                        <m:acc>
                          <m:accPr>
                            <m:chr m:val="̅"/>
                            <m:ctrlPr>
                              <a:rPr lang="en-US" sz="2200" i="1">
                                <a:latin typeface="Cambria Math" panose="02040503050406030204" pitchFamily="18" charset="0"/>
                              </a:rPr>
                            </m:ctrlPr>
                          </m:accPr>
                          <m:e>
                            <m:r>
                              <a:rPr lang="en-US" sz="2200" i="1">
                                <a:latin typeface="Cambria Math"/>
                              </a:rPr>
                              <m:t>𝑥</m:t>
                            </m:r>
                          </m:e>
                        </m:acc>
                      </m:den>
                    </m:f>
                  </m:oMath>
                </a14:m>
                <a:endParaRPr lang="en-US" sz="2200" dirty="0"/>
              </a:p>
              <a:p>
                <a:pPr marL="0" indent="0">
                  <a:buNone/>
                </a:pPr>
                <a:r>
                  <a:rPr lang="en-US" sz="2200" dirty="0"/>
                  <a:t>Coefficient of variability of </a:t>
                </a:r>
                <a14:m>
                  <m:oMath xmlns:m="http://schemas.openxmlformats.org/officeDocument/2006/math">
                    <m:r>
                      <m:rPr>
                        <m:sty m:val="p"/>
                      </m:rPr>
                      <a:rPr lang="en-US" sz="2200" b="0" i="0" smtClean="0">
                        <a:latin typeface="Cambria Math"/>
                      </a:rPr>
                      <m:t>y</m:t>
                    </m:r>
                    <m:r>
                      <a:rPr lang="en-US" sz="2200" i="1">
                        <a:latin typeface="Cambria Math"/>
                      </a:rPr>
                      <m:t>=</m:t>
                    </m:r>
                    <m:f>
                      <m:fPr>
                        <m:ctrlPr>
                          <a:rPr lang="en-US" sz="2200" i="1">
                            <a:latin typeface="Cambria Math" panose="02040503050406030204" pitchFamily="18" charset="0"/>
                            <a:ea typeface="Cambria Math"/>
                          </a:rPr>
                        </m:ctrlPr>
                      </m:fPr>
                      <m:num>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b="0" i="1" smtClean="0">
                                <a:latin typeface="Cambria Math"/>
                                <a:ea typeface="Cambria Math"/>
                              </a:rPr>
                              <m:t>𝑦</m:t>
                            </m:r>
                          </m:sub>
                        </m:sSub>
                      </m:num>
                      <m:den>
                        <m:acc>
                          <m:accPr>
                            <m:chr m:val="̅"/>
                            <m:ctrlPr>
                              <a:rPr lang="en-US" sz="2200" i="1">
                                <a:latin typeface="Cambria Math" panose="02040503050406030204" pitchFamily="18" charset="0"/>
                              </a:rPr>
                            </m:ctrlPr>
                          </m:accPr>
                          <m:e>
                            <m:r>
                              <a:rPr lang="en-US" sz="2200" b="0" i="1" smtClean="0">
                                <a:latin typeface="Cambria Math"/>
                              </a:rPr>
                              <m:t>𝑦</m:t>
                            </m:r>
                          </m:e>
                        </m:acc>
                      </m:den>
                    </m:f>
                  </m:oMath>
                </a14:m>
                <a:endParaRPr lang="en-US" sz="2200" dirty="0"/>
              </a:p>
              <a:p>
                <a:pPr marL="0" indent="0">
                  <a:buNone/>
                </a:pPr>
                <a:r>
                  <a:rPr lang="en-US" sz="2200" dirty="0"/>
                  <a:t>Required ratio=</a:t>
                </a:r>
                <a14:m>
                  <m:oMath xmlns:m="http://schemas.openxmlformats.org/officeDocument/2006/math">
                    <m:f>
                      <m:fPr>
                        <m:ctrlPr>
                          <a:rPr lang="en-US" sz="2200" i="1">
                            <a:latin typeface="Cambria Math" panose="02040503050406030204" pitchFamily="18" charset="0"/>
                            <a:ea typeface="Cambria Math"/>
                          </a:rPr>
                        </m:ctrlPr>
                      </m:fPr>
                      <m:num>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𝑥</m:t>
                            </m:r>
                          </m:sub>
                        </m:sSub>
                      </m:num>
                      <m:den>
                        <m:acc>
                          <m:accPr>
                            <m:chr m:val="̅"/>
                            <m:ctrlPr>
                              <a:rPr lang="en-US" sz="2200" i="1">
                                <a:latin typeface="Cambria Math" panose="02040503050406030204" pitchFamily="18" charset="0"/>
                              </a:rPr>
                            </m:ctrlPr>
                          </m:accPr>
                          <m:e>
                            <m:r>
                              <a:rPr lang="en-US" sz="2200" i="1">
                                <a:latin typeface="Cambria Math"/>
                              </a:rPr>
                              <m:t>𝑥</m:t>
                            </m:r>
                          </m:e>
                        </m:acc>
                      </m:den>
                    </m:f>
                    <m:r>
                      <a:rPr lang="en-US" sz="2200" i="1" smtClean="0">
                        <a:latin typeface="Cambria Math"/>
                        <a:ea typeface="Cambria Math"/>
                      </a:rPr>
                      <m:t>×</m:t>
                    </m:r>
                  </m:oMath>
                </a14:m>
                <a:r>
                  <a:rPr lang="en-US" sz="2200" dirty="0"/>
                  <a:t> </a:t>
                </a:r>
                <a14:m>
                  <m:oMath xmlns:m="http://schemas.openxmlformats.org/officeDocument/2006/math">
                    <m:f>
                      <m:fPr>
                        <m:ctrlPr>
                          <a:rPr lang="en-US" sz="2200" i="1">
                            <a:latin typeface="Cambria Math" panose="02040503050406030204" pitchFamily="18" charset="0"/>
                            <a:ea typeface="Cambria Math"/>
                          </a:rPr>
                        </m:ctrlPr>
                      </m:fPr>
                      <m:num>
                        <m:acc>
                          <m:accPr>
                            <m:chr m:val="̅"/>
                            <m:ctrlPr>
                              <a:rPr lang="en-US" sz="2200" i="1">
                                <a:latin typeface="Cambria Math" panose="02040503050406030204" pitchFamily="18" charset="0"/>
                              </a:rPr>
                            </m:ctrlPr>
                          </m:accPr>
                          <m:e>
                            <m:r>
                              <a:rPr lang="en-US" sz="2200" i="1">
                                <a:latin typeface="Cambria Math"/>
                              </a:rPr>
                              <m:t>𝑦</m:t>
                            </m:r>
                          </m:e>
                        </m:acc>
                      </m:num>
                      <m:den>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𝑦</m:t>
                            </m:r>
                          </m:sub>
                        </m:sSub>
                      </m:den>
                    </m:f>
                    <m:r>
                      <a:rPr lang="en-US" sz="2200" b="0" i="1" smtClean="0">
                        <a:latin typeface="Cambria Math"/>
                      </a:rPr>
                      <m:t>=</m:t>
                    </m:r>
                    <m:f>
                      <m:fPr>
                        <m:ctrlPr>
                          <a:rPr lang="en-US" sz="2200" b="0" i="1" smtClean="0">
                            <a:latin typeface="Cambria Math" panose="02040503050406030204" pitchFamily="18" charset="0"/>
                          </a:rPr>
                        </m:ctrlPr>
                      </m:fPr>
                      <m:num>
                        <m:acc>
                          <m:accPr>
                            <m:chr m:val="̅"/>
                            <m:ctrlPr>
                              <a:rPr lang="en-US" sz="2200" b="0" i="1" smtClean="0">
                                <a:latin typeface="Cambria Math" panose="02040503050406030204" pitchFamily="18" charset="0"/>
                                <a:ea typeface="Cambria Math"/>
                              </a:rPr>
                            </m:ctrlPr>
                          </m:accPr>
                          <m:e>
                            <m:r>
                              <a:rPr lang="en-US" sz="2200" b="0" i="1" smtClean="0">
                                <a:latin typeface="Cambria Math"/>
                                <a:ea typeface="Cambria Math"/>
                              </a:rPr>
                              <m:t>𝑦</m:t>
                            </m:r>
                          </m:e>
                        </m:acc>
                      </m:num>
                      <m:den>
                        <m:acc>
                          <m:accPr>
                            <m:chr m:val="̅"/>
                            <m:ctrlPr>
                              <a:rPr lang="en-US" sz="2200" b="0" i="1" smtClean="0">
                                <a:latin typeface="Cambria Math" panose="02040503050406030204" pitchFamily="18" charset="0"/>
                                <a:ea typeface="Cambria Math"/>
                              </a:rPr>
                            </m:ctrlPr>
                          </m:accPr>
                          <m:e>
                            <m:r>
                              <a:rPr lang="en-US" sz="2200" b="0" i="1" smtClean="0">
                                <a:latin typeface="Cambria Math"/>
                                <a:ea typeface="Cambria Math"/>
                              </a:rPr>
                              <m:t>𝑥</m:t>
                            </m:r>
                          </m:e>
                        </m:acc>
                      </m:den>
                    </m:f>
                    <m:d>
                      <m:dPr>
                        <m:ctrlPr>
                          <a:rPr lang="en-US" sz="2200" b="0" i="1" smtClean="0">
                            <a:latin typeface="Cambria Math" panose="02040503050406030204" pitchFamily="18" charset="0"/>
                          </a:rPr>
                        </m:ctrlPr>
                      </m:dPr>
                      <m:e>
                        <m:f>
                          <m:fPr>
                            <m:ctrlPr>
                              <a:rPr lang="en-US" sz="2200" i="1">
                                <a:latin typeface="Cambria Math" panose="02040503050406030204" pitchFamily="18" charset="0"/>
                                <a:ea typeface="Cambria Math"/>
                              </a:rPr>
                            </m:ctrlPr>
                          </m:fPr>
                          <m:num>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𝑥</m:t>
                                </m:r>
                              </m:sub>
                            </m:sSub>
                          </m:num>
                          <m:den>
                            <m:sSub>
                              <m:sSubPr>
                                <m:ctrlPr>
                                  <a:rPr lang="en-US" sz="2200" i="1">
                                    <a:latin typeface="Cambria Math" panose="02040503050406030204" pitchFamily="18" charset="0"/>
                                    <a:ea typeface="Cambria Math"/>
                                  </a:rPr>
                                </m:ctrlPr>
                              </m:sSubPr>
                              <m:e>
                                <m:r>
                                  <a:rPr lang="en-US" sz="2200" i="1">
                                    <a:latin typeface="Cambria Math"/>
                                    <a:ea typeface="Cambria Math"/>
                                  </a:rPr>
                                  <m:t>𝜎</m:t>
                                </m:r>
                              </m:e>
                              <m:sub>
                                <m:r>
                                  <a:rPr lang="en-US" sz="2200" i="1">
                                    <a:latin typeface="Cambria Math"/>
                                    <a:ea typeface="Cambria Math"/>
                                  </a:rPr>
                                  <m:t>𝑦</m:t>
                                </m:r>
                              </m:sub>
                            </m:sSub>
                          </m:den>
                        </m:f>
                      </m:e>
                    </m:d>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6</m:t>
                        </m:r>
                      </m:den>
                    </m:f>
                    <m:r>
                      <a:rPr lang="en-US" sz="2200" b="0" i="1" smtClean="0">
                        <a:latin typeface="Cambria Math"/>
                        <a:ea typeface="Cambria Math"/>
                      </a:rPr>
                      <m:t>×</m:t>
                    </m:r>
                    <m:f>
                      <m:fPr>
                        <m:ctrlPr>
                          <a:rPr lang="en-US" sz="2200" b="0" i="1" smtClean="0">
                            <a:latin typeface="Cambria Math" panose="02040503050406030204" pitchFamily="18" charset="0"/>
                            <a:ea typeface="Cambria Math"/>
                          </a:rPr>
                        </m:ctrlPr>
                      </m:fPr>
                      <m:num>
                        <m:r>
                          <a:rPr lang="en-US" sz="2200" b="0" i="1" smtClean="0">
                            <a:latin typeface="Cambria Math"/>
                            <a:ea typeface="Cambria Math"/>
                          </a:rPr>
                          <m:t>5</m:t>
                        </m:r>
                      </m:num>
                      <m:den>
                        <m:r>
                          <a:rPr lang="en-US" sz="2200" b="0" i="1" smtClean="0">
                            <a:latin typeface="Cambria Math"/>
                            <a:ea typeface="Cambria Math"/>
                          </a:rPr>
                          <m:t>4</m:t>
                        </m:r>
                      </m:den>
                    </m:f>
                    <m:r>
                      <a:rPr lang="en-US" sz="2200" b="0" i="1" smtClean="0">
                        <a:latin typeface="Cambria Math"/>
                        <a:ea typeface="Cambria Math"/>
                      </a:rPr>
                      <m:t>=</m:t>
                    </m:r>
                    <m:f>
                      <m:fPr>
                        <m:ctrlPr>
                          <a:rPr lang="en-US" sz="2200" b="0" i="1" smtClean="0">
                            <a:latin typeface="Cambria Math" panose="02040503050406030204" pitchFamily="18" charset="0"/>
                            <a:ea typeface="Cambria Math"/>
                          </a:rPr>
                        </m:ctrlPr>
                      </m:fPr>
                      <m:num>
                        <m:r>
                          <a:rPr lang="en-US" sz="2200" b="0" i="1" smtClean="0">
                            <a:latin typeface="Cambria Math"/>
                            <a:ea typeface="Cambria Math"/>
                          </a:rPr>
                          <m:t>5</m:t>
                        </m:r>
                      </m:num>
                      <m:den>
                        <m:r>
                          <a:rPr lang="en-US" sz="2200" b="0" i="1" smtClean="0">
                            <a:latin typeface="Cambria Math"/>
                            <a:ea typeface="Cambria Math"/>
                          </a:rPr>
                          <m:t>24</m:t>
                        </m:r>
                      </m:den>
                    </m:f>
                  </m:oMath>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3706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93BEF54-3A06-4046-80BB-A998D52A9EAA}"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136</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anose="02020603050405020304" pitchFamily="18" charset="0"/>
              </a:rPr>
              <a:t> Linear Regression(CO1)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32552046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Ø"/>
                </a:pPr>
                <a:r>
                  <a:rPr lang="en-US" sz="2200" b="1" dirty="0"/>
                  <a:t>Non-linear Regression:</a:t>
                </a:r>
              </a:p>
              <a:p>
                <a:pPr marL="0" indent="0">
                  <a:buNone/>
                </a:pPr>
                <a:r>
                  <a:rPr lang="en-US" sz="2200" dirty="0"/>
                  <a:t>Let </a:t>
                </a:r>
                <a14:m>
                  <m:oMath xmlns:m="http://schemas.openxmlformats.org/officeDocument/2006/math">
                    <m:r>
                      <a:rPr lang="en-US" sz="2200" b="0" i="1" smtClean="0">
                        <a:latin typeface="Cambria Math"/>
                      </a:rPr>
                      <m:t>𝑦</m:t>
                    </m:r>
                    <m:r>
                      <a:rPr lang="en-US" sz="2200" b="0" i="1" smtClean="0">
                        <a:latin typeface="Cambria Math"/>
                      </a:rPr>
                      <m:t>=</m:t>
                    </m:r>
                    <m:r>
                      <a:rPr lang="en-US" sz="2200" b="0" i="1" smtClean="0">
                        <a:latin typeface="Cambria Math"/>
                      </a:rPr>
                      <m:t>𝑎</m:t>
                    </m:r>
                    <m:r>
                      <a:rPr lang="en-US" sz="2200" b="0" i="1" smtClean="0">
                        <a:latin typeface="Cambria Math"/>
                      </a:rPr>
                      <m:t>.1+</m:t>
                    </m:r>
                    <m:r>
                      <a:rPr lang="en-US" sz="2200" b="0" i="1" smtClean="0">
                        <a:latin typeface="Cambria Math"/>
                      </a:rPr>
                      <m:t>𝑏𝑥</m:t>
                    </m:r>
                    <m:r>
                      <a:rPr lang="en-US" sz="2200" b="0" i="1" smtClean="0">
                        <a:latin typeface="Cambria Math"/>
                      </a:rPr>
                      <m:t>+</m:t>
                    </m:r>
                    <m:r>
                      <a:rPr lang="en-US" sz="2200" b="0" i="1" smtClean="0">
                        <a:latin typeface="Cambria Math"/>
                      </a:rPr>
                      <m:t>𝑐</m:t>
                    </m:r>
                    <m:sSup>
                      <m:sSupPr>
                        <m:ctrlPr>
                          <a:rPr lang="en-US" sz="2200" i="1" smtClean="0">
                            <a:latin typeface="Cambria Math" panose="02040503050406030204" pitchFamily="18" charset="0"/>
                          </a:rPr>
                        </m:ctrlPr>
                      </m:sSupPr>
                      <m:e>
                        <m:r>
                          <a:rPr lang="en-US" sz="2200" b="0" i="1" smtClean="0">
                            <a:latin typeface="Cambria Math"/>
                          </a:rPr>
                          <m:t>𝑥</m:t>
                        </m:r>
                      </m:e>
                      <m:sup>
                        <m:r>
                          <a:rPr lang="en-US" sz="2200" b="0" i="1" smtClean="0">
                            <a:latin typeface="Cambria Math"/>
                          </a:rPr>
                          <m:t>2</m:t>
                        </m:r>
                      </m:sup>
                    </m:sSup>
                  </m:oMath>
                </a14:m>
                <a:endParaRPr lang="en-US" sz="2200" dirty="0"/>
              </a:p>
              <a:p>
                <a:pPr marL="0" indent="0">
                  <a:buNone/>
                </a:pPr>
                <a:r>
                  <a:rPr lang="en-US" sz="2200" dirty="0"/>
                  <a:t>Be a second degree parabolic curve of regression of </a:t>
                </a:r>
                <a14:m>
                  <m:oMath xmlns:m="http://schemas.openxmlformats.org/officeDocument/2006/math">
                    <m:r>
                      <a:rPr lang="en-US" sz="2200" b="0" i="1" smtClean="0">
                        <a:latin typeface="Cambria Math"/>
                      </a:rPr>
                      <m:t>𝑦</m:t>
                    </m:r>
                  </m:oMath>
                </a14:m>
                <a:r>
                  <a:rPr lang="en-US" sz="2200" dirty="0"/>
                  <a:t> on </a:t>
                </a:r>
                <a14:m>
                  <m:oMath xmlns:m="http://schemas.openxmlformats.org/officeDocument/2006/math">
                    <m:r>
                      <a:rPr lang="en-US" sz="2200" b="0" i="1" smtClean="0">
                        <a:latin typeface="Cambria Math"/>
                      </a:rPr>
                      <m:t>𝑥</m:t>
                    </m:r>
                    <m:r>
                      <a:rPr lang="en-US" sz="2200" b="0" i="1" smtClean="0">
                        <a:latin typeface="Cambria Math"/>
                      </a:rPr>
                      <m:t>.</m:t>
                    </m:r>
                  </m:oMath>
                </a14:m>
                <a:endParaRPr lang="en-US" sz="2200" dirty="0"/>
              </a:p>
              <a:p>
                <a:pPr marL="0" indent="0">
                  <a:buNone/>
                </a:pPr>
                <a14:m>
                  <m:oMathPara xmlns:m="http://schemas.openxmlformats.org/officeDocument/2006/math">
                    <m:oMathParaPr>
                      <m:jc m:val="left"/>
                    </m:oMathParaPr>
                    <m:oMath xmlns:m="http://schemas.openxmlformats.org/officeDocument/2006/math">
                      <m:r>
                        <a:rPr lang="en-US" sz="2200" b="0" i="1" smtClean="0">
                          <a:latin typeface="Cambria Math"/>
                          <a:ea typeface="Cambria Math"/>
                        </a:rPr>
                        <m:t>⇒</m:t>
                      </m:r>
                      <m:nary>
                        <m:naryPr>
                          <m:chr m:val="∑"/>
                          <m:subHide m:val="on"/>
                          <m:supHide m:val="on"/>
                          <m:ctrlPr>
                            <a:rPr lang="en-US" sz="2200" i="1" smtClean="0">
                              <a:latin typeface="Cambria Math" panose="02040503050406030204" pitchFamily="18" charset="0"/>
                              <a:ea typeface="Cambria Math"/>
                            </a:rPr>
                          </m:ctrlPr>
                        </m:naryPr>
                        <m:sub/>
                        <m:sup/>
                        <m:e>
                          <m:r>
                            <a:rPr lang="en-US" sz="2200" b="0" i="1" smtClean="0">
                              <a:latin typeface="Cambria Math"/>
                              <a:ea typeface="Cambria Math"/>
                            </a:rPr>
                            <m:t>𝑦</m:t>
                          </m:r>
                        </m:e>
                      </m:nary>
                      <m:r>
                        <a:rPr lang="en-US" sz="2200" b="0" i="1" smtClean="0">
                          <a:latin typeface="Cambria Math"/>
                          <a:ea typeface="Cambria Math"/>
                        </a:rPr>
                        <m:t>=</m:t>
                      </m:r>
                      <m:r>
                        <a:rPr lang="en-US" sz="2200" b="0" i="1" smtClean="0">
                          <a:latin typeface="Cambria Math"/>
                          <a:ea typeface="Cambria Math"/>
                        </a:rPr>
                        <m:t>𝑛𝑎</m:t>
                      </m:r>
                      <m:r>
                        <a:rPr lang="en-US" sz="2200" b="0" i="1" smtClean="0">
                          <a:latin typeface="Cambria Math"/>
                          <a:ea typeface="Cambria Math"/>
                        </a:rPr>
                        <m:t>+</m:t>
                      </m:r>
                      <m:r>
                        <a:rPr lang="en-US" sz="2200" b="0" i="1" smtClean="0">
                          <a:latin typeface="Cambria Math"/>
                          <a:ea typeface="Cambria Math"/>
                        </a:rPr>
                        <m:t>𝑏</m:t>
                      </m:r>
                      <m:nary>
                        <m:naryPr>
                          <m:chr m:val="∑"/>
                          <m:subHide m:val="on"/>
                          <m:supHide m:val="on"/>
                          <m:ctrlPr>
                            <a:rPr lang="en-US" sz="2200" i="1" smtClean="0">
                              <a:latin typeface="Cambria Math" panose="02040503050406030204" pitchFamily="18" charset="0"/>
                              <a:ea typeface="Cambria Math"/>
                            </a:rPr>
                          </m:ctrlPr>
                        </m:naryPr>
                        <m:sub/>
                        <m:sup/>
                        <m:e>
                          <m:r>
                            <a:rPr lang="en-US" sz="2200" b="0" i="1" smtClean="0">
                              <a:latin typeface="Cambria Math"/>
                              <a:ea typeface="Cambria Math"/>
                            </a:rPr>
                            <m:t>𝑥</m:t>
                          </m:r>
                          <m:r>
                            <a:rPr lang="en-US" sz="2200" b="0" i="1" smtClean="0">
                              <a:latin typeface="Cambria Math"/>
                              <a:ea typeface="Cambria Math"/>
                            </a:rPr>
                            <m:t>+</m:t>
                          </m:r>
                          <m:r>
                            <a:rPr lang="en-US" sz="2200" b="0" i="1" smtClean="0">
                              <a:latin typeface="Cambria Math"/>
                              <a:ea typeface="Cambria Math"/>
                            </a:rPr>
                            <m:t>𝑐</m:t>
                          </m:r>
                          <m:nary>
                            <m:naryPr>
                              <m:chr m:val="∑"/>
                              <m:subHide m:val="on"/>
                              <m:supHide m:val="on"/>
                              <m:ctrlPr>
                                <a:rPr lang="en-US" sz="2200" i="1" smtClean="0">
                                  <a:latin typeface="Cambria Math" panose="02040503050406030204" pitchFamily="18" charset="0"/>
                                  <a:ea typeface="Cambria Math"/>
                                </a:rPr>
                              </m:ctrlPr>
                            </m:naryPr>
                            <m:sub/>
                            <m:sup/>
                            <m:e>
                              <m:sSup>
                                <m:sSupPr>
                                  <m:ctrlPr>
                                    <a:rPr lang="en-US" sz="2200" i="1" smtClean="0">
                                      <a:latin typeface="Cambria Math" panose="02040503050406030204" pitchFamily="18" charset="0"/>
                                      <a:ea typeface="Cambria Math"/>
                                    </a:rPr>
                                  </m:ctrlPr>
                                </m:sSupPr>
                                <m:e>
                                  <m:r>
                                    <a:rPr lang="en-US" sz="2200" b="0" i="1" smtClean="0">
                                      <a:latin typeface="Cambria Math"/>
                                      <a:ea typeface="Cambria Math"/>
                                    </a:rPr>
                                    <m:t>𝑥</m:t>
                                  </m:r>
                                </m:e>
                                <m:sup>
                                  <m:r>
                                    <a:rPr lang="en-US" sz="2200" b="0" i="1" smtClean="0">
                                      <a:latin typeface="Cambria Math"/>
                                      <a:ea typeface="Cambria Math"/>
                                    </a:rPr>
                                    <m:t>2</m:t>
                                  </m:r>
                                </m:sup>
                              </m:sSup>
                            </m:e>
                          </m:nary>
                        </m:e>
                      </m:nary>
                    </m:oMath>
                  </m:oMathPara>
                </a14:m>
                <a:endParaRPr lang="en-US" sz="2200" dirty="0"/>
              </a:p>
              <a:p>
                <a:pPr marL="0" indent="0">
                  <a:buNone/>
                </a:pPr>
                <a14:m>
                  <m:oMathPara xmlns:m="http://schemas.openxmlformats.org/officeDocument/2006/math">
                    <m:oMathParaPr>
                      <m:jc m:val="left"/>
                    </m:oMathParaPr>
                    <m:oMath xmlns:m="http://schemas.openxmlformats.org/officeDocument/2006/math">
                      <m:r>
                        <a:rPr lang="en-US" sz="2200" b="0" i="1">
                          <a:latin typeface="Cambria Math"/>
                          <a:ea typeface="Cambria Math"/>
                        </a:rPr>
                        <m:t>⇒</m:t>
                      </m:r>
                      <m:nary>
                        <m:naryPr>
                          <m:chr m:val="∑"/>
                          <m:subHide m:val="on"/>
                          <m:supHide m:val="on"/>
                          <m:ctrlPr>
                            <a:rPr lang="en-US" sz="2200" i="1">
                              <a:latin typeface="Cambria Math" panose="02040503050406030204" pitchFamily="18" charset="0"/>
                              <a:ea typeface="Cambria Math"/>
                            </a:rPr>
                          </m:ctrlPr>
                        </m:naryPr>
                        <m:sub/>
                        <m:sup/>
                        <m:e>
                          <m:r>
                            <a:rPr lang="en-US" sz="2200" b="0" i="1">
                              <a:latin typeface="Cambria Math"/>
                              <a:ea typeface="Cambria Math"/>
                            </a:rPr>
                            <m:t>𝑥𝑦</m:t>
                          </m:r>
                        </m:e>
                      </m:nary>
                      <m:r>
                        <a:rPr lang="en-US" sz="2200" b="0" i="1">
                          <a:latin typeface="Cambria Math"/>
                          <a:ea typeface="Cambria Math"/>
                        </a:rPr>
                        <m:t>=</m:t>
                      </m:r>
                      <m:r>
                        <a:rPr lang="en-US" sz="2200" b="0" i="1">
                          <a:latin typeface="Cambria Math"/>
                          <a:ea typeface="Cambria Math"/>
                        </a:rPr>
                        <m:t>𝑎</m:t>
                      </m:r>
                      <m:nary>
                        <m:naryPr>
                          <m:chr m:val="∑"/>
                          <m:subHide m:val="on"/>
                          <m:supHide m:val="on"/>
                          <m:ctrlPr>
                            <a:rPr lang="en-US" sz="2200" i="1">
                              <a:latin typeface="Cambria Math" panose="02040503050406030204" pitchFamily="18" charset="0"/>
                              <a:ea typeface="Cambria Math"/>
                            </a:rPr>
                          </m:ctrlPr>
                        </m:naryPr>
                        <m:sub/>
                        <m:sup/>
                        <m:e>
                          <m:r>
                            <a:rPr lang="en-US" sz="2200" b="0" i="1">
                              <a:latin typeface="Cambria Math"/>
                              <a:ea typeface="Cambria Math"/>
                            </a:rPr>
                            <m:t>𝑥</m:t>
                          </m:r>
                          <m:r>
                            <a:rPr lang="en-US" sz="2200" b="0" i="1">
                              <a:latin typeface="Cambria Math"/>
                              <a:ea typeface="Cambria Math"/>
                            </a:rPr>
                            <m:t>+</m:t>
                          </m:r>
                          <m:r>
                            <a:rPr lang="en-US" sz="2200" b="0" i="1">
                              <a:latin typeface="Cambria Math"/>
                              <a:ea typeface="Cambria Math"/>
                            </a:rPr>
                            <m:t>𝑏</m:t>
                          </m:r>
                          <m:nary>
                            <m:naryPr>
                              <m:chr m:val="∑"/>
                              <m:subHide m:val="on"/>
                              <m:supHide m:val="on"/>
                              <m:ctrlPr>
                                <a:rPr lang="en-US" sz="2200" i="1">
                                  <a:latin typeface="Cambria Math" panose="02040503050406030204" pitchFamily="18" charset="0"/>
                                  <a:ea typeface="Cambria Math"/>
                                </a:rPr>
                              </m:ctrlPr>
                            </m:naryPr>
                            <m:sub/>
                            <m:sup/>
                            <m:e>
                              <m:sSup>
                                <m:sSupPr>
                                  <m:ctrlPr>
                                    <a:rPr lang="en-US" sz="2200" i="1">
                                      <a:latin typeface="Cambria Math" panose="02040503050406030204" pitchFamily="18" charset="0"/>
                                      <a:ea typeface="Cambria Math"/>
                                    </a:rPr>
                                  </m:ctrlPr>
                                </m:sSupPr>
                                <m:e>
                                  <m:r>
                                    <a:rPr lang="en-US" sz="2200" b="0" i="1">
                                      <a:latin typeface="Cambria Math"/>
                                      <a:ea typeface="Cambria Math"/>
                                    </a:rPr>
                                    <m:t>𝑥</m:t>
                                  </m:r>
                                </m:e>
                                <m:sup>
                                  <m:r>
                                    <a:rPr lang="en-US" sz="2200" b="0" i="1">
                                      <a:latin typeface="Cambria Math"/>
                                      <a:ea typeface="Cambria Math"/>
                                    </a:rPr>
                                    <m:t>2</m:t>
                                  </m:r>
                                </m:sup>
                              </m:sSup>
                            </m:e>
                          </m:nary>
                          <m:r>
                            <a:rPr lang="en-US" sz="2200" b="0" i="1">
                              <a:latin typeface="Cambria Math"/>
                              <a:ea typeface="Cambria Math"/>
                            </a:rPr>
                            <m:t>+</m:t>
                          </m:r>
                          <m:r>
                            <a:rPr lang="en-US" sz="2200" b="0" i="1">
                              <a:latin typeface="Cambria Math"/>
                              <a:ea typeface="Cambria Math"/>
                            </a:rPr>
                            <m:t>𝑐</m:t>
                          </m:r>
                        </m:e>
                      </m:nary>
                      <m:nary>
                        <m:naryPr>
                          <m:chr m:val="∑"/>
                          <m:subHide m:val="on"/>
                          <m:supHide m:val="on"/>
                          <m:ctrlPr>
                            <a:rPr lang="en-US" sz="2200" i="1">
                              <a:latin typeface="Cambria Math" panose="02040503050406030204" pitchFamily="18" charset="0"/>
                              <a:ea typeface="Cambria Math"/>
                            </a:rPr>
                          </m:ctrlPr>
                        </m:naryPr>
                        <m:sub/>
                        <m:sup/>
                        <m:e>
                          <m:sSup>
                            <m:sSupPr>
                              <m:ctrlPr>
                                <a:rPr lang="en-US" sz="2200" i="1">
                                  <a:latin typeface="Cambria Math" panose="02040503050406030204" pitchFamily="18" charset="0"/>
                                  <a:ea typeface="Cambria Math"/>
                                </a:rPr>
                              </m:ctrlPr>
                            </m:sSupPr>
                            <m:e>
                              <m:r>
                                <a:rPr lang="en-US" sz="2200" b="0" i="1">
                                  <a:latin typeface="Cambria Math"/>
                                  <a:ea typeface="Cambria Math"/>
                                </a:rPr>
                                <m:t>𝑥</m:t>
                              </m:r>
                            </m:e>
                            <m:sup>
                              <m:r>
                                <a:rPr lang="en-US" sz="2200" b="0" i="1">
                                  <a:latin typeface="Cambria Math"/>
                                  <a:ea typeface="Cambria Math"/>
                                </a:rPr>
                                <m:t>3</m:t>
                              </m:r>
                            </m:sup>
                          </m:sSup>
                        </m:e>
                      </m:nary>
                    </m:oMath>
                  </m:oMathPara>
                </a14:m>
                <a:endParaRPr lang="en-US" sz="2200" i="1" dirty="0">
                  <a:latin typeface="Cambria Math"/>
                  <a:ea typeface="Cambria Math"/>
                </a:endParaRPr>
              </a:p>
              <a:p>
                <a:pPr marL="0" indent="0">
                  <a:buNone/>
                </a:pPr>
                <a14:m>
                  <m:oMathPara xmlns:m="http://schemas.openxmlformats.org/officeDocument/2006/math">
                    <m:oMathParaPr>
                      <m:jc m:val="left"/>
                    </m:oMathParaPr>
                    <m:oMath xmlns:m="http://schemas.openxmlformats.org/officeDocument/2006/math">
                      <m:r>
                        <a:rPr lang="en-US" sz="2200" b="0" i="1">
                          <a:latin typeface="Cambria Math"/>
                          <a:ea typeface="Cambria Math"/>
                        </a:rPr>
                        <m:t>⇒</m:t>
                      </m:r>
                      <m:nary>
                        <m:naryPr>
                          <m:chr m:val="∑"/>
                          <m:subHide m:val="on"/>
                          <m:supHide m:val="on"/>
                          <m:ctrlPr>
                            <a:rPr lang="en-US" sz="2200" i="1">
                              <a:latin typeface="Cambria Math" panose="02040503050406030204" pitchFamily="18" charset="0"/>
                              <a:ea typeface="Cambria Math"/>
                            </a:rPr>
                          </m:ctrlPr>
                        </m:naryPr>
                        <m:sub/>
                        <m:sup/>
                        <m:e>
                          <m:sSup>
                            <m:sSupPr>
                              <m:ctrlPr>
                                <a:rPr lang="en-US" sz="2200" i="1">
                                  <a:latin typeface="Cambria Math" panose="02040503050406030204" pitchFamily="18" charset="0"/>
                                  <a:ea typeface="Cambria Math"/>
                                </a:rPr>
                              </m:ctrlPr>
                            </m:sSupPr>
                            <m:e>
                              <m:r>
                                <a:rPr lang="en-US" sz="2200" b="0" i="1">
                                  <a:latin typeface="Cambria Math"/>
                                  <a:ea typeface="Cambria Math"/>
                                </a:rPr>
                                <m:t>𝑥</m:t>
                              </m:r>
                            </m:e>
                            <m:sup>
                              <m:r>
                                <a:rPr lang="en-US" sz="2200" b="0" i="1">
                                  <a:latin typeface="Cambria Math"/>
                                  <a:ea typeface="Cambria Math"/>
                                </a:rPr>
                                <m:t>2</m:t>
                              </m:r>
                            </m:sup>
                          </m:sSup>
                          <m:r>
                            <a:rPr lang="en-US" sz="2200" b="0" i="1">
                              <a:latin typeface="Cambria Math"/>
                              <a:ea typeface="Cambria Math"/>
                            </a:rPr>
                            <m:t>𝑦</m:t>
                          </m:r>
                        </m:e>
                      </m:nary>
                      <m:r>
                        <a:rPr lang="en-US" sz="2200" b="0" i="1">
                          <a:latin typeface="Cambria Math"/>
                          <a:ea typeface="Cambria Math"/>
                        </a:rPr>
                        <m:t>=</m:t>
                      </m:r>
                      <m:r>
                        <a:rPr lang="en-US" sz="2200" b="0" i="1">
                          <a:latin typeface="Cambria Math"/>
                          <a:ea typeface="Cambria Math"/>
                        </a:rPr>
                        <m:t>𝑎</m:t>
                      </m:r>
                      <m:nary>
                        <m:naryPr>
                          <m:chr m:val="∑"/>
                          <m:subHide m:val="on"/>
                          <m:supHide m:val="on"/>
                          <m:ctrlPr>
                            <a:rPr lang="en-US" sz="2200" i="1">
                              <a:latin typeface="Cambria Math" panose="02040503050406030204" pitchFamily="18" charset="0"/>
                              <a:ea typeface="Cambria Math"/>
                            </a:rPr>
                          </m:ctrlPr>
                        </m:naryPr>
                        <m:sub/>
                        <m:sup/>
                        <m:e>
                          <m:sSup>
                            <m:sSupPr>
                              <m:ctrlPr>
                                <a:rPr lang="en-US" sz="2200" i="1">
                                  <a:latin typeface="Cambria Math" panose="02040503050406030204" pitchFamily="18" charset="0"/>
                                  <a:ea typeface="Cambria Math"/>
                                </a:rPr>
                              </m:ctrlPr>
                            </m:sSupPr>
                            <m:e>
                              <m:r>
                                <a:rPr lang="en-US" sz="2200" b="0" i="1">
                                  <a:latin typeface="Cambria Math"/>
                                  <a:ea typeface="Cambria Math"/>
                                </a:rPr>
                                <m:t>𝑥</m:t>
                              </m:r>
                            </m:e>
                            <m:sup>
                              <m:r>
                                <a:rPr lang="en-US" sz="2200" b="0" i="1">
                                  <a:latin typeface="Cambria Math"/>
                                  <a:ea typeface="Cambria Math"/>
                                </a:rPr>
                                <m:t>2</m:t>
                              </m:r>
                            </m:sup>
                          </m:sSup>
                          <m:r>
                            <a:rPr lang="en-US" sz="2200" b="0" i="1">
                              <a:latin typeface="Cambria Math"/>
                              <a:ea typeface="Cambria Math"/>
                            </a:rPr>
                            <m:t>+</m:t>
                          </m:r>
                          <m:r>
                            <a:rPr lang="en-US" sz="2200" b="0" i="1">
                              <a:latin typeface="Cambria Math"/>
                              <a:ea typeface="Cambria Math"/>
                            </a:rPr>
                            <m:t>𝑏</m:t>
                          </m:r>
                          <m:nary>
                            <m:naryPr>
                              <m:chr m:val="∑"/>
                              <m:subHide m:val="on"/>
                              <m:supHide m:val="on"/>
                              <m:ctrlPr>
                                <a:rPr lang="en-US" sz="2200" i="1">
                                  <a:latin typeface="Cambria Math" panose="02040503050406030204" pitchFamily="18" charset="0"/>
                                  <a:ea typeface="Cambria Math"/>
                                </a:rPr>
                              </m:ctrlPr>
                            </m:naryPr>
                            <m:sub/>
                            <m:sup/>
                            <m:e>
                              <m:sSup>
                                <m:sSupPr>
                                  <m:ctrlPr>
                                    <a:rPr lang="en-US" sz="2200" i="1">
                                      <a:latin typeface="Cambria Math" panose="02040503050406030204" pitchFamily="18" charset="0"/>
                                      <a:ea typeface="Cambria Math"/>
                                    </a:rPr>
                                  </m:ctrlPr>
                                </m:sSupPr>
                                <m:e>
                                  <m:r>
                                    <a:rPr lang="en-US" sz="2200" b="0" i="1">
                                      <a:latin typeface="Cambria Math"/>
                                      <a:ea typeface="Cambria Math"/>
                                    </a:rPr>
                                    <m:t>𝑥</m:t>
                                  </m:r>
                                </m:e>
                                <m:sup>
                                  <m:r>
                                    <a:rPr lang="en-US" sz="2200" b="0" i="1">
                                      <a:latin typeface="Cambria Math"/>
                                      <a:ea typeface="Cambria Math"/>
                                    </a:rPr>
                                    <m:t>3</m:t>
                                  </m:r>
                                </m:sup>
                              </m:sSup>
                            </m:e>
                          </m:nary>
                          <m:r>
                            <a:rPr lang="en-US" sz="2200" b="0" i="1">
                              <a:latin typeface="Cambria Math"/>
                              <a:ea typeface="Cambria Math"/>
                            </a:rPr>
                            <m:t>+</m:t>
                          </m:r>
                          <m:r>
                            <a:rPr lang="en-US" sz="2200" b="0" i="1">
                              <a:latin typeface="Cambria Math"/>
                              <a:ea typeface="Cambria Math"/>
                            </a:rPr>
                            <m:t>𝑐</m:t>
                          </m:r>
                        </m:e>
                      </m:nary>
                      <m:nary>
                        <m:naryPr>
                          <m:chr m:val="∑"/>
                          <m:subHide m:val="on"/>
                          <m:supHide m:val="on"/>
                          <m:ctrlPr>
                            <a:rPr lang="en-US" sz="2200" i="1">
                              <a:latin typeface="Cambria Math" panose="02040503050406030204" pitchFamily="18" charset="0"/>
                              <a:ea typeface="Cambria Math"/>
                            </a:rPr>
                          </m:ctrlPr>
                        </m:naryPr>
                        <m:sub/>
                        <m:sup/>
                        <m:e>
                          <m:sSup>
                            <m:sSupPr>
                              <m:ctrlPr>
                                <a:rPr lang="en-US" sz="2200" i="1">
                                  <a:latin typeface="Cambria Math" panose="02040503050406030204" pitchFamily="18" charset="0"/>
                                  <a:ea typeface="Cambria Math"/>
                                </a:rPr>
                              </m:ctrlPr>
                            </m:sSupPr>
                            <m:e>
                              <m:r>
                                <a:rPr lang="en-US" sz="2200" b="0" i="1">
                                  <a:latin typeface="Cambria Math"/>
                                  <a:ea typeface="Cambria Math"/>
                                </a:rPr>
                                <m:t>𝑥</m:t>
                              </m:r>
                            </m:e>
                            <m:sup>
                              <m:r>
                                <a:rPr lang="en-US" sz="2200" b="0" i="1">
                                  <a:latin typeface="Cambria Math"/>
                                  <a:ea typeface="Cambria Math"/>
                                </a:rPr>
                                <m:t>4</m:t>
                              </m:r>
                            </m:sup>
                          </m:sSup>
                        </m:e>
                      </m:nary>
                    </m:oMath>
                  </m:oMathPara>
                </a14:m>
                <a:endParaRPr lang="en-US" sz="2200" dirty="0"/>
              </a:p>
              <a:p>
                <a:pPr marL="0" indent="0">
                  <a:buNone/>
                </a:pPr>
                <a:endParaRPr lang="en-US" sz="2200" dirty="0"/>
              </a:p>
              <a:p>
                <a:pPr marL="0" indent="0">
                  <a:buNone/>
                </a:pPr>
                <a:endParaRPr lang="en-US" sz="22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BC5FD4C2-CE75-462D-B92D-FAA18D4CB5EF}"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137</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anose="02020603050405020304" pitchFamily="18" charset="0"/>
              </a:rPr>
              <a:t> Non-Linear Regression(CO1)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10568328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800600"/>
              </a:xfrm>
            </p:spPr>
            <p:txBody>
              <a:bodyPr>
                <a:noAutofit/>
              </a:bodyPr>
              <a:lstStyle/>
              <a:p>
                <a:pPr>
                  <a:buFont typeface="Wingdings" pitchFamily="2" charset="2"/>
                  <a:buChar char="Ø"/>
                </a:pPr>
                <a:r>
                  <a:rPr lang="en-US" sz="2200" b="1" dirty="0"/>
                  <a:t>Multiple Linear Regression:</a:t>
                </a:r>
              </a:p>
              <a:p>
                <a:pPr marL="0" indent="0">
                  <a:buNone/>
                </a:pPr>
                <a:r>
                  <a:rPr lang="en-US" sz="2200" dirty="0"/>
                  <a:t>Where the dependent variable is a function of two or more linear or non linear independent variables. consider such a linear function as </a:t>
                </a:r>
                <a14:m>
                  <m:oMath xmlns:m="http://schemas.openxmlformats.org/officeDocument/2006/math">
                    <m:r>
                      <a:rPr lang="en-US" sz="2200" b="0" i="1" smtClean="0">
                        <a:latin typeface="Cambria Math"/>
                      </a:rPr>
                      <m:t>𝑦</m:t>
                    </m:r>
                    <m:r>
                      <a:rPr lang="en-US" sz="2200" b="0" i="1" smtClean="0">
                        <a:latin typeface="Cambria Math"/>
                      </a:rPr>
                      <m:t>=</m:t>
                    </m:r>
                    <m:r>
                      <a:rPr lang="en-US" sz="2200" b="0" i="1" smtClean="0">
                        <a:latin typeface="Cambria Math"/>
                      </a:rPr>
                      <m:t>𝑎</m:t>
                    </m:r>
                    <m:r>
                      <a:rPr lang="en-US" sz="2200" b="0" i="1" smtClean="0">
                        <a:latin typeface="Cambria Math"/>
                      </a:rPr>
                      <m:t>+</m:t>
                    </m:r>
                    <m:r>
                      <a:rPr lang="en-US" sz="2200" b="0" i="1" smtClean="0">
                        <a:latin typeface="Cambria Math"/>
                      </a:rPr>
                      <m:t>𝑏𝑥</m:t>
                    </m:r>
                    <m:r>
                      <a:rPr lang="en-US" sz="2200" b="0" i="1" smtClean="0">
                        <a:latin typeface="Cambria Math"/>
                      </a:rPr>
                      <m:t>+</m:t>
                    </m:r>
                    <m:r>
                      <a:rPr lang="en-US" sz="2200" b="0" i="1" smtClean="0">
                        <a:latin typeface="Cambria Math"/>
                      </a:rPr>
                      <m:t>𝑐𝑧</m:t>
                    </m:r>
                  </m:oMath>
                </a14:m>
                <a:endParaRPr lang="en-US" sz="2200" b="0" dirty="0"/>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2200" i="1" smtClean="0">
                              <a:latin typeface="Cambria Math" panose="02040503050406030204" pitchFamily="18" charset="0"/>
                            </a:rPr>
                          </m:ctrlPr>
                        </m:naryPr>
                        <m:sub/>
                        <m:sup/>
                        <m:e>
                          <m:r>
                            <a:rPr lang="en-US" sz="2200" b="0" i="1" smtClean="0">
                              <a:latin typeface="Cambria Math"/>
                            </a:rPr>
                            <m:t>𝑦</m:t>
                          </m:r>
                        </m:e>
                      </m:nary>
                      <m:r>
                        <a:rPr lang="en-US" sz="2200" b="0" i="1" smtClean="0">
                          <a:latin typeface="Cambria Math"/>
                        </a:rPr>
                        <m:t>=</m:t>
                      </m:r>
                      <m:r>
                        <a:rPr lang="en-US" sz="2200" b="0" i="1" smtClean="0">
                          <a:latin typeface="Cambria Math"/>
                        </a:rPr>
                        <m:t>𝑚𝑎</m:t>
                      </m:r>
                      <m:r>
                        <a:rPr lang="en-US" sz="2200" b="0" i="1" smtClean="0">
                          <a:latin typeface="Cambria Math"/>
                        </a:rPr>
                        <m:t>+</m:t>
                      </m:r>
                      <m:r>
                        <a:rPr lang="en-US" sz="2200" b="0" i="1" smtClean="0">
                          <a:latin typeface="Cambria Math"/>
                        </a:rPr>
                        <m:t>𝑏</m:t>
                      </m:r>
                      <m:nary>
                        <m:naryPr>
                          <m:chr m:val="∑"/>
                          <m:subHide m:val="on"/>
                          <m:supHide m:val="on"/>
                          <m:ctrlPr>
                            <a:rPr lang="en-US" sz="2200" b="0" i="1" smtClean="0">
                              <a:latin typeface="Cambria Math" panose="02040503050406030204" pitchFamily="18" charset="0"/>
                            </a:rPr>
                          </m:ctrlPr>
                        </m:naryPr>
                        <m:sub/>
                        <m:sup/>
                        <m:e>
                          <m:r>
                            <a:rPr lang="en-US" sz="2200" b="0" i="1" smtClean="0">
                              <a:latin typeface="Cambria Math"/>
                            </a:rPr>
                            <m:t>𝑥</m:t>
                          </m:r>
                        </m:e>
                      </m:nary>
                      <m:r>
                        <a:rPr lang="en-US" sz="2200" b="0" i="1" smtClean="0">
                          <a:latin typeface="Cambria Math"/>
                        </a:rPr>
                        <m:t>+</m:t>
                      </m:r>
                      <m:r>
                        <a:rPr lang="en-US" sz="2200" b="0" i="1" smtClean="0">
                          <a:latin typeface="Cambria Math"/>
                        </a:rPr>
                        <m:t>𝑐</m:t>
                      </m:r>
                      <m:nary>
                        <m:naryPr>
                          <m:chr m:val="∑"/>
                          <m:subHide m:val="on"/>
                          <m:supHide m:val="on"/>
                          <m:ctrlPr>
                            <a:rPr lang="en-US" sz="2200" b="0" i="1" smtClean="0">
                              <a:latin typeface="Cambria Math" panose="02040503050406030204" pitchFamily="18" charset="0"/>
                            </a:rPr>
                          </m:ctrlPr>
                        </m:naryPr>
                        <m:sub/>
                        <m:sup/>
                        <m:e>
                          <m:r>
                            <a:rPr lang="en-US" sz="2200" b="0" i="1" smtClean="0">
                              <a:latin typeface="Cambria Math"/>
                            </a:rPr>
                            <m:t>𝑧</m:t>
                          </m:r>
                        </m:e>
                      </m:nary>
                    </m:oMath>
                  </m:oMathPara>
                </a14:m>
                <a:endParaRPr lang="en-US" sz="2200" dirty="0"/>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2200" i="1">
                              <a:latin typeface="Cambria Math" panose="02040503050406030204" pitchFamily="18" charset="0"/>
                            </a:rPr>
                          </m:ctrlPr>
                        </m:naryPr>
                        <m:sub/>
                        <m:sup/>
                        <m:e>
                          <m:r>
                            <a:rPr lang="en-US" sz="2200" i="1">
                              <a:latin typeface="Cambria Math"/>
                            </a:rPr>
                            <m:t>𝑥𝑦</m:t>
                          </m:r>
                        </m:e>
                      </m:nary>
                      <m:r>
                        <a:rPr lang="en-US" sz="2200" i="1">
                          <a:latin typeface="Cambria Math"/>
                        </a:rPr>
                        <m:t>=</m:t>
                      </m:r>
                      <m:r>
                        <a:rPr lang="en-US" sz="2200" i="1">
                          <a:latin typeface="Cambria Math"/>
                        </a:rPr>
                        <m:t>𝑎</m:t>
                      </m:r>
                      <m:nary>
                        <m:naryPr>
                          <m:chr m:val="∑"/>
                          <m:subHide m:val="on"/>
                          <m:supHide m:val="on"/>
                          <m:ctrlPr>
                            <a:rPr lang="en-US" sz="2200" i="1">
                              <a:latin typeface="Cambria Math" panose="02040503050406030204" pitchFamily="18" charset="0"/>
                            </a:rPr>
                          </m:ctrlPr>
                        </m:naryPr>
                        <m:sub/>
                        <m:sup/>
                        <m:e>
                          <m:r>
                            <a:rPr lang="en-US" sz="2200" i="1">
                              <a:latin typeface="Cambria Math"/>
                            </a:rPr>
                            <m:t>𝑥</m:t>
                          </m:r>
                        </m:e>
                      </m:nary>
                      <m:r>
                        <a:rPr lang="en-US" sz="2200" i="1">
                          <a:latin typeface="Cambria Math"/>
                        </a:rPr>
                        <m:t>+</m:t>
                      </m:r>
                      <m:r>
                        <a:rPr lang="en-US" sz="2200" i="1">
                          <a:latin typeface="Cambria Math"/>
                        </a:rPr>
                        <m:t>𝑏</m:t>
                      </m:r>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e>
                      </m:nary>
                      <m:r>
                        <a:rPr lang="en-US" sz="2200" i="1">
                          <a:latin typeface="Cambria Math"/>
                        </a:rPr>
                        <m:t>+</m:t>
                      </m:r>
                      <m:r>
                        <a:rPr lang="en-US" sz="2200" i="1">
                          <a:latin typeface="Cambria Math"/>
                        </a:rPr>
                        <m:t>𝑐</m:t>
                      </m:r>
                      <m:nary>
                        <m:naryPr>
                          <m:chr m:val="∑"/>
                          <m:subHide m:val="on"/>
                          <m:supHide m:val="on"/>
                          <m:ctrlPr>
                            <a:rPr lang="en-US" sz="2200" i="1">
                              <a:latin typeface="Cambria Math" panose="02040503050406030204" pitchFamily="18" charset="0"/>
                            </a:rPr>
                          </m:ctrlPr>
                        </m:naryPr>
                        <m:sub/>
                        <m:sup/>
                        <m:e>
                          <m:r>
                            <a:rPr lang="en-US" sz="2200" i="1">
                              <a:latin typeface="Cambria Math"/>
                            </a:rPr>
                            <m:t>𝑥𝑧</m:t>
                          </m:r>
                        </m:e>
                      </m:nary>
                    </m:oMath>
                  </m:oMathPara>
                </a14:m>
                <a:endParaRPr lang="en-US" sz="2200" dirty="0"/>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2200" i="1">
                              <a:latin typeface="Cambria Math" panose="02040503050406030204" pitchFamily="18" charset="0"/>
                            </a:rPr>
                          </m:ctrlPr>
                        </m:naryPr>
                        <m:sub/>
                        <m:sup/>
                        <m:e>
                          <m:r>
                            <a:rPr lang="en-US" sz="2200" i="1">
                              <a:latin typeface="Cambria Math"/>
                            </a:rPr>
                            <m:t>𝑦𝑧</m:t>
                          </m:r>
                        </m:e>
                      </m:nary>
                      <m:r>
                        <a:rPr lang="en-US" sz="2200" i="1">
                          <a:latin typeface="Cambria Math"/>
                        </a:rPr>
                        <m:t>=</m:t>
                      </m:r>
                      <m:r>
                        <a:rPr lang="en-US" sz="2200" i="1">
                          <a:latin typeface="Cambria Math"/>
                        </a:rPr>
                        <m:t>𝑎</m:t>
                      </m:r>
                      <m:nary>
                        <m:naryPr>
                          <m:chr m:val="∑"/>
                          <m:subHide m:val="on"/>
                          <m:supHide m:val="on"/>
                          <m:ctrlPr>
                            <a:rPr lang="en-US" sz="2200" i="1">
                              <a:latin typeface="Cambria Math" panose="02040503050406030204" pitchFamily="18" charset="0"/>
                            </a:rPr>
                          </m:ctrlPr>
                        </m:naryPr>
                        <m:sub/>
                        <m:sup/>
                        <m:e>
                          <m:r>
                            <a:rPr lang="en-US" sz="2200" i="1">
                              <a:latin typeface="Cambria Math"/>
                            </a:rPr>
                            <m:t>𝑧</m:t>
                          </m:r>
                        </m:e>
                      </m:nary>
                      <m:r>
                        <a:rPr lang="en-US" sz="2200" i="1">
                          <a:latin typeface="Cambria Math"/>
                        </a:rPr>
                        <m:t>+</m:t>
                      </m:r>
                      <m:r>
                        <a:rPr lang="en-US" sz="2200" i="1">
                          <a:latin typeface="Cambria Math"/>
                        </a:rPr>
                        <m:t>𝑏</m:t>
                      </m:r>
                      <m:nary>
                        <m:naryPr>
                          <m:chr m:val="∑"/>
                          <m:subHide m:val="on"/>
                          <m:supHide m:val="on"/>
                          <m:ctrlPr>
                            <a:rPr lang="en-US" sz="2200" i="1">
                              <a:latin typeface="Cambria Math" panose="02040503050406030204" pitchFamily="18" charset="0"/>
                            </a:rPr>
                          </m:ctrlPr>
                        </m:naryPr>
                        <m:sub/>
                        <m:sup/>
                        <m:e>
                          <m:r>
                            <a:rPr lang="en-US" sz="2200" i="1">
                              <a:latin typeface="Cambria Math"/>
                            </a:rPr>
                            <m:t>𝑥𝑧</m:t>
                          </m:r>
                        </m:e>
                      </m:nary>
                      <m:r>
                        <a:rPr lang="en-US" sz="2200" i="1">
                          <a:latin typeface="Cambria Math"/>
                        </a:rPr>
                        <m:t>+</m:t>
                      </m:r>
                      <m:r>
                        <a:rPr lang="en-US" sz="2200" i="1">
                          <a:latin typeface="Cambria Math"/>
                        </a:rPr>
                        <m:t>𝑐</m:t>
                      </m:r>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𝑧</m:t>
                              </m:r>
                            </m:e>
                            <m:sup>
                              <m:r>
                                <a:rPr lang="en-US" sz="2200" i="1">
                                  <a:latin typeface="Cambria Math"/>
                                </a:rPr>
                                <m:t>2</m:t>
                              </m:r>
                            </m:sup>
                          </m:sSup>
                        </m:e>
                      </m:nary>
                    </m:oMath>
                  </m:oMathPara>
                </a14:m>
                <a:endParaRPr lang="en-US" sz="2200" dirty="0"/>
              </a:p>
              <a:p>
                <a:pPr marL="0" indent="0">
                  <a:buNone/>
                </a:pPr>
                <a:r>
                  <a:rPr lang="en-US" sz="2200" dirty="0"/>
                  <a:t>Solving the above equations we get values of  </a:t>
                </a:r>
                <a14:m>
                  <m:oMath xmlns:m="http://schemas.openxmlformats.org/officeDocument/2006/math">
                    <m:r>
                      <a:rPr lang="en-US" sz="2200" i="1">
                        <a:latin typeface="Cambria Math"/>
                      </a:rPr>
                      <m:t>𝑎</m:t>
                    </m:r>
                    <m:r>
                      <a:rPr lang="en-US" sz="2200" i="1">
                        <a:latin typeface="Cambria Math"/>
                      </a:rPr>
                      <m:t>,</m:t>
                    </m:r>
                    <m:r>
                      <a:rPr lang="en-US" sz="2200" i="1">
                        <a:latin typeface="Cambria Math"/>
                      </a:rPr>
                      <m:t>𝑏</m:t>
                    </m:r>
                    <m:r>
                      <a:rPr lang="en-US" sz="2200" i="1">
                        <a:latin typeface="Cambria Math"/>
                      </a:rPr>
                      <m:t> </m:t>
                    </m:r>
                    <m:r>
                      <a:rPr lang="en-US" sz="2200" i="1">
                        <a:latin typeface="Cambria Math"/>
                      </a:rPr>
                      <m:t>𝑎𝑛𝑑</m:t>
                    </m:r>
                    <m:r>
                      <a:rPr lang="en-US" sz="2200" i="1">
                        <a:latin typeface="Cambria Math"/>
                      </a:rPr>
                      <m:t> </m:t>
                    </m:r>
                    <m:r>
                      <a:rPr lang="en-US" sz="2200" i="1">
                        <a:latin typeface="Cambria Math"/>
                      </a:rPr>
                      <m:t>𝑐</m:t>
                    </m:r>
                    <m:r>
                      <a:rPr lang="en-US" sz="2200" i="1">
                        <a:latin typeface="Cambria Math"/>
                      </a:rPr>
                      <m:t> </m:t>
                    </m:r>
                  </m:oMath>
                </a14:m>
                <a:r>
                  <a:rPr lang="en-US" sz="2200" dirty="0"/>
                  <a:t>then we get linear function </a:t>
                </a:r>
                <a14:m>
                  <m:oMath xmlns:m="http://schemas.openxmlformats.org/officeDocument/2006/math">
                    <m:r>
                      <a:rPr lang="en-US" sz="2200" i="1">
                        <a:latin typeface="Cambria Math"/>
                      </a:rPr>
                      <m:t>𝑦</m:t>
                    </m:r>
                    <m:r>
                      <a:rPr lang="en-US" sz="2200" i="1">
                        <a:latin typeface="Cambria Math"/>
                      </a:rPr>
                      <m:t>=</m:t>
                    </m:r>
                    <m:r>
                      <a:rPr lang="en-US" sz="2200" i="1">
                        <a:latin typeface="Cambria Math"/>
                      </a:rPr>
                      <m:t>𝑎</m:t>
                    </m:r>
                    <m:r>
                      <a:rPr lang="en-US" sz="2200" i="1">
                        <a:latin typeface="Cambria Math"/>
                      </a:rPr>
                      <m:t>+</m:t>
                    </m:r>
                    <m:r>
                      <a:rPr lang="en-US" sz="2200" i="1">
                        <a:latin typeface="Cambria Math"/>
                      </a:rPr>
                      <m:t>𝑏𝑥</m:t>
                    </m:r>
                    <m:r>
                      <a:rPr lang="en-US" sz="2200" i="1">
                        <a:latin typeface="Cambria Math"/>
                      </a:rPr>
                      <m:t>+</m:t>
                    </m:r>
                    <m:r>
                      <a:rPr lang="en-US" sz="2200" i="1">
                        <a:latin typeface="Cambria Math"/>
                      </a:rPr>
                      <m:t>𝑐𝑧</m:t>
                    </m:r>
                  </m:oMath>
                </a14:m>
                <a:r>
                  <a:rPr lang="en-US" sz="2200" dirty="0"/>
                  <a:t> is called the regression plan.</a:t>
                </a:r>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800600"/>
              </a:xfrm>
              <a:blipFill>
                <a:blip r:embed="rId2"/>
                <a:stretch>
                  <a:fillRect l="-963" t="-889" r="-155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F6216B32-5927-4CC4-95A8-74D48B641DC3}"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138</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anose="02020603050405020304" pitchFamily="18" charset="0"/>
              </a:rPr>
              <a:t> Multiple Linear Regression(CO1)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2591861077"/>
      </p:ext>
    </p:extLst>
  </p:cSld>
  <p:clrMapOvr>
    <a:masterClrMapping/>
  </p:clrMapOvr>
  <p:transition spd="slow">
    <p:push dir="u"/>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953000"/>
              </a:xfrm>
            </p:spPr>
            <p:txBody>
              <a:bodyPr>
                <a:noAutofit/>
              </a:bodyPr>
              <a:lstStyle/>
              <a:p>
                <a:pPr marL="0" indent="0">
                  <a:buNone/>
                </a:pPr>
                <a:r>
                  <a:rPr lang="en-US" sz="2200" b="1" dirty="0"/>
                  <a:t>Q.</a:t>
                </a:r>
                <a:r>
                  <a:rPr lang="en-US" sz="2200" dirty="0"/>
                  <a:t> Obtain a regression plane by using multiple linear regression </a:t>
                </a:r>
              </a:p>
              <a:p>
                <a:pPr marL="0" indent="0">
                  <a:buNone/>
                </a:pPr>
                <a:r>
                  <a:rPr lang="en-US" sz="2200" dirty="0"/>
                  <a:t>To fit the data given below.</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Sol. Let </a:t>
                </a:r>
                <a14:m>
                  <m:oMath xmlns:m="http://schemas.openxmlformats.org/officeDocument/2006/math">
                    <m:r>
                      <a:rPr lang="en-US" sz="2200" i="1">
                        <a:latin typeface="Cambria Math"/>
                      </a:rPr>
                      <m:t>𝑦</m:t>
                    </m:r>
                    <m:r>
                      <a:rPr lang="en-US" sz="2200" i="1">
                        <a:latin typeface="Cambria Math"/>
                      </a:rPr>
                      <m:t>=</m:t>
                    </m:r>
                    <m:r>
                      <a:rPr lang="en-US" sz="2200" i="1">
                        <a:latin typeface="Cambria Math"/>
                      </a:rPr>
                      <m:t>𝑎</m:t>
                    </m:r>
                    <m:r>
                      <a:rPr lang="en-US" sz="2200" i="1">
                        <a:latin typeface="Cambria Math"/>
                      </a:rPr>
                      <m:t>+</m:t>
                    </m:r>
                    <m:r>
                      <a:rPr lang="en-US" sz="2200" i="1">
                        <a:latin typeface="Cambria Math"/>
                      </a:rPr>
                      <m:t>𝑏𝑥</m:t>
                    </m:r>
                    <m:r>
                      <a:rPr lang="en-US" sz="2200" i="1">
                        <a:latin typeface="Cambria Math"/>
                      </a:rPr>
                      <m:t>+</m:t>
                    </m:r>
                    <m:r>
                      <a:rPr lang="en-US" sz="2200" i="1">
                        <a:latin typeface="Cambria Math"/>
                      </a:rPr>
                      <m:t>𝑐𝑧</m:t>
                    </m:r>
                    <m:r>
                      <a:rPr lang="en-US" sz="2200" i="1">
                        <a:latin typeface="Cambria Math"/>
                      </a:rPr>
                      <m:t> </m:t>
                    </m:r>
                    <m:r>
                      <a:rPr lang="en-US" sz="2200" i="1">
                        <a:latin typeface="Cambria Math"/>
                      </a:rPr>
                      <m:t>𝑏𝑒</m:t>
                    </m:r>
                    <m:r>
                      <a:rPr lang="en-US" sz="2200" i="1">
                        <a:latin typeface="Cambria Math"/>
                      </a:rPr>
                      <m:t> </m:t>
                    </m:r>
                    <m:r>
                      <a:rPr lang="en-US" sz="2200" i="1">
                        <a:latin typeface="Cambria Math"/>
                      </a:rPr>
                      <m:t>𝑡h𝑒</m:t>
                    </m:r>
                    <m:r>
                      <a:rPr lang="en-US" sz="2200" i="1">
                        <a:latin typeface="Cambria Math"/>
                      </a:rPr>
                      <m:t> </m:t>
                    </m:r>
                    <m:r>
                      <a:rPr lang="en-US" sz="2200" i="1">
                        <a:latin typeface="Cambria Math"/>
                      </a:rPr>
                      <m:t>𝑟𝑒𝑞𝑢𝑖𝑟𝑒𝑑</m:t>
                    </m:r>
                    <m:r>
                      <a:rPr lang="en-US" sz="2200" i="1">
                        <a:latin typeface="Cambria Math"/>
                      </a:rPr>
                      <m:t> </m:t>
                    </m:r>
                    <m:r>
                      <a:rPr lang="en-US" sz="2200" i="1">
                        <a:latin typeface="Cambria Math"/>
                      </a:rPr>
                      <m:t>𝑟𝑒𝑔𝑟𝑒𝑠𝑠𝑖𝑜𝑛</m:t>
                    </m:r>
                    <m:r>
                      <a:rPr lang="en-US" sz="2200" i="1">
                        <a:latin typeface="Cambria Math"/>
                      </a:rPr>
                      <m:t> </m:t>
                    </m:r>
                    <m:r>
                      <a:rPr lang="en-US" sz="2200" i="1">
                        <a:latin typeface="Cambria Math"/>
                      </a:rPr>
                      <m:t>𝑝𝑙𝑎𝑛𝑒</m:t>
                    </m:r>
                    <m:r>
                      <a:rPr lang="en-US" sz="2200" i="1">
                        <a:latin typeface="Cambria Math"/>
                      </a:rPr>
                      <m:t> </m:t>
                    </m:r>
                    <m:r>
                      <a:rPr lang="en-US" sz="2200" i="1">
                        <a:latin typeface="Cambria Math"/>
                      </a:rPr>
                      <m:t>𝑤h𝑒𝑟𝑒</m:t>
                    </m:r>
                  </m:oMath>
                </a14:m>
                <a:endParaRPr lang="en-US" sz="2200" dirty="0"/>
              </a:p>
              <a:p>
                <a:pPr marL="0" indent="0">
                  <a:buNone/>
                </a:pPr>
                <a14:m>
                  <m:oMath xmlns:m="http://schemas.openxmlformats.org/officeDocument/2006/math">
                    <m:r>
                      <a:rPr lang="en-US" sz="2200" i="1">
                        <a:latin typeface="Cambria Math"/>
                      </a:rPr>
                      <m:t>𝑎</m:t>
                    </m:r>
                    <m:r>
                      <a:rPr lang="en-US" sz="2200" i="1">
                        <a:latin typeface="Cambria Math"/>
                      </a:rPr>
                      <m:t>,</m:t>
                    </m:r>
                    <m:r>
                      <a:rPr lang="en-US" sz="2200" i="1">
                        <a:latin typeface="Cambria Math"/>
                      </a:rPr>
                      <m:t>𝑏</m:t>
                    </m:r>
                    <m:r>
                      <a:rPr lang="en-US" sz="2200" i="1">
                        <a:latin typeface="Cambria Math"/>
                      </a:rPr>
                      <m:t>,</m:t>
                    </m:r>
                    <m:r>
                      <a:rPr lang="en-US" sz="2200" i="1">
                        <a:latin typeface="Cambria Math"/>
                      </a:rPr>
                      <m:t>𝑐</m:t>
                    </m:r>
                    <m:r>
                      <a:rPr lang="en-US" sz="2200" i="1">
                        <a:latin typeface="Cambria Math"/>
                      </a:rPr>
                      <m:t> </m:t>
                    </m:r>
                    <m:r>
                      <a:rPr lang="en-US" sz="2200" i="1">
                        <a:latin typeface="Cambria Math"/>
                      </a:rPr>
                      <m:t>𝑎𝑟𝑒</m:t>
                    </m:r>
                    <m:r>
                      <a:rPr lang="en-US" sz="2200" i="1">
                        <a:latin typeface="Cambria Math"/>
                      </a:rPr>
                      <m:t> </m:t>
                    </m:r>
                    <m:r>
                      <a:rPr lang="en-US" sz="2200" i="1">
                        <a:latin typeface="Cambria Math"/>
                      </a:rPr>
                      <m:t>𝑡h𝑒</m:t>
                    </m:r>
                    <m:r>
                      <a:rPr lang="en-US" sz="2200" i="1">
                        <a:latin typeface="Cambria Math"/>
                      </a:rPr>
                      <m:t> </m:t>
                    </m:r>
                    <m:r>
                      <a:rPr lang="en-US" sz="2200" i="1">
                        <a:latin typeface="Cambria Math"/>
                      </a:rPr>
                      <m:t>𝑐𝑜𝑛𝑠𝑡𝑎𝑛𝑡𝑠</m:t>
                    </m:r>
                    <m:r>
                      <a:rPr lang="en-US" sz="2200" i="1">
                        <a:latin typeface="Cambria Math"/>
                      </a:rPr>
                      <m:t> </m:t>
                    </m:r>
                    <m:r>
                      <a:rPr lang="en-US" sz="2200" i="1">
                        <a:latin typeface="Cambria Math"/>
                      </a:rPr>
                      <m:t>𝑡𝑜</m:t>
                    </m:r>
                  </m:oMath>
                </a14:m>
                <a:r>
                  <a:rPr lang="en-US" sz="2200" dirty="0"/>
                  <a:t> be determined by following equations.</a:t>
                </a:r>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2200" i="1">
                              <a:latin typeface="Cambria Math" panose="02040503050406030204" pitchFamily="18" charset="0"/>
                            </a:rPr>
                          </m:ctrlPr>
                        </m:naryPr>
                        <m:sub/>
                        <m:sup/>
                        <m:e>
                          <m:r>
                            <a:rPr lang="en-US" sz="2200" i="1">
                              <a:latin typeface="Cambria Math"/>
                            </a:rPr>
                            <m:t>𝑦</m:t>
                          </m:r>
                        </m:e>
                      </m:nary>
                      <m:r>
                        <a:rPr lang="en-US" sz="2200" i="1">
                          <a:latin typeface="Cambria Math"/>
                        </a:rPr>
                        <m:t>=</m:t>
                      </m:r>
                      <m:r>
                        <a:rPr lang="en-US" sz="2200" i="1">
                          <a:latin typeface="Cambria Math"/>
                        </a:rPr>
                        <m:t>𝑚𝑎</m:t>
                      </m:r>
                      <m:r>
                        <a:rPr lang="en-US" sz="2200" i="1">
                          <a:latin typeface="Cambria Math"/>
                        </a:rPr>
                        <m:t>+</m:t>
                      </m:r>
                      <m:r>
                        <a:rPr lang="en-US" sz="2200" i="1">
                          <a:latin typeface="Cambria Math"/>
                        </a:rPr>
                        <m:t>𝑏</m:t>
                      </m:r>
                      <m:nary>
                        <m:naryPr>
                          <m:chr m:val="∑"/>
                          <m:subHide m:val="on"/>
                          <m:supHide m:val="on"/>
                          <m:ctrlPr>
                            <a:rPr lang="en-US" sz="2200" i="1">
                              <a:latin typeface="Cambria Math" panose="02040503050406030204" pitchFamily="18" charset="0"/>
                            </a:rPr>
                          </m:ctrlPr>
                        </m:naryPr>
                        <m:sub/>
                        <m:sup/>
                        <m:e>
                          <m:r>
                            <a:rPr lang="en-US" sz="2200" i="1">
                              <a:latin typeface="Cambria Math"/>
                            </a:rPr>
                            <m:t>𝑥</m:t>
                          </m:r>
                        </m:e>
                      </m:nary>
                      <m:r>
                        <a:rPr lang="en-US" sz="2200" i="1">
                          <a:latin typeface="Cambria Math"/>
                        </a:rPr>
                        <m:t>+</m:t>
                      </m:r>
                      <m:r>
                        <a:rPr lang="en-US" sz="2200" i="1">
                          <a:latin typeface="Cambria Math"/>
                        </a:rPr>
                        <m:t>𝑐</m:t>
                      </m:r>
                      <m:nary>
                        <m:naryPr>
                          <m:chr m:val="∑"/>
                          <m:subHide m:val="on"/>
                          <m:supHide m:val="on"/>
                          <m:ctrlPr>
                            <a:rPr lang="en-US" sz="2200" i="1">
                              <a:latin typeface="Cambria Math" panose="02040503050406030204" pitchFamily="18" charset="0"/>
                            </a:rPr>
                          </m:ctrlPr>
                        </m:naryPr>
                        <m:sub/>
                        <m:sup/>
                        <m:e>
                          <m:r>
                            <a:rPr lang="en-US" sz="2200" i="1">
                              <a:latin typeface="Cambria Math"/>
                            </a:rPr>
                            <m:t>𝑧</m:t>
                          </m:r>
                        </m:e>
                      </m:nary>
                    </m:oMath>
                  </m:oMathPara>
                </a14:m>
                <a:endParaRPr lang="en-US" sz="2200" i="1" dirty="0">
                  <a:latin typeface="Cambria Math"/>
                </a:endParaRPr>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2200" i="1">
                              <a:latin typeface="Cambria Math" panose="02040503050406030204" pitchFamily="18" charset="0"/>
                            </a:rPr>
                          </m:ctrlPr>
                        </m:naryPr>
                        <m:sub/>
                        <m:sup/>
                        <m:e>
                          <m:r>
                            <a:rPr lang="en-US" sz="2200" i="1">
                              <a:latin typeface="Cambria Math"/>
                            </a:rPr>
                            <m:t>𝑥𝑦</m:t>
                          </m:r>
                        </m:e>
                      </m:nary>
                      <m:r>
                        <a:rPr lang="en-US" sz="2200" i="1">
                          <a:latin typeface="Cambria Math"/>
                        </a:rPr>
                        <m:t>=</m:t>
                      </m:r>
                      <m:r>
                        <a:rPr lang="en-US" sz="2200" i="1">
                          <a:latin typeface="Cambria Math"/>
                        </a:rPr>
                        <m:t>𝑎</m:t>
                      </m:r>
                      <m:nary>
                        <m:naryPr>
                          <m:chr m:val="∑"/>
                          <m:subHide m:val="on"/>
                          <m:supHide m:val="on"/>
                          <m:ctrlPr>
                            <a:rPr lang="en-US" sz="2200" i="1">
                              <a:latin typeface="Cambria Math" panose="02040503050406030204" pitchFamily="18" charset="0"/>
                            </a:rPr>
                          </m:ctrlPr>
                        </m:naryPr>
                        <m:sub/>
                        <m:sup/>
                        <m:e>
                          <m:r>
                            <a:rPr lang="en-US" sz="2200" i="1">
                              <a:latin typeface="Cambria Math"/>
                            </a:rPr>
                            <m:t>𝑥</m:t>
                          </m:r>
                        </m:e>
                      </m:nary>
                      <m:r>
                        <a:rPr lang="en-US" sz="2200" i="1">
                          <a:latin typeface="Cambria Math"/>
                        </a:rPr>
                        <m:t>+</m:t>
                      </m:r>
                      <m:r>
                        <a:rPr lang="en-US" sz="2200" i="1">
                          <a:latin typeface="Cambria Math"/>
                        </a:rPr>
                        <m:t>𝑏</m:t>
                      </m:r>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e>
                      </m:nary>
                      <m:r>
                        <a:rPr lang="en-US" sz="2200" i="1">
                          <a:latin typeface="Cambria Math"/>
                        </a:rPr>
                        <m:t>+</m:t>
                      </m:r>
                      <m:r>
                        <a:rPr lang="en-US" sz="2200" i="1">
                          <a:latin typeface="Cambria Math"/>
                        </a:rPr>
                        <m:t>𝑐</m:t>
                      </m:r>
                      <m:nary>
                        <m:naryPr>
                          <m:chr m:val="∑"/>
                          <m:subHide m:val="on"/>
                          <m:supHide m:val="on"/>
                          <m:ctrlPr>
                            <a:rPr lang="en-US" sz="2200" i="1">
                              <a:latin typeface="Cambria Math" panose="02040503050406030204" pitchFamily="18" charset="0"/>
                            </a:rPr>
                          </m:ctrlPr>
                        </m:naryPr>
                        <m:sub/>
                        <m:sup/>
                        <m:e>
                          <m:r>
                            <a:rPr lang="en-US" sz="2200" i="1">
                              <a:latin typeface="Cambria Math"/>
                            </a:rPr>
                            <m:t>𝑥𝑧</m:t>
                          </m:r>
                        </m:e>
                      </m:nary>
                    </m:oMath>
                  </m:oMathPara>
                </a14:m>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953000"/>
              </a:xfrm>
              <a:blipFill rotWithShape="1">
                <a:blip r:embed="rId2"/>
                <a:stretch>
                  <a:fillRect l="-963" t="-739" b="-874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ADF322A7-7823-4CB9-879C-8AB2DD8AABCA}"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139</a:t>
            </a:fld>
            <a:endParaRPr lang="en-US"/>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082743008"/>
                  </p:ext>
                </p:extLst>
              </p:nvPr>
            </p:nvGraphicFramePr>
            <p:xfrm>
              <a:off x="914400" y="2209800"/>
              <a:ext cx="6096000" cy="7416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𝒙</m:t>
                                </m:r>
                              </m:oMath>
                            </m:oMathPara>
                          </a14:m>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4</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𝑦</m:t>
                                </m:r>
                              </m:oMath>
                            </m:oMathPara>
                          </a14:m>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12</a:t>
                          </a:r>
                        </a:p>
                      </a:txBody>
                      <a:tcPr/>
                    </a:tc>
                    <a:tc>
                      <a:txBody>
                        <a:bodyPr/>
                        <a:lstStyle/>
                        <a:p>
                          <a:r>
                            <a:rPr lang="en-US" dirty="0">
                              <a:latin typeface="Times New Roman" panose="02020603050405020304" pitchFamily="18" charset="0"/>
                            </a:rPr>
                            <a:t>18</a:t>
                          </a:r>
                        </a:p>
                      </a:txBody>
                      <a:tcPr/>
                    </a:tc>
                    <a:tc>
                      <a:txBody>
                        <a:bodyPr/>
                        <a:lstStyle/>
                        <a:p>
                          <a:r>
                            <a:rPr lang="en-US" dirty="0">
                              <a:latin typeface="Times New Roman" panose="02020603050405020304" pitchFamily="18" charset="0"/>
                            </a:rPr>
                            <a:t>24</a:t>
                          </a:r>
                        </a:p>
                      </a:txBody>
                      <a:tcPr/>
                    </a:tc>
                    <a:tc>
                      <a:txBody>
                        <a:bodyPr/>
                        <a:lstStyle/>
                        <a:p>
                          <a:r>
                            <a:rPr lang="en-US" dirty="0">
                              <a:latin typeface="Times New Roman" panose="02020603050405020304" pitchFamily="18" charset="0"/>
                            </a:rPr>
                            <a:t>30</a:t>
                          </a:r>
                        </a:p>
                      </a:txBody>
                      <a:tcPr/>
                    </a:tc>
                    <a:extLst>
                      <a:ext uri="{0D108BD9-81ED-4DB2-BD59-A6C34878D82A}">
                        <a16:rowId xmlns:a16="http://schemas.microsoft.com/office/drawing/2014/main" val="10001"/>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082743008"/>
                  </p:ext>
                </p:extLst>
              </p:nvPr>
            </p:nvGraphicFramePr>
            <p:xfrm>
              <a:off x="914400" y="2209800"/>
              <a:ext cx="6096000" cy="7416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a:p>
                      </a:txBody>
                      <a:tcPr>
                        <a:blipFill>
                          <a:blip r:embed="rId3"/>
                          <a:stretch>
                            <a:fillRect l="-1000" t="-8065" r="-402500" b="-120968"/>
                          </a:stretch>
                        </a:blipFill>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4</a:t>
                          </a:r>
                        </a:p>
                      </a:txBody>
                      <a:tcPr/>
                    </a:tc>
                    <a:extLst>
                      <a:ext uri="{0D108BD9-81ED-4DB2-BD59-A6C34878D82A}">
                        <a16:rowId xmlns:a16="http://schemas.microsoft.com/office/drawing/2014/main" val="10000"/>
                      </a:ext>
                    </a:extLst>
                  </a:tr>
                  <a:tr h="370840">
                    <a:tc>
                      <a:txBody>
                        <a:bodyPr/>
                        <a:lstStyle/>
                        <a:p>
                          <a:endParaRPr lang="en-US"/>
                        </a:p>
                      </a:txBody>
                      <a:tcPr>
                        <a:blipFill>
                          <a:blip r:embed="rId3"/>
                          <a:stretch>
                            <a:fillRect l="-1000" t="-109836" r="-402500" b="-22951"/>
                          </a:stretch>
                        </a:blipFill>
                      </a:tcPr>
                    </a:tc>
                    <a:tc>
                      <a:txBody>
                        <a:bodyPr/>
                        <a:lstStyle/>
                        <a:p>
                          <a:r>
                            <a:rPr lang="en-US" dirty="0">
                              <a:latin typeface="Times New Roman" panose="02020603050405020304" pitchFamily="18" charset="0"/>
                            </a:rPr>
                            <a:t>12</a:t>
                          </a:r>
                        </a:p>
                      </a:txBody>
                      <a:tcPr/>
                    </a:tc>
                    <a:tc>
                      <a:txBody>
                        <a:bodyPr/>
                        <a:lstStyle/>
                        <a:p>
                          <a:r>
                            <a:rPr lang="en-US" dirty="0">
                              <a:latin typeface="Times New Roman" panose="02020603050405020304" pitchFamily="18" charset="0"/>
                            </a:rPr>
                            <a:t>18</a:t>
                          </a:r>
                        </a:p>
                      </a:txBody>
                      <a:tcPr/>
                    </a:tc>
                    <a:tc>
                      <a:txBody>
                        <a:bodyPr/>
                        <a:lstStyle/>
                        <a:p>
                          <a:r>
                            <a:rPr lang="en-US" dirty="0">
                              <a:latin typeface="Times New Roman" panose="02020603050405020304" pitchFamily="18" charset="0"/>
                            </a:rPr>
                            <a:t>24</a:t>
                          </a:r>
                        </a:p>
                      </a:txBody>
                      <a:tcPr/>
                    </a:tc>
                    <a:tc>
                      <a:txBody>
                        <a:bodyPr/>
                        <a:lstStyle/>
                        <a:p>
                          <a:r>
                            <a:rPr lang="en-US" dirty="0">
                              <a:latin typeface="Times New Roman" panose="02020603050405020304" pitchFamily="18" charset="0"/>
                            </a:rPr>
                            <a:t>30</a:t>
                          </a:r>
                        </a:p>
                      </a:txBody>
                      <a:tcPr/>
                    </a:tc>
                    <a:extLst>
                      <a:ext uri="{0D108BD9-81ED-4DB2-BD59-A6C34878D82A}">
                        <a16:rowId xmlns:a16="http://schemas.microsoft.com/office/drawing/2014/main" val="10001"/>
                      </a:ext>
                    </a:extLst>
                  </a:tr>
                </a:tbl>
              </a:graphicData>
            </a:graphic>
          </p:graphicFrame>
        </mc:Fallback>
      </mc:AlternateContent>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a:latin typeface="Times New Roman" panose="02020603050405020304" pitchFamily="18" charset="0"/>
              </a:rPr>
              <a:t> </a:t>
            </a:r>
            <a:r>
              <a:rPr lang="en-US" sz="2400" b="1" dirty="0">
                <a:latin typeface="Times New Roman" panose="02020603050405020304" pitchFamily="18" charset="0"/>
              </a:rPr>
              <a:t>Multiple Linear Regression(CO1)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887149371"/>
                  </p:ext>
                </p:extLst>
              </p:nvPr>
            </p:nvGraphicFramePr>
            <p:xfrm>
              <a:off x="914400" y="2971800"/>
              <a:ext cx="6248400" cy="365760"/>
            </p:xfrm>
            <a:graphic>
              <a:graphicData uri="http://schemas.openxmlformats.org/drawingml/2006/table">
                <a:tbl>
                  <a:tblPr firstRow="1" bandRow="1">
                    <a:tableStyleId>{5C22544A-7EE6-4342-B048-85BDC9FD1C3A}</a:tableStyleId>
                  </a:tblPr>
                  <a:tblGrid>
                    <a:gridCol w="1249680">
                      <a:extLst>
                        <a:ext uri="{9D8B030D-6E8A-4147-A177-3AD203B41FA5}">
                          <a16:colId xmlns:a16="http://schemas.microsoft.com/office/drawing/2014/main" val="20000"/>
                        </a:ext>
                      </a:extLst>
                    </a:gridCol>
                    <a:gridCol w="1249680">
                      <a:extLst>
                        <a:ext uri="{9D8B030D-6E8A-4147-A177-3AD203B41FA5}">
                          <a16:colId xmlns:a16="http://schemas.microsoft.com/office/drawing/2014/main" val="20001"/>
                        </a:ext>
                      </a:extLst>
                    </a:gridCol>
                    <a:gridCol w="1249680">
                      <a:extLst>
                        <a:ext uri="{9D8B030D-6E8A-4147-A177-3AD203B41FA5}">
                          <a16:colId xmlns:a16="http://schemas.microsoft.com/office/drawing/2014/main" val="20002"/>
                        </a:ext>
                      </a:extLst>
                    </a:gridCol>
                    <a:gridCol w="1249680">
                      <a:extLst>
                        <a:ext uri="{9D8B030D-6E8A-4147-A177-3AD203B41FA5}">
                          <a16:colId xmlns:a16="http://schemas.microsoft.com/office/drawing/2014/main" val="20003"/>
                        </a:ext>
                      </a:extLst>
                    </a:gridCol>
                    <a:gridCol w="1249680">
                      <a:extLst>
                        <a:ext uri="{9D8B030D-6E8A-4147-A177-3AD203B41FA5}">
                          <a16:colId xmlns:a16="http://schemas.microsoft.com/office/drawing/2014/main" val="20004"/>
                        </a:ext>
                      </a:extLst>
                    </a:gridCol>
                  </a:tblGrid>
                  <a:tr h="1422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𝑧</m:t>
                                </m:r>
                              </m:oMath>
                            </m:oMathPara>
                          </a14:m>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3</a:t>
                          </a:r>
                        </a:p>
                      </a:txBody>
                      <a:tcPr/>
                    </a:tc>
                    <a:extLst>
                      <a:ext uri="{0D108BD9-81ED-4DB2-BD59-A6C34878D82A}">
                        <a16:rowId xmlns:a16="http://schemas.microsoft.com/office/drawing/2014/main" val="10000"/>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887149371"/>
                  </p:ext>
                </p:extLst>
              </p:nvPr>
            </p:nvGraphicFramePr>
            <p:xfrm>
              <a:off x="914400" y="2971800"/>
              <a:ext cx="6248400" cy="365760"/>
            </p:xfrm>
            <a:graphic>
              <a:graphicData uri="http://schemas.openxmlformats.org/drawingml/2006/table">
                <a:tbl>
                  <a:tblPr firstRow="1" bandRow="1">
                    <a:tableStyleId>{5C22544A-7EE6-4342-B048-85BDC9FD1C3A}</a:tableStyleId>
                  </a:tblPr>
                  <a:tblGrid>
                    <a:gridCol w="1249680">
                      <a:extLst>
                        <a:ext uri="{9D8B030D-6E8A-4147-A177-3AD203B41FA5}">
                          <a16:colId xmlns:a16="http://schemas.microsoft.com/office/drawing/2014/main" val="20000"/>
                        </a:ext>
                      </a:extLst>
                    </a:gridCol>
                    <a:gridCol w="1249680">
                      <a:extLst>
                        <a:ext uri="{9D8B030D-6E8A-4147-A177-3AD203B41FA5}">
                          <a16:colId xmlns:a16="http://schemas.microsoft.com/office/drawing/2014/main" val="20001"/>
                        </a:ext>
                      </a:extLst>
                    </a:gridCol>
                    <a:gridCol w="1249680">
                      <a:extLst>
                        <a:ext uri="{9D8B030D-6E8A-4147-A177-3AD203B41FA5}">
                          <a16:colId xmlns:a16="http://schemas.microsoft.com/office/drawing/2014/main" val="20002"/>
                        </a:ext>
                      </a:extLst>
                    </a:gridCol>
                    <a:gridCol w="1249680">
                      <a:extLst>
                        <a:ext uri="{9D8B030D-6E8A-4147-A177-3AD203B41FA5}">
                          <a16:colId xmlns:a16="http://schemas.microsoft.com/office/drawing/2014/main" val="20003"/>
                        </a:ext>
                      </a:extLst>
                    </a:gridCol>
                    <a:gridCol w="1249680">
                      <a:extLst>
                        <a:ext uri="{9D8B030D-6E8A-4147-A177-3AD203B41FA5}">
                          <a16:colId xmlns:a16="http://schemas.microsoft.com/office/drawing/2014/main" val="20004"/>
                        </a:ext>
                      </a:extLst>
                    </a:gridCol>
                  </a:tblGrid>
                  <a:tr h="365760">
                    <a:tc>
                      <a:txBody>
                        <a:bodyPr/>
                        <a:lstStyle/>
                        <a:p>
                          <a:endParaRPr lang="en-US"/>
                        </a:p>
                      </a:txBody>
                      <a:tcPr>
                        <a:blipFill>
                          <a:blip r:embed="rId4"/>
                          <a:stretch>
                            <a:fillRect l="-976" t="-8197" r="-402439" b="-24590"/>
                          </a:stretch>
                        </a:blipFill>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3</a:t>
                          </a:r>
                        </a:p>
                      </a:txBody>
                      <a:tcPr/>
                    </a:tc>
                    <a:extLst>
                      <a:ext uri="{0D108BD9-81ED-4DB2-BD59-A6C34878D82A}">
                        <a16:rowId xmlns:a16="http://schemas.microsoft.com/office/drawing/2014/main" val="10000"/>
                      </a:ext>
                    </a:extLst>
                  </a:tr>
                </a:tbl>
              </a:graphicData>
            </a:graphic>
          </p:graphicFrame>
        </mc:Fallback>
      </mc:AlternateContent>
    </p:spTree>
    <p:extLst>
      <p:ext uri="{BB962C8B-B14F-4D97-AF65-F5344CB8AC3E}">
        <p14:creationId xmlns:p14="http://schemas.microsoft.com/office/powerpoint/2010/main" val="32319538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1000"/>
                                        <p:tgtEl>
                                          <p:spTgt spid="3">
                                            <p:txEl>
                                              <p:pRg st="6" end="6"/>
                                            </p:txEl>
                                          </p:spTgt>
                                        </p:tgtEl>
                                      </p:cBhvr>
                                    </p:animEffect>
                                    <p:anim calcmode="lin" valueType="num">
                                      <p:cBhvr>
                                        <p:cTn id="2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1000"/>
                                        <p:tgtEl>
                                          <p:spTgt spid="3">
                                            <p:txEl>
                                              <p:pRg st="7" end="7"/>
                                            </p:txEl>
                                          </p:spTgt>
                                        </p:tgtEl>
                                      </p:cBhvr>
                                    </p:animEffect>
                                    <p:anim calcmode="lin" valueType="num">
                                      <p:cBhvr>
                                        <p:cTn id="2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anim calcmode="lin" valueType="num">
                                      <p:cBhvr>
                                        <p:cTn id="3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1000"/>
                                        <p:tgtEl>
                                          <p:spTgt spid="3">
                                            <p:txEl>
                                              <p:pRg st="9" end="9"/>
                                            </p:txEl>
                                          </p:spTgt>
                                        </p:tgtEl>
                                      </p:cBhvr>
                                    </p:animEffect>
                                    <p:anim calcmode="lin" valueType="num">
                                      <p:cBhvr>
                                        <p:cTn id="4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gn="just">
              <a:buNone/>
            </a:pPr>
            <a:r>
              <a:rPr lang="en-US" b="1" dirty="0">
                <a:latin typeface="Times New Roman" pitchFamily="18" charset="0"/>
                <a:cs typeface="Times New Roman" pitchFamily="18" charset="0"/>
              </a:rPr>
              <a:t>PEO-1: </a:t>
            </a:r>
            <a:r>
              <a:rPr lang="en-US" b="0" i="0" dirty="0">
                <a:solidFill>
                  <a:srgbClr val="000000"/>
                </a:solidFill>
                <a:effectLst/>
                <a:latin typeface="Times New Roman" pitchFamily="18" charset="0"/>
                <a:cs typeface="Times New Roman" pitchFamily="18" charset="0"/>
              </a:rPr>
              <a:t>To have an excellent scientific and engineering breadth so as to comprehend, analyze, design and provide sustainable solutions for real-life problems using state-of-the-art technologies.</a:t>
            </a:r>
          </a:p>
          <a:p>
            <a:pPr marL="0" indent="0" algn="just">
              <a:buNone/>
            </a:pPr>
            <a:r>
              <a:rPr lang="en-US" b="1" dirty="0">
                <a:solidFill>
                  <a:srgbClr val="000000"/>
                </a:solidFill>
                <a:latin typeface="Times New Roman" pitchFamily="18" charset="0"/>
                <a:cs typeface="Times New Roman" pitchFamily="18" charset="0"/>
              </a:rPr>
              <a:t>PEO-2: </a:t>
            </a:r>
            <a:r>
              <a:rPr lang="en-US" b="0" i="0" dirty="0">
                <a:solidFill>
                  <a:srgbClr val="000000"/>
                </a:solidFill>
                <a:effectLst/>
                <a:latin typeface="Times New Roman" pitchFamily="18" charset="0"/>
                <a:cs typeface="Times New Roman" pitchFamily="18" charset="0"/>
              </a:rPr>
              <a:t>To have a successful career in industries, to pursue higher studies or to support entrepreneurial endeavors and to face the global challenges</a:t>
            </a:r>
            <a:r>
              <a:rPr lang="en-US" dirty="0">
                <a:solidFill>
                  <a:srgbClr val="000000"/>
                </a:solidFill>
                <a:latin typeface="Times New Roman" pitchFamily="18" charset="0"/>
                <a:cs typeface="Times New Roman" pitchFamily="18" charset="0"/>
              </a:rPr>
              <a:t>.</a:t>
            </a:r>
          </a:p>
          <a:p>
            <a:pPr marL="0" indent="0" algn="just">
              <a:buNone/>
            </a:pPr>
            <a:r>
              <a:rPr lang="en-US" b="1" dirty="0">
                <a:solidFill>
                  <a:srgbClr val="000000"/>
                </a:solidFill>
                <a:latin typeface="Times New Roman" pitchFamily="18" charset="0"/>
                <a:cs typeface="Times New Roman" pitchFamily="18" charset="0"/>
              </a:rPr>
              <a:t>PEO-3: </a:t>
            </a:r>
            <a:r>
              <a:rPr lang="en-US" b="0" i="0" dirty="0">
                <a:solidFill>
                  <a:srgbClr val="000000"/>
                </a:solidFill>
                <a:effectLst/>
                <a:latin typeface="Times New Roman" pitchFamily="18" charset="0"/>
                <a:cs typeface="Times New Roman" pitchFamily="18" charset="0"/>
              </a:rPr>
              <a:t>To have an effective communication skills, professional attitude, ethical values and a desire to learn specific knowledge in emerging trends, technologies for research, innovation and product development and contribution to society.</a:t>
            </a:r>
            <a:endParaRPr lang="en-US" b="1" dirty="0">
              <a:solidFill>
                <a:srgbClr val="000000"/>
              </a:solidFill>
              <a:latin typeface="Times New Roman" pitchFamily="18" charset="0"/>
              <a:cs typeface="Times New Roman" pitchFamily="18" charset="0"/>
            </a:endParaRPr>
          </a:p>
          <a:p>
            <a:pPr marL="0" indent="0" algn="just">
              <a:buNone/>
            </a:pPr>
            <a:r>
              <a:rPr lang="en-US" b="1" dirty="0">
                <a:solidFill>
                  <a:srgbClr val="000000"/>
                </a:solidFill>
                <a:latin typeface="Times New Roman" pitchFamily="18" charset="0"/>
                <a:cs typeface="Times New Roman" pitchFamily="18" charset="0"/>
              </a:rPr>
              <a:t>PEO-4: </a:t>
            </a:r>
            <a:r>
              <a:rPr lang="en-US" b="0" i="0" dirty="0">
                <a:solidFill>
                  <a:srgbClr val="000000"/>
                </a:solidFill>
                <a:effectLst/>
                <a:latin typeface="Times New Roman" pitchFamily="18" charset="0"/>
                <a:cs typeface="Times New Roman" pitchFamily="18" charset="0"/>
              </a:rPr>
              <a:t>To have life-long learning for up-skilling and re-skilling for successful professional career as engineer, scientist, entrepreneur and bureaucrat for betterment of society.</a:t>
            </a:r>
            <a:endParaRPr lang="en-US" dirty="0">
              <a:solidFill>
                <a:srgbClr val="000000"/>
              </a:solidFill>
              <a:latin typeface="Times New Roman" pitchFamily="18" charset="0"/>
              <a:cs typeface="Times New Roman" pitchFamily="18" charset="0"/>
            </a:endParaRPr>
          </a:p>
          <a:p>
            <a:pPr marL="0" indent="0">
              <a:buNone/>
            </a:pPr>
            <a:endParaRPr lang="en-US" sz="2200" b="1"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B660B6FE-C766-4AA6-8908-3E3EF2ED155F}"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Program Educational Objectives(PEOs)</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a typeface="+mn-ea"/>
              <a:cs typeface="+mn-cs"/>
            </a:endParaRPr>
          </a:p>
        </p:txBody>
      </p:sp>
      <p:pic>
        <p:nvPicPr>
          <p:cNvPr id="9" name="Picture 8">
            <a:extLst>
              <a:ext uri="{FF2B5EF4-FFF2-40B4-BE49-F238E27FC236}">
                <a16:creationId xmlns:a16="http://schemas.microsoft.com/office/drawing/2014/main" id="{48D03EF3-93BA-4B03-9EC3-42AEF2AC17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1377796239"/>
      </p:ext>
    </p:extLst>
  </p:cSld>
  <p:clrMapOvr>
    <a:masterClrMapping/>
  </p:clrMapOvr>
  <p:transition spd="slow">
    <p:push dir="u"/>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2200" i="1">
                              <a:latin typeface="Cambria Math" panose="02040503050406030204" pitchFamily="18" charset="0"/>
                            </a:rPr>
                          </m:ctrlPr>
                        </m:naryPr>
                        <m:sub/>
                        <m:sup/>
                        <m:e>
                          <m:r>
                            <a:rPr lang="en-US" sz="2200" i="1">
                              <a:latin typeface="Cambria Math"/>
                            </a:rPr>
                            <m:t>𝑦𝑧</m:t>
                          </m:r>
                        </m:e>
                      </m:nary>
                      <m:r>
                        <a:rPr lang="en-US" sz="2200" i="1">
                          <a:latin typeface="Cambria Math"/>
                        </a:rPr>
                        <m:t>=</m:t>
                      </m:r>
                      <m:r>
                        <a:rPr lang="en-US" sz="2200" i="1">
                          <a:latin typeface="Cambria Math"/>
                        </a:rPr>
                        <m:t>𝑎</m:t>
                      </m:r>
                      <m:nary>
                        <m:naryPr>
                          <m:chr m:val="∑"/>
                          <m:subHide m:val="on"/>
                          <m:supHide m:val="on"/>
                          <m:ctrlPr>
                            <a:rPr lang="en-US" sz="2200" i="1">
                              <a:latin typeface="Cambria Math" panose="02040503050406030204" pitchFamily="18" charset="0"/>
                            </a:rPr>
                          </m:ctrlPr>
                        </m:naryPr>
                        <m:sub/>
                        <m:sup/>
                        <m:e>
                          <m:r>
                            <a:rPr lang="en-US" sz="2200" i="1">
                              <a:latin typeface="Cambria Math"/>
                            </a:rPr>
                            <m:t>𝑧</m:t>
                          </m:r>
                        </m:e>
                      </m:nary>
                      <m:r>
                        <a:rPr lang="en-US" sz="2200" i="1">
                          <a:latin typeface="Cambria Math"/>
                        </a:rPr>
                        <m:t>+</m:t>
                      </m:r>
                      <m:r>
                        <a:rPr lang="en-US" sz="2200" i="1">
                          <a:latin typeface="Cambria Math"/>
                        </a:rPr>
                        <m:t>𝑏</m:t>
                      </m:r>
                      <m:nary>
                        <m:naryPr>
                          <m:chr m:val="∑"/>
                          <m:subHide m:val="on"/>
                          <m:supHide m:val="on"/>
                          <m:ctrlPr>
                            <a:rPr lang="en-US" sz="2200" i="1">
                              <a:latin typeface="Cambria Math" panose="02040503050406030204" pitchFamily="18" charset="0"/>
                            </a:rPr>
                          </m:ctrlPr>
                        </m:naryPr>
                        <m:sub/>
                        <m:sup/>
                        <m:e>
                          <m:r>
                            <a:rPr lang="en-US" sz="2200" i="1">
                              <a:latin typeface="Cambria Math"/>
                            </a:rPr>
                            <m:t>𝑥𝑧</m:t>
                          </m:r>
                        </m:e>
                      </m:nary>
                      <m:r>
                        <a:rPr lang="en-US" sz="2200" i="1">
                          <a:latin typeface="Cambria Math"/>
                        </a:rPr>
                        <m:t>+</m:t>
                      </m:r>
                      <m:r>
                        <a:rPr lang="en-US" sz="2200" i="1">
                          <a:latin typeface="Cambria Math"/>
                        </a:rPr>
                        <m:t>𝑐</m:t>
                      </m:r>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𝑧</m:t>
                              </m:r>
                            </m:e>
                            <m:sup>
                              <m:r>
                                <a:rPr lang="en-US" sz="2200" i="1">
                                  <a:latin typeface="Cambria Math"/>
                                </a:rPr>
                                <m:t>2</m:t>
                              </m:r>
                            </m:sup>
                          </m:sSup>
                        </m:e>
                      </m:nary>
                    </m:oMath>
                  </m:oMathPara>
                </a14:m>
                <a:endParaRPr lang="en-US" sz="2200" dirty="0"/>
              </a:p>
              <a:p>
                <a:pPr marL="0" indent="0">
                  <a:buNone/>
                </a:pPr>
                <a:r>
                  <a:rPr lang="en-US" sz="2200" dirty="0"/>
                  <a:t>Here </a:t>
                </a:r>
                <a14:m>
                  <m:oMath xmlns:m="http://schemas.openxmlformats.org/officeDocument/2006/math">
                    <m:r>
                      <a:rPr lang="en-US" sz="2200" b="0" i="1" smtClean="0">
                        <a:latin typeface="Cambria Math"/>
                      </a:rPr>
                      <m:t>𝑚</m:t>
                    </m:r>
                    <m:r>
                      <a:rPr lang="en-US" sz="2200" b="0" i="1" smtClean="0">
                        <a:latin typeface="Cambria Math"/>
                      </a:rPr>
                      <m:t>=4</m:t>
                    </m:r>
                  </m:oMath>
                </a14:m>
                <a:r>
                  <a:rPr lang="en-US" sz="2200" dirty="0"/>
                  <a:t> Substitution yields,</a:t>
                </a:r>
              </a:p>
              <a:p>
                <a:pPr marL="0" indent="0">
                  <a:buNone/>
                </a:pPr>
                <a:r>
                  <a:rPr lang="en-US" sz="2200" dirty="0"/>
                  <a:t>84=</a:t>
                </a:r>
                <a14:m>
                  <m:oMath xmlns:m="http://schemas.openxmlformats.org/officeDocument/2006/math">
                    <m:r>
                      <a:rPr lang="en-US" sz="2200" i="1">
                        <a:latin typeface="Cambria Math"/>
                      </a:rPr>
                      <m:t>4</m:t>
                    </m:r>
                    <m:r>
                      <a:rPr lang="en-US" sz="2200" i="1">
                        <a:latin typeface="Cambria Math"/>
                      </a:rPr>
                      <m:t>𝑎</m:t>
                    </m:r>
                    <m:r>
                      <a:rPr lang="en-US" sz="2200" i="1">
                        <a:latin typeface="Cambria Math"/>
                      </a:rPr>
                      <m:t>+10</m:t>
                    </m:r>
                    <m:r>
                      <a:rPr lang="en-US" sz="2200" i="1">
                        <a:latin typeface="Cambria Math"/>
                      </a:rPr>
                      <m:t>𝑏</m:t>
                    </m:r>
                    <m:r>
                      <a:rPr lang="en-US" sz="2200" i="1">
                        <a:latin typeface="Cambria Math"/>
                      </a:rPr>
                      <m:t>+6</m:t>
                    </m:r>
                    <m:r>
                      <a:rPr lang="en-US" sz="2200" i="1">
                        <a:latin typeface="Cambria Math"/>
                      </a:rPr>
                      <m:t>𝑐</m:t>
                    </m:r>
                  </m:oMath>
                </a14:m>
                <a:endParaRPr lang="en-US" sz="2200" dirty="0"/>
              </a:p>
              <a:p>
                <a:pPr marL="0" indent="0">
                  <a:buNone/>
                </a:pPr>
                <a14:m>
                  <m:oMathPara xmlns:m="http://schemas.openxmlformats.org/officeDocument/2006/math">
                    <m:oMathParaPr>
                      <m:jc m:val="left"/>
                    </m:oMathParaPr>
                    <m:oMath xmlns:m="http://schemas.openxmlformats.org/officeDocument/2006/math">
                      <m:r>
                        <a:rPr lang="en-US" sz="2200" i="1">
                          <a:latin typeface="Cambria Math"/>
                        </a:rPr>
                        <m:t>240=10</m:t>
                      </m:r>
                      <m:r>
                        <a:rPr lang="en-US" sz="2200" i="1">
                          <a:latin typeface="Cambria Math"/>
                        </a:rPr>
                        <m:t>𝑎</m:t>
                      </m:r>
                      <m:r>
                        <a:rPr lang="en-US" sz="2200" i="1">
                          <a:latin typeface="Cambria Math"/>
                        </a:rPr>
                        <m:t>+30</m:t>
                      </m:r>
                      <m:r>
                        <a:rPr lang="en-US" sz="2200" i="1">
                          <a:latin typeface="Cambria Math"/>
                        </a:rPr>
                        <m:t>𝑏</m:t>
                      </m:r>
                      <m:r>
                        <a:rPr lang="en-US" sz="2200" i="1">
                          <a:latin typeface="Cambria Math"/>
                        </a:rPr>
                        <m:t>+20</m:t>
                      </m:r>
                      <m:r>
                        <a:rPr lang="en-US" sz="2200" i="1">
                          <a:latin typeface="Cambria Math"/>
                        </a:rPr>
                        <m:t>𝑐</m:t>
                      </m:r>
                    </m:oMath>
                  </m:oMathPara>
                </a14:m>
                <a:endParaRPr lang="en-US" sz="2200" dirty="0"/>
              </a:p>
              <a:p>
                <a:pPr marL="0" indent="0">
                  <a:buNone/>
                </a:pPr>
                <a:r>
                  <a:rPr lang="en-US" sz="2200" dirty="0"/>
                  <a:t>156=6a+20b+14c</a:t>
                </a:r>
              </a:p>
              <a:p>
                <a:pPr marL="0" indent="0">
                  <a:buNone/>
                </a:pPr>
                <a14:m>
                  <m:oMathPara xmlns:m="http://schemas.openxmlformats.org/officeDocument/2006/math">
                    <m:oMathParaPr>
                      <m:jc m:val="left"/>
                    </m:oMathParaPr>
                    <m:oMath xmlns:m="http://schemas.openxmlformats.org/officeDocument/2006/math">
                      <m:r>
                        <a:rPr lang="en-US" sz="2200" i="1">
                          <a:latin typeface="Cambria Math"/>
                        </a:rPr>
                        <m:t>𝑎</m:t>
                      </m:r>
                      <m:r>
                        <a:rPr lang="en-US" sz="2200" i="1">
                          <a:latin typeface="Cambria Math"/>
                        </a:rPr>
                        <m:t>=10,</m:t>
                      </m:r>
                      <m:r>
                        <a:rPr lang="en-US" sz="2200" i="1">
                          <a:latin typeface="Cambria Math"/>
                        </a:rPr>
                        <m:t>𝑏</m:t>
                      </m:r>
                      <m:r>
                        <a:rPr lang="en-US" sz="2200" i="1">
                          <a:latin typeface="Cambria Math"/>
                        </a:rPr>
                        <m:t>=2,</m:t>
                      </m:r>
                      <m:r>
                        <a:rPr lang="en-US" sz="2200" i="1">
                          <a:latin typeface="Cambria Math"/>
                        </a:rPr>
                        <m:t>𝑐</m:t>
                      </m:r>
                      <m:r>
                        <a:rPr lang="en-US" sz="2200" i="1">
                          <a:latin typeface="Cambria Math"/>
                        </a:rPr>
                        <m:t>=4</m:t>
                      </m:r>
                    </m:oMath>
                  </m:oMathPara>
                </a14:m>
                <a:endParaRPr lang="en-US" sz="2200" dirty="0"/>
              </a:p>
              <a:p>
                <a:pPr marL="0" indent="0">
                  <a:buNone/>
                </a:pPr>
                <a:r>
                  <a:rPr lang="en-US" sz="2200" dirty="0"/>
                  <a:t>Hence the required regression plane is</a:t>
                </a:r>
              </a:p>
              <a:p>
                <a:pPr marL="0" indent="0">
                  <a:buNone/>
                </a:pPr>
                <a:r>
                  <a:rPr lang="en-US" sz="2200" dirty="0"/>
                  <a:t> </a:t>
                </a:r>
                <a14:m>
                  <m:oMath xmlns:m="http://schemas.openxmlformats.org/officeDocument/2006/math">
                    <m:r>
                      <a:rPr lang="en-US" sz="2200" i="1">
                        <a:latin typeface="Cambria Math"/>
                      </a:rPr>
                      <m:t>𝑦</m:t>
                    </m:r>
                    <m:r>
                      <a:rPr lang="en-US" sz="2200" i="1">
                        <a:latin typeface="Cambria Math"/>
                      </a:rPr>
                      <m:t>=10+2</m:t>
                    </m:r>
                    <m:r>
                      <a:rPr lang="en-US" sz="2200" i="1">
                        <a:latin typeface="Cambria Math"/>
                      </a:rPr>
                      <m:t>𝑥</m:t>
                    </m:r>
                    <m:r>
                      <a:rPr lang="en-US" sz="2200" i="1">
                        <a:latin typeface="Cambria Math"/>
                      </a:rPr>
                      <m:t>+4</m:t>
                    </m:r>
                    <m:r>
                      <a:rPr lang="en-US" sz="2200" i="1">
                        <a:latin typeface="Cambria Math"/>
                      </a:rPr>
                      <m:t>𝑧</m:t>
                    </m:r>
                  </m:oMath>
                </a14:m>
                <a:endParaRPr lang="en-US" sz="2200" dirty="0"/>
              </a:p>
              <a:p>
                <a:pPr marL="0" indent="0">
                  <a:buNone/>
                </a:pPr>
                <a:endParaRPr lang="en-US" sz="2200" dirty="0"/>
              </a:p>
              <a:p>
                <a:pPr marL="0" indent="0">
                  <a:buNone/>
                </a:pPr>
                <a:endParaRPr lang="en-US" sz="2200" dirty="0"/>
              </a:p>
              <a:p>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b="-849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BC7C0929-0035-4DC6-9372-3C30EE5A032D}"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140</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anose="02020603050405020304" pitchFamily="18" charset="0"/>
              </a:rPr>
              <a:t> Multiple Linear Regression(CO1)</a:t>
            </a:r>
          </a:p>
        </p:txBody>
      </p:sp>
    </p:spTree>
    <p:extLst>
      <p:ext uri="{BB962C8B-B14F-4D97-AF65-F5344CB8AC3E}">
        <p14:creationId xmlns:p14="http://schemas.microsoft.com/office/powerpoint/2010/main" val="12082562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marL="0" indent="0">
              <a:buNone/>
            </a:pPr>
            <a:endParaRPr lang="en-US" sz="2000" dirty="0"/>
          </a:p>
        </p:txBody>
      </p:sp>
      <p:sp>
        <p:nvSpPr>
          <p:cNvPr id="4" name="Date Placeholder 3"/>
          <p:cNvSpPr>
            <a:spLocks noGrp="1"/>
          </p:cNvSpPr>
          <p:nvPr>
            <p:ph type="dt" sz="half" idx="10"/>
          </p:nvPr>
        </p:nvSpPr>
        <p:spPr/>
        <p:txBody>
          <a:bodyPr/>
          <a:lstStyle/>
          <a:p>
            <a:fld id="{9FB0C2E5-E2A3-42D4-9A78-1F39FDB4DC3D}"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141</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43000"/>
            <a:ext cx="7699375" cy="293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a:latin typeface="Times New Roman" panose="02020603050405020304" pitchFamily="18" charset="0"/>
              </a:rPr>
              <a:t> </a:t>
            </a:r>
            <a:r>
              <a:rPr lang="en-US" sz="2400" b="1" dirty="0">
                <a:latin typeface="Times New Roman" panose="02020603050405020304" pitchFamily="18" charset="0"/>
              </a:rPr>
              <a:t>Multiple</a:t>
            </a:r>
            <a:r>
              <a:rPr lang="en-US" sz="3000" b="1" dirty="0">
                <a:latin typeface="Times New Roman" panose="02020603050405020304" pitchFamily="18" charset="0"/>
              </a:rPr>
              <a:t> </a:t>
            </a:r>
            <a:r>
              <a:rPr lang="en-US" sz="2400" b="1" dirty="0">
                <a:latin typeface="Times New Roman" panose="02020603050405020304" pitchFamily="18" charset="0"/>
              </a:rPr>
              <a:t>Linear Regression(CO1)</a:t>
            </a:r>
          </a:p>
        </p:txBody>
      </p:sp>
    </p:spTree>
    <p:extLst>
      <p:ext uri="{BB962C8B-B14F-4D97-AF65-F5344CB8AC3E}">
        <p14:creationId xmlns:p14="http://schemas.microsoft.com/office/powerpoint/2010/main" val="1183506300"/>
      </p:ext>
    </p:extLst>
  </p:cSld>
  <p:clrMapOvr>
    <a:masterClrMapping/>
  </p:clrMapOvr>
  <p:transition spd="slow">
    <p:push dir="u"/>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lvl="0" indent="0">
                  <a:buNone/>
                </a:pPr>
                <a:r>
                  <a:rPr lang="en-US" sz="2200" dirty="0"/>
                  <a:t>Q1 Two lines of regression are given by   </a:t>
                </a:r>
                <a14:m>
                  <m:oMath xmlns:m="http://schemas.openxmlformats.org/officeDocument/2006/math">
                    <m:r>
                      <a:rPr lang="en-US" sz="2200" i="1">
                        <a:latin typeface="Cambria Math"/>
                      </a:rPr>
                      <m:t>7</m:t>
                    </m:r>
                    <m:r>
                      <a:rPr lang="en-US" sz="2200" i="1">
                        <a:latin typeface="Cambria Math"/>
                      </a:rPr>
                      <m:t>𝑥</m:t>
                    </m:r>
                    <m:r>
                      <a:rPr lang="en-US" sz="2200" i="1">
                        <a:latin typeface="Cambria Math"/>
                      </a:rPr>
                      <m:t>−16</m:t>
                    </m:r>
                    <m:r>
                      <a:rPr lang="en-US" sz="2200" i="1">
                        <a:latin typeface="Cambria Math"/>
                      </a:rPr>
                      <m:t>𝑦</m:t>
                    </m:r>
                    <m:r>
                      <a:rPr lang="en-US" sz="2200" i="1">
                        <a:latin typeface="Cambria Math"/>
                      </a:rPr>
                      <m:t>+9=0 </m:t>
                    </m:r>
                  </m:oMath>
                </a14:m>
                <a:r>
                  <a:rPr lang="en-US" sz="2200" dirty="0"/>
                  <a:t>and </a:t>
                </a:r>
                <a14:m>
                  <m:oMath xmlns:m="http://schemas.openxmlformats.org/officeDocument/2006/math">
                    <m:r>
                      <a:rPr lang="en-US" sz="2200" i="1">
                        <a:latin typeface="Cambria Math"/>
                      </a:rPr>
                      <m:t>−4</m:t>
                    </m:r>
                    <m:r>
                      <a:rPr lang="en-US" sz="2200" i="1">
                        <a:latin typeface="Cambria Math"/>
                      </a:rPr>
                      <m:t>𝑥</m:t>
                    </m:r>
                    <m:r>
                      <a:rPr lang="en-US" sz="2200" i="1">
                        <a:latin typeface="Cambria Math"/>
                      </a:rPr>
                      <m:t>+5</m:t>
                    </m:r>
                    <m:r>
                      <a:rPr lang="en-US" sz="2200" i="1">
                        <a:latin typeface="Cambria Math"/>
                      </a:rPr>
                      <m:t>𝑦</m:t>
                    </m:r>
                    <m:r>
                      <a:rPr lang="en-US" sz="2200" i="1">
                        <a:latin typeface="Cambria Math"/>
                      </a:rPr>
                      <m:t>−3=0</m:t>
                    </m:r>
                  </m:oMath>
                </a14:m>
                <a:r>
                  <a:rPr lang="en-US" sz="2200" dirty="0"/>
                  <a:t> and </a:t>
                </a:r>
                <a14:m>
                  <m:oMath xmlns:m="http://schemas.openxmlformats.org/officeDocument/2006/math">
                    <m:r>
                      <a:rPr lang="en-US" sz="2200" i="1">
                        <a:latin typeface="Cambria Math"/>
                      </a:rPr>
                      <m:t>𝑣𝑎𝑟</m:t>
                    </m:r>
                    <m:r>
                      <a:rPr lang="en-US" sz="2200" i="1">
                        <a:latin typeface="Cambria Math"/>
                      </a:rPr>
                      <m:t>(</m:t>
                    </m:r>
                    <m:r>
                      <a:rPr lang="en-US" sz="2200" i="1">
                        <a:latin typeface="Cambria Math"/>
                      </a:rPr>
                      <m:t>𝑥</m:t>
                    </m:r>
                    <m:r>
                      <a:rPr lang="en-US" sz="2200" i="1">
                        <a:latin typeface="Cambria Math"/>
                      </a:rPr>
                      <m:t>)</m:t>
                    </m:r>
                  </m:oMath>
                </a14:m>
                <a:r>
                  <a:rPr lang="en-US" sz="2200" dirty="0"/>
                  <a:t>=16.Calculate</a:t>
                </a:r>
              </a:p>
              <a:p>
                <a:pPr marL="514350" lvl="0" indent="-514350">
                  <a:buAutoNum type="romanLcParenBoth"/>
                </a:pPr>
                <a:r>
                  <a:rPr lang="en-US" sz="2200" dirty="0"/>
                  <a:t>the mean of </a:t>
                </a:r>
                <a14:m>
                  <m:oMath xmlns:m="http://schemas.openxmlformats.org/officeDocument/2006/math">
                    <m:r>
                      <a:rPr lang="en-US" sz="2200" i="1">
                        <a:latin typeface="Cambria Math"/>
                      </a:rPr>
                      <m:t>𝑥</m:t>
                    </m:r>
                  </m:oMath>
                </a14:m>
                <a:r>
                  <a:rPr lang="en-US" sz="2200" dirty="0"/>
                  <a:t> and </a:t>
                </a:r>
                <a14:m>
                  <m:oMath xmlns:m="http://schemas.openxmlformats.org/officeDocument/2006/math">
                    <m:r>
                      <a:rPr lang="en-US" sz="2200" i="1">
                        <a:latin typeface="Cambria Math"/>
                      </a:rPr>
                      <m:t>𝑦</m:t>
                    </m:r>
                  </m:oMath>
                </a14:m>
                <a:r>
                  <a:rPr lang="en-US" sz="2200" dirty="0"/>
                  <a:t>  </a:t>
                </a:r>
              </a:p>
              <a:p>
                <a:pPr marL="514350" lvl="0" indent="-514350">
                  <a:buAutoNum type="romanLcParenBoth"/>
                </a:pPr>
                <a:r>
                  <a:rPr lang="en-US" sz="2200" dirty="0"/>
                  <a:t>variance of </a:t>
                </a:r>
                <a14:m>
                  <m:oMath xmlns:m="http://schemas.openxmlformats.org/officeDocument/2006/math">
                    <m:r>
                      <a:rPr lang="en-US" sz="2200" i="1">
                        <a:latin typeface="Cambria Math"/>
                      </a:rPr>
                      <m:t>𝑦</m:t>
                    </m:r>
                  </m:oMath>
                </a14:m>
                <a:r>
                  <a:rPr lang="en-US" sz="2200" i="1" dirty="0"/>
                  <a:t> </a:t>
                </a:r>
              </a:p>
              <a:p>
                <a:pPr marL="514350" lvl="0" indent="-514350">
                  <a:buAutoNum type="romanLcParenBoth"/>
                </a:pPr>
                <a:r>
                  <a:rPr lang="en-US" sz="2200" dirty="0"/>
                  <a:t>The correlation coefficient.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1037"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88BB8390-31AA-4CA3-B7B1-6C07D52B7D68}"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a typeface="+mn-ea"/>
                <a:cs typeface="+mn-cs"/>
              </a:rPr>
              <a:t>Daily Quiz(CO1)</a:t>
            </a:r>
          </a:p>
        </p:txBody>
      </p:sp>
    </p:spTree>
    <p:extLst>
      <p:ext uri="{BB962C8B-B14F-4D97-AF65-F5344CB8AC3E}">
        <p14:creationId xmlns:p14="http://schemas.microsoft.com/office/powerpoint/2010/main" val="1850424487"/>
      </p:ext>
    </p:extLst>
  </p:cSld>
  <p:clrMapOvr>
    <a:masterClrMapping/>
  </p:clrMapOvr>
  <p:transition spd="slow">
    <p:push dir="u"/>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Q1. Fit a straight line trend by the method of least square  to the following data:</a:t>
            </a:r>
          </a:p>
          <a:p>
            <a:pPr marL="0" indent="0">
              <a:buNone/>
            </a:pPr>
            <a:endParaRPr lang="en-US" sz="2200" dirty="0"/>
          </a:p>
          <a:p>
            <a:pPr marL="0" indent="0">
              <a:buNone/>
            </a:pPr>
            <a:endParaRPr lang="en-US" sz="2200" dirty="0"/>
          </a:p>
          <a:p>
            <a:pPr marL="0" lvl="0" indent="0">
              <a:buNone/>
            </a:pPr>
            <a:r>
              <a:rPr lang="en-US" sz="2200" dirty="0"/>
              <a:t>Q2. </a:t>
            </a:r>
            <a:r>
              <a:rPr lang="en-US" sz="2400" dirty="0"/>
              <a:t>From the following data calculate Karl Pearson's coefficient of skewness</a:t>
            </a:r>
          </a:p>
          <a:p>
            <a:pPr marL="0" lvl="0" indent="0">
              <a:buNone/>
            </a:pPr>
            <a:endParaRPr lang="en-US" sz="2400" dirty="0"/>
          </a:p>
          <a:p>
            <a:pPr marL="0" indent="0">
              <a:buNone/>
            </a:pPr>
            <a:endParaRPr lang="en-US" sz="2200" dirty="0"/>
          </a:p>
          <a:p>
            <a:pPr marL="0" indent="0">
              <a:buNone/>
            </a:pPr>
            <a:r>
              <a:rPr lang="en-US" sz="2200" dirty="0"/>
              <a:t>Q3. </a:t>
            </a:r>
            <a:r>
              <a:rPr lang="en-US" sz="2400" dirty="0"/>
              <a:t>Write regression equations of </a:t>
            </a:r>
            <a:r>
              <a:rPr lang="en-US" sz="2400" i="1" dirty="0"/>
              <a:t>X </a:t>
            </a:r>
            <a:r>
              <a:rPr lang="en-US" sz="2400" dirty="0"/>
              <a:t>on </a:t>
            </a:r>
            <a:r>
              <a:rPr lang="en-US" sz="2400" i="1" dirty="0"/>
              <a:t>Y </a:t>
            </a:r>
            <a:r>
              <a:rPr lang="en-US" sz="2400" dirty="0"/>
              <a:t>and of </a:t>
            </a:r>
            <a:r>
              <a:rPr lang="en-US" sz="2400" i="1" dirty="0"/>
              <a:t>Y </a:t>
            </a:r>
            <a:r>
              <a:rPr lang="en-US" sz="2400" dirty="0"/>
              <a:t>on </a:t>
            </a:r>
            <a:r>
              <a:rPr lang="en-US" sz="2400" i="1" dirty="0"/>
              <a:t>X </a:t>
            </a:r>
            <a:r>
              <a:rPr lang="en-US" sz="2400" dirty="0"/>
              <a:t>for the following data -</a:t>
            </a:r>
          </a:p>
          <a:p>
            <a:pPr marL="0" lvl="0" indent="0">
              <a:buNone/>
            </a:pPr>
            <a:endParaRPr lang="en-US" sz="2200" dirty="0"/>
          </a:p>
        </p:txBody>
      </p:sp>
      <p:sp>
        <p:nvSpPr>
          <p:cNvPr id="4" name="Date Placeholder 3"/>
          <p:cNvSpPr>
            <a:spLocks noGrp="1"/>
          </p:cNvSpPr>
          <p:nvPr>
            <p:ph type="dt" sz="half" idx="10"/>
          </p:nvPr>
        </p:nvSpPr>
        <p:spPr/>
        <p:txBody>
          <a:bodyPr/>
          <a:lstStyle/>
          <a:p>
            <a:fld id="{9B6E0FAD-EA15-4824-B2E4-0BA613D7A6AC}"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Weekly Assignment</a:t>
            </a: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a typeface="+mn-ea"/>
                <a:cs typeface="+mn-cs"/>
              </a:rPr>
              <a:t>(CO1)</a:t>
            </a:r>
          </a:p>
        </p:txBody>
      </p:sp>
      <p:graphicFrame>
        <p:nvGraphicFramePr>
          <p:cNvPr id="2" name="Table 1"/>
          <p:cNvGraphicFramePr>
            <a:graphicFrameLocks noGrp="1"/>
          </p:cNvGraphicFramePr>
          <p:nvPr>
            <p:extLst>
              <p:ext uri="{D42A27DB-BD31-4B8C-83A1-F6EECF244321}">
                <p14:modId xmlns:p14="http://schemas.microsoft.com/office/powerpoint/2010/main" val="2755535785"/>
              </p:ext>
            </p:extLst>
          </p:nvPr>
        </p:nvGraphicFramePr>
        <p:xfrm>
          <a:off x="685800" y="1981200"/>
          <a:ext cx="5017770" cy="609537"/>
        </p:xfrm>
        <a:graphic>
          <a:graphicData uri="http://schemas.openxmlformats.org/drawingml/2006/table">
            <a:tbl>
              <a:tblPr firstRow="1" firstCol="1" bandRow="1">
                <a:tableStyleId>{5C22544A-7EE6-4342-B048-85BDC9FD1C3A}</a:tableStyleId>
              </a:tblPr>
              <a:tblGrid>
                <a:gridCol w="914400">
                  <a:extLst>
                    <a:ext uri="{9D8B030D-6E8A-4147-A177-3AD203B41FA5}">
                      <a16:colId xmlns:a16="http://schemas.microsoft.com/office/drawing/2014/main" val="20000"/>
                    </a:ext>
                  </a:extLst>
                </a:gridCol>
                <a:gridCol w="559435">
                  <a:extLst>
                    <a:ext uri="{9D8B030D-6E8A-4147-A177-3AD203B41FA5}">
                      <a16:colId xmlns:a16="http://schemas.microsoft.com/office/drawing/2014/main" val="20001"/>
                    </a:ext>
                  </a:extLst>
                </a:gridCol>
                <a:gridCol w="709295">
                  <a:extLst>
                    <a:ext uri="{9D8B030D-6E8A-4147-A177-3AD203B41FA5}">
                      <a16:colId xmlns:a16="http://schemas.microsoft.com/office/drawing/2014/main" val="20002"/>
                    </a:ext>
                  </a:extLst>
                </a:gridCol>
                <a:gridCol w="708660">
                  <a:extLst>
                    <a:ext uri="{9D8B030D-6E8A-4147-A177-3AD203B41FA5}">
                      <a16:colId xmlns:a16="http://schemas.microsoft.com/office/drawing/2014/main" val="20003"/>
                    </a:ext>
                  </a:extLst>
                </a:gridCol>
                <a:gridCol w="708660">
                  <a:extLst>
                    <a:ext uri="{9D8B030D-6E8A-4147-A177-3AD203B41FA5}">
                      <a16:colId xmlns:a16="http://schemas.microsoft.com/office/drawing/2014/main" val="20004"/>
                    </a:ext>
                  </a:extLst>
                </a:gridCol>
                <a:gridCol w="708660">
                  <a:extLst>
                    <a:ext uri="{9D8B030D-6E8A-4147-A177-3AD203B41FA5}">
                      <a16:colId xmlns:a16="http://schemas.microsoft.com/office/drawing/2014/main" val="20005"/>
                    </a:ext>
                  </a:extLst>
                </a:gridCol>
                <a:gridCol w="708660">
                  <a:extLst>
                    <a:ext uri="{9D8B030D-6E8A-4147-A177-3AD203B41FA5}">
                      <a16:colId xmlns:a16="http://schemas.microsoft.com/office/drawing/2014/main" val="20006"/>
                    </a:ext>
                  </a:extLst>
                </a:gridCol>
              </a:tblGrid>
              <a:tr h="239395">
                <a:tc>
                  <a:txBody>
                    <a:bodyPr/>
                    <a:lstStyle/>
                    <a:p>
                      <a:pPr marL="0" marR="0">
                        <a:lnSpc>
                          <a:spcPct val="115000"/>
                        </a:lnSpc>
                        <a:spcBef>
                          <a:spcPts val="0"/>
                        </a:spcBef>
                        <a:spcAft>
                          <a:spcPts val="0"/>
                        </a:spcAft>
                      </a:pPr>
                      <a:r>
                        <a:rPr lang="en-US" sz="1100" dirty="0">
                          <a:effectLst/>
                          <a:latin typeface="Times New Roman" panose="02020603050405020304" pitchFamily="18" charset="0"/>
                        </a:rPr>
                        <a:t>        Year</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1979</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1980</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1981</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1982</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1983</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1984</a:t>
                      </a:r>
                      <a:endParaRPr lang="en-US" sz="1100" dirty="0">
                        <a:effectLst/>
                        <a:latin typeface="Times New Roman" panose="02020603050405020304" pitchFamily="18" charset="0"/>
                        <a:ea typeface="Calibri"/>
                        <a:cs typeface="Times New Roman"/>
                      </a:endParaRPr>
                    </a:p>
                  </a:txBody>
                  <a:tcPr marL="68580" marR="68580" marT="0" marB="0"/>
                </a:tc>
                <a:extLst>
                  <a:ext uri="{0D108BD9-81ED-4DB2-BD59-A6C34878D82A}">
                    <a16:rowId xmlns:a16="http://schemas.microsoft.com/office/drawing/2014/main" val="10000"/>
                  </a:ext>
                </a:extLst>
              </a:tr>
              <a:tr h="62230">
                <a:tc>
                  <a:txBody>
                    <a:bodyPr/>
                    <a:lstStyle/>
                    <a:p>
                      <a:pPr marL="0" marR="0">
                        <a:lnSpc>
                          <a:spcPct val="115000"/>
                        </a:lnSpc>
                        <a:spcBef>
                          <a:spcPts val="0"/>
                        </a:spcBef>
                        <a:spcAft>
                          <a:spcPts val="0"/>
                        </a:spcAft>
                      </a:pPr>
                      <a:r>
                        <a:rPr lang="en-US" sz="1100" dirty="0">
                          <a:effectLst/>
                          <a:latin typeface="Times New Roman" panose="02020603050405020304" pitchFamily="18" charset="0"/>
                        </a:rPr>
                        <a:t>        Production</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5</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7</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9</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10</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12</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17</a:t>
                      </a:r>
                      <a:endParaRPr lang="en-US" sz="1100" dirty="0">
                        <a:effectLst/>
                        <a:latin typeface="Times New Roman" panose="02020603050405020304" pitchFamily="18" charset="0"/>
                        <a:ea typeface="Calibri"/>
                        <a:cs typeface="Times New Roman"/>
                      </a:endParaRPr>
                    </a:p>
                  </a:txBody>
                  <a:tcPr marL="68580" marR="68580" marT="0" marB="0"/>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75052575"/>
              </p:ext>
            </p:extLst>
          </p:nvPr>
        </p:nvGraphicFramePr>
        <p:xfrm>
          <a:off x="685800" y="3581400"/>
          <a:ext cx="6080760" cy="740284"/>
        </p:xfrm>
        <a:graphic>
          <a:graphicData uri="http://schemas.openxmlformats.org/drawingml/2006/table">
            <a:tbl>
              <a:tblPr firstRow="1" firstCol="1" bandRow="1">
                <a:tableStyleId>{5C22544A-7EE6-4342-B048-85BDC9FD1C3A}</a:tableStyleId>
              </a:tblPr>
              <a:tblGrid>
                <a:gridCol w="760095">
                  <a:extLst>
                    <a:ext uri="{9D8B030D-6E8A-4147-A177-3AD203B41FA5}">
                      <a16:colId xmlns:a16="http://schemas.microsoft.com/office/drawing/2014/main" val="20000"/>
                    </a:ext>
                  </a:extLst>
                </a:gridCol>
                <a:gridCol w="760095">
                  <a:extLst>
                    <a:ext uri="{9D8B030D-6E8A-4147-A177-3AD203B41FA5}">
                      <a16:colId xmlns:a16="http://schemas.microsoft.com/office/drawing/2014/main" val="20001"/>
                    </a:ext>
                  </a:extLst>
                </a:gridCol>
                <a:gridCol w="760095">
                  <a:extLst>
                    <a:ext uri="{9D8B030D-6E8A-4147-A177-3AD203B41FA5}">
                      <a16:colId xmlns:a16="http://schemas.microsoft.com/office/drawing/2014/main" val="20002"/>
                    </a:ext>
                  </a:extLst>
                </a:gridCol>
                <a:gridCol w="760095">
                  <a:extLst>
                    <a:ext uri="{9D8B030D-6E8A-4147-A177-3AD203B41FA5}">
                      <a16:colId xmlns:a16="http://schemas.microsoft.com/office/drawing/2014/main" val="20003"/>
                    </a:ext>
                  </a:extLst>
                </a:gridCol>
                <a:gridCol w="760095">
                  <a:extLst>
                    <a:ext uri="{9D8B030D-6E8A-4147-A177-3AD203B41FA5}">
                      <a16:colId xmlns:a16="http://schemas.microsoft.com/office/drawing/2014/main" val="20004"/>
                    </a:ext>
                  </a:extLst>
                </a:gridCol>
                <a:gridCol w="760095">
                  <a:extLst>
                    <a:ext uri="{9D8B030D-6E8A-4147-A177-3AD203B41FA5}">
                      <a16:colId xmlns:a16="http://schemas.microsoft.com/office/drawing/2014/main" val="20005"/>
                    </a:ext>
                  </a:extLst>
                </a:gridCol>
                <a:gridCol w="760095">
                  <a:extLst>
                    <a:ext uri="{9D8B030D-6E8A-4147-A177-3AD203B41FA5}">
                      <a16:colId xmlns:a16="http://schemas.microsoft.com/office/drawing/2014/main" val="20006"/>
                    </a:ext>
                  </a:extLst>
                </a:gridCol>
                <a:gridCol w="760095">
                  <a:extLst>
                    <a:ext uri="{9D8B030D-6E8A-4147-A177-3AD203B41FA5}">
                      <a16:colId xmlns:a16="http://schemas.microsoft.com/office/drawing/2014/main" val="20007"/>
                    </a:ext>
                  </a:extLst>
                </a:gridCol>
              </a:tblGrid>
              <a:tr h="0">
                <a:tc>
                  <a:txBody>
                    <a:bodyPr/>
                    <a:lstStyle/>
                    <a:p>
                      <a:pPr marL="0" marR="0">
                        <a:lnSpc>
                          <a:spcPct val="115000"/>
                        </a:lnSpc>
                        <a:spcBef>
                          <a:spcPts val="0"/>
                        </a:spcBef>
                        <a:spcAft>
                          <a:spcPts val="0"/>
                        </a:spcAft>
                      </a:pPr>
                      <a:r>
                        <a:rPr lang="en-US" sz="1100" dirty="0">
                          <a:effectLst/>
                          <a:latin typeface="Times New Roman" panose="02020603050405020304" pitchFamily="18" charset="0"/>
                        </a:rPr>
                        <a:t>Marks Less than</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10</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20</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30</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40</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50</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60</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70</a:t>
                      </a:r>
                      <a:endParaRPr lang="en-US" sz="1100" dirty="0">
                        <a:effectLst/>
                        <a:latin typeface="Times New Roman" panose="02020603050405020304" pitchFamily="18" charset="0"/>
                        <a:ea typeface="Calibri"/>
                        <a:cs typeface="Times New Roman"/>
                      </a:endParaRPr>
                    </a:p>
                  </a:txBody>
                  <a:tcPr marL="68580" marR="68580" marT="0" marB="0"/>
                </a:tc>
                <a:extLst>
                  <a:ext uri="{0D108BD9-81ED-4DB2-BD59-A6C34878D82A}">
                    <a16:rowId xmlns:a16="http://schemas.microsoft.com/office/drawing/2014/main" val="10000"/>
                  </a:ext>
                </a:extLst>
              </a:tr>
              <a:tr h="0">
                <a:tc>
                  <a:txBody>
                    <a:bodyPr/>
                    <a:lstStyle/>
                    <a:p>
                      <a:pPr marL="0" marR="0">
                        <a:lnSpc>
                          <a:spcPct val="115000"/>
                        </a:lnSpc>
                        <a:spcBef>
                          <a:spcPts val="0"/>
                        </a:spcBef>
                        <a:spcAft>
                          <a:spcPts val="0"/>
                        </a:spcAft>
                      </a:pPr>
                      <a:r>
                        <a:rPr lang="en-US" sz="1100" dirty="0">
                          <a:effectLst/>
                          <a:latin typeface="Times New Roman" panose="02020603050405020304" pitchFamily="18" charset="0"/>
                        </a:rPr>
                        <a:t>No. of students</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10</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30</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60</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110</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150</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180</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200</a:t>
                      </a:r>
                      <a:endParaRPr lang="en-US" sz="1100" dirty="0">
                        <a:effectLst/>
                        <a:latin typeface="Times New Roman" panose="02020603050405020304" pitchFamily="18" charset="0"/>
                        <a:ea typeface="Calibri"/>
                        <a:cs typeface="Times New Roman"/>
                      </a:endParaRPr>
                    </a:p>
                  </a:txBody>
                  <a:tcPr marL="68580" marR="68580" marT="0" marB="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05562240"/>
      </p:ext>
    </p:extLst>
  </p:cSld>
  <p:clrMapOvr>
    <a:masterClrMapping/>
  </p:clrMapOvr>
  <p:transition spd="slow">
    <p:push dir="u"/>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lvl="0" indent="0">
              <a:buNone/>
            </a:pPr>
            <a:endParaRPr lang="en-US" sz="2200" dirty="0"/>
          </a:p>
          <a:p>
            <a:pPr marL="0" lvl="0" indent="0">
              <a:buNone/>
            </a:pPr>
            <a:endParaRPr lang="en-US" sz="2200" dirty="0"/>
          </a:p>
          <a:p>
            <a:pPr marL="0" indent="0">
              <a:buNone/>
            </a:pPr>
            <a:r>
              <a:rPr lang="en-US" sz="2200" dirty="0"/>
              <a:t>Q4. </a:t>
            </a:r>
            <a:r>
              <a:rPr lang="en-US" sz="2400" dirty="0"/>
              <a:t>Fit a straight line trend by the method of least squares to the following data: -</a:t>
            </a:r>
          </a:p>
          <a:p>
            <a:pPr marL="0" lvl="0" indent="0">
              <a:buNone/>
            </a:pPr>
            <a:endParaRPr lang="en-US" sz="2200" dirty="0"/>
          </a:p>
        </p:txBody>
      </p:sp>
      <p:sp>
        <p:nvSpPr>
          <p:cNvPr id="4" name="Date Placeholder 3"/>
          <p:cNvSpPr>
            <a:spLocks noGrp="1"/>
          </p:cNvSpPr>
          <p:nvPr>
            <p:ph type="dt" sz="half" idx="10"/>
          </p:nvPr>
        </p:nvSpPr>
        <p:spPr/>
        <p:txBody>
          <a:bodyPr/>
          <a:lstStyle/>
          <a:p>
            <a:fld id="{9097FF45-245A-4E7E-84EE-BFDF7FA33AD7}"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Weekly Assignment</a:t>
            </a: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a typeface="+mn-ea"/>
                <a:cs typeface="+mn-cs"/>
              </a:rPr>
              <a:t>(CO1)</a:t>
            </a:r>
          </a:p>
        </p:txBody>
      </p:sp>
      <p:graphicFrame>
        <p:nvGraphicFramePr>
          <p:cNvPr id="13" name="Table 12"/>
          <p:cNvGraphicFramePr>
            <a:graphicFrameLocks noGrp="1"/>
          </p:cNvGraphicFramePr>
          <p:nvPr>
            <p:extLst>
              <p:ext uri="{D42A27DB-BD31-4B8C-83A1-F6EECF244321}">
                <p14:modId xmlns:p14="http://schemas.microsoft.com/office/powerpoint/2010/main" val="1718021298"/>
              </p:ext>
            </p:extLst>
          </p:nvPr>
        </p:nvGraphicFramePr>
        <p:xfrm>
          <a:off x="685800" y="1219200"/>
          <a:ext cx="5495925" cy="391351"/>
        </p:xfrm>
        <a:graphic>
          <a:graphicData uri="http://schemas.openxmlformats.org/drawingml/2006/table">
            <a:tbl>
              <a:tblPr firstRow="1" firstCol="1" bandRow="1">
                <a:tableStyleId>{5C22544A-7EE6-4342-B048-85BDC9FD1C3A}</a:tableStyleId>
              </a:tblPr>
              <a:tblGrid>
                <a:gridCol w="1166495">
                  <a:extLst>
                    <a:ext uri="{9D8B030D-6E8A-4147-A177-3AD203B41FA5}">
                      <a16:colId xmlns:a16="http://schemas.microsoft.com/office/drawing/2014/main" val="20000"/>
                    </a:ext>
                  </a:extLst>
                </a:gridCol>
                <a:gridCol w="713740">
                  <a:extLst>
                    <a:ext uri="{9D8B030D-6E8A-4147-A177-3AD203B41FA5}">
                      <a16:colId xmlns:a16="http://schemas.microsoft.com/office/drawing/2014/main" val="20001"/>
                    </a:ext>
                  </a:extLst>
                </a:gridCol>
                <a:gridCol w="904875">
                  <a:extLst>
                    <a:ext uri="{9D8B030D-6E8A-4147-A177-3AD203B41FA5}">
                      <a16:colId xmlns:a16="http://schemas.microsoft.com/office/drawing/2014/main" val="20002"/>
                    </a:ext>
                  </a:extLst>
                </a:gridCol>
                <a:gridCol w="903605">
                  <a:extLst>
                    <a:ext uri="{9D8B030D-6E8A-4147-A177-3AD203B41FA5}">
                      <a16:colId xmlns:a16="http://schemas.microsoft.com/office/drawing/2014/main" val="20003"/>
                    </a:ext>
                  </a:extLst>
                </a:gridCol>
                <a:gridCol w="903605">
                  <a:extLst>
                    <a:ext uri="{9D8B030D-6E8A-4147-A177-3AD203B41FA5}">
                      <a16:colId xmlns:a16="http://schemas.microsoft.com/office/drawing/2014/main" val="20004"/>
                    </a:ext>
                  </a:extLst>
                </a:gridCol>
                <a:gridCol w="903605">
                  <a:extLst>
                    <a:ext uri="{9D8B030D-6E8A-4147-A177-3AD203B41FA5}">
                      <a16:colId xmlns:a16="http://schemas.microsoft.com/office/drawing/2014/main" val="20005"/>
                    </a:ext>
                  </a:extLst>
                </a:gridCol>
              </a:tblGrid>
              <a:tr h="213995">
                <a:tc>
                  <a:txBody>
                    <a:bodyPr/>
                    <a:lstStyle/>
                    <a:p>
                      <a:pPr marL="0" marR="0">
                        <a:lnSpc>
                          <a:spcPct val="115000"/>
                        </a:lnSpc>
                        <a:spcBef>
                          <a:spcPts val="0"/>
                        </a:spcBef>
                        <a:spcAft>
                          <a:spcPts val="0"/>
                        </a:spcAft>
                      </a:pPr>
                      <a:r>
                        <a:rPr lang="en-US" sz="1100" dirty="0">
                          <a:effectLst/>
                          <a:latin typeface="Times New Roman" panose="02020603050405020304" pitchFamily="18" charset="0"/>
                        </a:rPr>
                        <a:t>X</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1</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2</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3</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4</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5</a:t>
                      </a:r>
                      <a:endParaRPr lang="en-US" sz="1100" dirty="0">
                        <a:effectLst/>
                        <a:latin typeface="Times New Roman" panose="02020603050405020304" pitchFamily="18" charset="0"/>
                        <a:ea typeface="Calibri"/>
                        <a:cs typeface="Times New Roman"/>
                      </a:endParaRPr>
                    </a:p>
                  </a:txBody>
                  <a:tcPr marL="68580" marR="68580" marT="0" marB="0"/>
                </a:tc>
                <a:extLst>
                  <a:ext uri="{0D108BD9-81ED-4DB2-BD59-A6C34878D82A}">
                    <a16:rowId xmlns:a16="http://schemas.microsoft.com/office/drawing/2014/main" val="10000"/>
                  </a:ext>
                </a:extLst>
              </a:tr>
              <a:tr h="55880">
                <a:tc>
                  <a:txBody>
                    <a:bodyPr/>
                    <a:lstStyle/>
                    <a:p>
                      <a:pPr marL="0" marR="0">
                        <a:lnSpc>
                          <a:spcPct val="115000"/>
                        </a:lnSpc>
                        <a:spcBef>
                          <a:spcPts val="0"/>
                        </a:spcBef>
                        <a:spcAft>
                          <a:spcPts val="0"/>
                        </a:spcAft>
                      </a:pPr>
                      <a:r>
                        <a:rPr lang="en-US" sz="1100" dirty="0">
                          <a:effectLst/>
                          <a:latin typeface="Times New Roman" panose="02020603050405020304" pitchFamily="18" charset="0"/>
                        </a:rPr>
                        <a:t>Y</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2</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4</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5</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3</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6</a:t>
                      </a:r>
                      <a:endParaRPr lang="en-US" sz="1100" dirty="0">
                        <a:effectLst/>
                        <a:latin typeface="Times New Roman" panose="02020603050405020304" pitchFamily="18" charset="0"/>
                        <a:ea typeface="Calibri"/>
                        <a:cs typeface="Times New Roman"/>
                      </a:endParaRPr>
                    </a:p>
                  </a:txBody>
                  <a:tcPr marL="68580" marR="68580" marT="0" marB="0"/>
                </a:tc>
                <a:extLst>
                  <a:ext uri="{0D108BD9-81ED-4DB2-BD59-A6C34878D82A}">
                    <a16:rowId xmlns:a16="http://schemas.microsoft.com/office/drawing/2014/main" val="10001"/>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801250605"/>
              </p:ext>
            </p:extLst>
          </p:nvPr>
        </p:nvGraphicFramePr>
        <p:xfrm>
          <a:off x="762000" y="2819400"/>
          <a:ext cx="6080760" cy="740284"/>
        </p:xfrm>
        <a:graphic>
          <a:graphicData uri="http://schemas.openxmlformats.org/drawingml/2006/table">
            <a:tbl>
              <a:tblPr firstRow="1" firstCol="1" bandRow="1">
                <a:tableStyleId>{5C22544A-7EE6-4342-B048-85BDC9FD1C3A}</a:tableStyleId>
              </a:tblPr>
              <a:tblGrid>
                <a:gridCol w="868680">
                  <a:extLst>
                    <a:ext uri="{9D8B030D-6E8A-4147-A177-3AD203B41FA5}">
                      <a16:colId xmlns:a16="http://schemas.microsoft.com/office/drawing/2014/main" val="20000"/>
                    </a:ext>
                  </a:extLst>
                </a:gridCol>
                <a:gridCol w="868680">
                  <a:extLst>
                    <a:ext uri="{9D8B030D-6E8A-4147-A177-3AD203B41FA5}">
                      <a16:colId xmlns:a16="http://schemas.microsoft.com/office/drawing/2014/main" val="20001"/>
                    </a:ext>
                  </a:extLst>
                </a:gridCol>
                <a:gridCol w="868680">
                  <a:extLst>
                    <a:ext uri="{9D8B030D-6E8A-4147-A177-3AD203B41FA5}">
                      <a16:colId xmlns:a16="http://schemas.microsoft.com/office/drawing/2014/main" val="20002"/>
                    </a:ext>
                  </a:extLst>
                </a:gridCol>
                <a:gridCol w="868680">
                  <a:extLst>
                    <a:ext uri="{9D8B030D-6E8A-4147-A177-3AD203B41FA5}">
                      <a16:colId xmlns:a16="http://schemas.microsoft.com/office/drawing/2014/main" val="20003"/>
                    </a:ext>
                  </a:extLst>
                </a:gridCol>
                <a:gridCol w="868680">
                  <a:extLst>
                    <a:ext uri="{9D8B030D-6E8A-4147-A177-3AD203B41FA5}">
                      <a16:colId xmlns:a16="http://schemas.microsoft.com/office/drawing/2014/main" val="20004"/>
                    </a:ext>
                  </a:extLst>
                </a:gridCol>
                <a:gridCol w="868680">
                  <a:extLst>
                    <a:ext uri="{9D8B030D-6E8A-4147-A177-3AD203B41FA5}">
                      <a16:colId xmlns:a16="http://schemas.microsoft.com/office/drawing/2014/main" val="20005"/>
                    </a:ext>
                  </a:extLst>
                </a:gridCol>
                <a:gridCol w="868680">
                  <a:extLst>
                    <a:ext uri="{9D8B030D-6E8A-4147-A177-3AD203B41FA5}">
                      <a16:colId xmlns:a16="http://schemas.microsoft.com/office/drawing/2014/main" val="20006"/>
                    </a:ext>
                  </a:extLst>
                </a:gridCol>
              </a:tblGrid>
              <a:tr h="0">
                <a:tc>
                  <a:txBody>
                    <a:bodyPr/>
                    <a:lstStyle/>
                    <a:p>
                      <a:pPr marL="0" marR="0">
                        <a:lnSpc>
                          <a:spcPct val="115000"/>
                        </a:lnSpc>
                        <a:spcBef>
                          <a:spcPts val="0"/>
                        </a:spcBef>
                        <a:spcAft>
                          <a:spcPts val="0"/>
                        </a:spcAft>
                      </a:pPr>
                      <a:r>
                        <a:rPr lang="en-US" sz="1100" dirty="0">
                          <a:effectLst/>
                          <a:latin typeface="Times New Roman" panose="02020603050405020304" pitchFamily="18" charset="0"/>
                        </a:rPr>
                        <a:t>Year</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2012</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2013</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2014</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2015</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2016</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2017</a:t>
                      </a:r>
                      <a:endParaRPr lang="en-US" sz="1100" dirty="0">
                        <a:effectLst/>
                        <a:latin typeface="Times New Roman" panose="02020603050405020304" pitchFamily="18" charset="0"/>
                        <a:ea typeface="Calibri"/>
                        <a:cs typeface="Times New Roman"/>
                      </a:endParaRPr>
                    </a:p>
                  </a:txBody>
                  <a:tcPr marL="68580" marR="68580" marT="0" marB="0"/>
                </a:tc>
                <a:extLst>
                  <a:ext uri="{0D108BD9-81ED-4DB2-BD59-A6C34878D82A}">
                    <a16:rowId xmlns:a16="http://schemas.microsoft.com/office/drawing/2014/main" val="10000"/>
                  </a:ext>
                </a:extLst>
              </a:tr>
              <a:tr h="0">
                <a:tc>
                  <a:txBody>
                    <a:bodyPr/>
                    <a:lstStyle/>
                    <a:p>
                      <a:pPr marL="0" marR="0">
                        <a:lnSpc>
                          <a:spcPct val="115000"/>
                        </a:lnSpc>
                        <a:spcBef>
                          <a:spcPts val="0"/>
                        </a:spcBef>
                        <a:spcAft>
                          <a:spcPts val="0"/>
                        </a:spcAft>
                      </a:pPr>
                      <a:r>
                        <a:rPr lang="en-US" sz="1100" dirty="0">
                          <a:effectLst/>
                          <a:latin typeface="Times New Roman" panose="02020603050405020304" pitchFamily="18" charset="0"/>
                        </a:rPr>
                        <a:t>Sales of T.V. sets (in’000)</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7</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10</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12</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14</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17</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24</a:t>
                      </a:r>
                      <a:endParaRPr lang="en-US" sz="1100" dirty="0">
                        <a:effectLst/>
                        <a:latin typeface="Times New Roman" panose="02020603050405020304" pitchFamily="18" charset="0"/>
                        <a:ea typeface="Calibri"/>
                        <a:cs typeface="Times New Roman"/>
                      </a:endParaRPr>
                    </a:p>
                  </a:txBody>
                  <a:tcPr marL="68580" marR="68580" marT="0" marB="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416711532"/>
      </p:ext>
    </p:extLst>
  </p:cSld>
  <p:clrMapOvr>
    <a:masterClrMapping/>
  </p:clrMapOvr>
  <p:transition spd="slow">
    <p:push dir="u"/>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257800"/>
          </a:xfrm>
        </p:spPr>
        <p:txBody>
          <a:bodyPr>
            <a:normAutofit fontScale="85000" lnSpcReduction="20000"/>
          </a:bodyPr>
          <a:lstStyle/>
          <a:p>
            <a:pPr marL="0" indent="0">
              <a:buNone/>
            </a:pPr>
            <a:r>
              <a:rPr lang="en-US" sz="2000" b="1" dirty="0"/>
              <a:t>Suggested </a:t>
            </a:r>
            <a:r>
              <a:rPr lang="en-US" sz="2000" b="1" dirty="0" err="1"/>
              <a:t>Youtube</a:t>
            </a:r>
            <a:r>
              <a:rPr lang="en-US" sz="2000" b="1" dirty="0"/>
              <a:t>/other  Video Links:</a:t>
            </a:r>
          </a:p>
          <a:p>
            <a:pPr marL="0" indent="0">
              <a:buNone/>
            </a:pPr>
            <a:r>
              <a:rPr lang="en-US" sz="2000" dirty="0">
                <a:hlinkClick r:id="rId2"/>
              </a:rPr>
              <a:t>https://youtu.be/wWenULjri40</a:t>
            </a:r>
            <a:endParaRPr lang="en-US" sz="2000" dirty="0"/>
          </a:p>
          <a:p>
            <a:pPr marL="0" indent="0">
              <a:buNone/>
            </a:pPr>
            <a:r>
              <a:rPr lang="en-US" sz="2000" dirty="0">
                <a:hlinkClick r:id="rId3"/>
              </a:rPr>
              <a:t>https://youtu.be/mL9-WX7wLAo</a:t>
            </a:r>
            <a:endParaRPr lang="en-US" sz="2000" dirty="0"/>
          </a:p>
          <a:p>
            <a:pPr marL="0" indent="0">
              <a:buNone/>
            </a:pPr>
            <a:r>
              <a:rPr lang="en-US" sz="2000" dirty="0">
                <a:hlinkClick r:id="rId4"/>
              </a:rPr>
              <a:t>https://youtu.be/nPsfqz9EljY</a:t>
            </a:r>
            <a:endParaRPr lang="en-US" sz="2000" dirty="0"/>
          </a:p>
          <a:p>
            <a:pPr marL="0" indent="0">
              <a:buNone/>
            </a:pPr>
            <a:r>
              <a:rPr lang="en-US" sz="2000" dirty="0">
                <a:hlinkClick r:id="rId5"/>
              </a:rPr>
              <a:t>https://youtu.be/nqPS29IvnHk</a:t>
            </a:r>
            <a:endParaRPr lang="en-US" sz="2000" dirty="0"/>
          </a:p>
          <a:p>
            <a:pPr marL="0" indent="0">
              <a:buNone/>
            </a:pPr>
            <a:r>
              <a:rPr lang="en-US" sz="2000" dirty="0">
                <a:hlinkClick r:id="rId6"/>
              </a:rPr>
              <a:t>https://youtu.be/aaQXMbpbNKw</a:t>
            </a:r>
            <a:endParaRPr lang="en-US" sz="2000" dirty="0"/>
          </a:p>
          <a:p>
            <a:pPr marL="0" indent="0">
              <a:buNone/>
            </a:pPr>
            <a:r>
              <a:rPr lang="en-US" sz="2000" dirty="0">
                <a:hlinkClick r:id="rId7"/>
              </a:rPr>
              <a:t>https://youtu.be/wDXMYRPup0Y</a:t>
            </a:r>
            <a:endParaRPr lang="en-US" sz="2000" dirty="0"/>
          </a:p>
          <a:p>
            <a:pPr marL="0" indent="0">
              <a:buNone/>
            </a:pPr>
            <a:r>
              <a:rPr lang="en-US" sz="2000" dirty="0">
                <a:hlinkClick r:id="rId8"/>
              </a:rPr>
              <a:t>https://youtu.be/m9a6rg0tNSM</a:t>
            </a:r>
            <a:endParaRPr lang="en-US" sz="2000" dirty="0"/>
          </a:p>
          <a:p>
            <a:pPr marL="0" indent="0">
              <a:buNone/>
            </a:pPr>
            <a:r>
              <a:rPr lang="en-US" sz="2000" dirty="0">
                <a:hlinkClick r:id="rId9"/>
              </a:rPr>
              <a:t>https://youtu.be/Qy1YAKZDA7k</a:t>
            </a:r>
            <a:endParaRPr lang="en-US" sz="2000" dirty="0"/>
          </a:p>
          <a:p>
            <a:pPr marL="0" indent="0">
              <a:buNone/>
            </a:pPr>
            <a:r>
              <a:rPr lang="en-US" sz="2000" dirty="0">
                <a:hlinkClick r:id="rId9"/>
              </a:rPr>
              <a:t>https://youtu.be/Qy1YAKZDA7k</a:t>
            </a:r>
            <a:endParaRPr lang="en-US" sz="2000" dirty="0"/>
          </a:p>
          <a:p>
            <a:pPr marL="0" indent="0">
              <a:buNone/>
            </a:pPr>
            <a:r>
              <a:rPr lang="en-US" sz="2000" dirty="0">
                <a:hlinkClick r:id="rId10"/>
              </a:rPr>
              <a:t>https://youtu.be/s94k4H6AE54</a:t>
            </a:r>
            <a:endParaRPr lang="en-US" sz="2000" dirty="0"/>
          </a:p>
          <a:p>
            <a:pPr marL="0" indent="0">
              <a:buNone/>
            </a:pPr>
            <a:r>
              <a:rPr lang="en-US" sz="2000" dirty="0">
                <a:hlinkClick r:id="rId11"/>
              </a:rPr>
              <a:t>https://youtu.be/lBB4stn3exM</a:t>
            </a:r>
            <a:endParaRPr lang="en-US" sz="2000" dirty="0"/>
          </a:p>
          <a:p>
            <a:pPr marL="0" indent="0">
              <a:buNone/>
            </a:pPr>
            <a:r>
              <a:rPr lang="en-US" sz="2000" dirty="0">
                <a:hlinkClick r:id="rId12"/>
              </a:rPr>
              <a:t>https://youtu.be/0WejW9MiTGg</a:t>
            </a:r>
            <a:endParaRPr lang="en-US" sz="2000" dirty="0"/>
          </a:p>
          <a:p>
            <a:pPr marL="0" indent="0">
              <a:buNone/>
            </a:pPr>
            <a:r>
              <a:rPr lang="en-US" sz="2000" dirty="0">
                <a:hlinkClick r:id="rId13"/>
              </a:rPr>
              <a:t>https://youtu.be/QAEZOhE13Wg</a:t>
            </a:r>
            <a:endParaRPr lang="en-US" sz="2000" dirty="0"/>
          </a:p>
          <a:p>
            <a:pPr marL="0" indent="0">
              <a:buNone/>
            </a:pPr>
            <a:r>
              <a:rPr lang="en-US" sz="2000" dirty="0">
                <a:hlinkClick r:id="rId14"/>
              </a:rPr>
              <a:t>https://youtu.be/ddYNq1TxtM0</a:t>
            </a:r>
            <a:endParaRPr lang="en-US" sz="2000" dirty="0"/>
          </a:p>
          <a:p>
            <a:pPr marL="0" indent="0">
              <a:buNone/>
            </a:pPr>
            <a:r>
              <a:rPr lang="en-US" sz="2000" dirty="0">
                <a:hlinkClick r:id="rId15"/>
              </a:rPr>
              <a:t>https://youtu.be/YciBHHeswBM</a:t>
            </a:r>
            <a:endParaRPr lang="en-US" sz="2000" dirty="0"/>
          </a:p>
          <a:p>
            <a:pPr marL="0" indent="0">
              <a:buNone/>
            </a:pPr>
            <a:r>
              <a:rPr lang="en-US" sz="2000" dirty="0">
                <a:hlinkClick r:id="rId16"/>
              </a:rPr>
              <a:t>https://youtu.be/VCJdg7YBbAQ</a:t>
            </a:r>
            <a:endParaRPr lang="en-US" sz="2000" dirty="0"/>
          </a:p>
          <a:p>
            <a:pPr marL="0" indent="0">
              <a:buNone/>
            </a:pPr>
            <a:r>
              <a:rPr lang="en-US" sz="2000" dirty="0">
                <a:hlinkClick r:id="rId16"/>
              </a:rPr>
              <a:t>https://youtu.be/VCJdg7YBbAQ</a:t>
            </a:r>
            <a:endParaRPr lang="en-US" sz="2000" dirty="0"/>
          </a:p>
          <a:p>
            <a:pPr marL="0" indent="0">
              <a:buNone/>
            </a:pPr>
            <a:r>
              <a:rPr lang="en-US" sz="2000" dirty="0">
                <a:hlinkClick r:id="rId17"/>
              </a:rPr>
              <a:t>https://youtu.be/yhzJxftDgms</a:t>
            </a:r>
            <a:endParaRPr lang="en-US" sz="2000" dirty="0"/>
          </a:p>
          <a:p>
            <a:pPr marL="0" indent="0">
              <a:buNone/>
            </a:pPr>
            <a:r>
              <a:rPr lang="en-US" sz="2000" dirty="0"/>
              <a:t> </a:t>
            </a:r>
          </a:p>
          <a:p>
            <a:pPr marL="0" indent="0">
              <a:buNone/>
            </a:pPr>
            <a:endParaRPr lang="en-US" sz="2000" dirty="0"/>
          </a:p>
          <a:p>
            <a:endParaRPr lang="en-US" sz="2000" dirty="0"/>
          </a:p>
        </p:txBody>
      </p:sp>
      <p:sp>
        <p:nvSpPr>
          <p:cNvPr id="4" name="Date Placeholder 3"/>
          <p:cNvSpPr>
            <a:spLocks noGrp="1"/>
          </p:cNvSpPr>
          <p:nvPr>
            <p:ph type="dt" sz="half" idx="10"/>
          </p:nvPr>
        </p:nvSpPr>
        <p:spPr/>
        <p:txBody>
          <a:bodyPr/>
          <a:lstStyle/>
          <a:p>
            <a:fld id="{2672BDEB-5EBE-4DFF-B187-CFD52BD002BD}"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a typeface="+mn-ea"/>
                <a:cs typeface="+mn-cs"/>
              </a:rPr>
              <a:t>Faculty Video</a:t>
            </a:r>
            <a:r>
              <a:rPr kumimoji="0" lang="en-US" sz="2400" b="1" i="0" u="none" strike="noStrike" kern="1200" cap="none" spc="0" normalizeH="0" noProof="0" dirty="0">
                <a:ln>
                  <a:noFill/>
                </a:ln>
                <a:solidFill>
                  <a:schemeClr val="dk1"/>
                </a:solidFill>
                <a:effectLst/>
                <a:uLnTx/>
                <a:uFillTx/>
                <a:latin typeface="Times New Roman" panose="02020603050405020304" pitchFamily="18" charset="0"/>
                <a:ea typeface="+mn-ea"/>
                <a:cs typeface="+mn-cs"/>
              </a:rPr>
              <a:t> Links, </a:t>
            </a:r>
            <a:r>
              <a:rPr kumimoji="0" lang="en-US" sz="2400" b="1" i="0" u="none" strike="noStrike" kern="1200" cap="none" spc="0" normalizeH="0" noProof="0" dirty="0" err="1">
                <a:ln>
                  <a:noFill/>
                </a:ln>
                <a:solidFill>
                  <a:schemeClr val="dk1"/>
                </a:solidFill>
                <a:effectLst/>
                <a:uLnTx/>
                <a:uFillTx/>
                <a:latin typeface="Times New Roman" panose="02020603050405020304" pitchFamily="18" charset="0"/>
                <a:ea typeface="+mn-ea"/>
                <a:cs typeface="+mn-cs"/>
              </a:rPr>
              <a:t>Youtube</a:t>
            </a:r>
            <a:r>
              <a:rPr kumimoji="0" lang="en-US" sz="2400" b="1" i="0" u="none" strike="noStrike" kern="1200" cap="none" spc="0" normalizeH="0" noProof="0" dirty="0">
                <a:ln>
                  <a:noFill/>
                </a:ln>
                <a:solidFill>
                  <a:schemeClr val="dk1"/>
                </a:solidFill>
                <a:effectLst/>
                <a:uLnTx/>
                <a:uFillTx/>
                <a:latin typeface="Times New Roman" panose="02020603050405020304" pitchFamily="18" charset="0"/>
                <a:ea typeface="+mn-ea"/>
                <a:cs typeface="+mn-cs"/>
              </a:rPr>
              <a:t> &amp; NPTEL Video Links and Online Courses Details  </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a typeface="+mn-ea"/>
              <a:cs typeface="+mn-cs"/>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lvl="0" indent="0">
                  <a:buNone/>
                </a:pPr>
                <a:r>
                  <a:rPr lang="en-US" dirty="0"/>
                  <a:t>Q1. Which one is true</a:t>
                </a:r>
              </a:p>
              <a:p>
                <a:pPr marL="571500" lvl="0" indent="-571500">
                  <a:buFont typeface="+mj-lt"/>
                  <a:buAutoNum type="romanLcPeriod"/>
                </a:pPr>
                <a:r>
                  <a:rPr lang="en-US" dirty="0"/>
                  <a:t>Correlation helps to determine the validity of a  test.</a:t>
                </a:r>
              </a:p>
              <a:p>
                <a:pPr marL="571500" lvl="0" indent="-571500">
                  <a:buFont typeface="+mj-lt"/>
                  <a:buAutoNum type="romanLcPeriod"/>
                </a:pPr>
                <a:r>
                  <a:rPr lang="en-US" dirty="0"/>
                  <a:t>Correlation helps to determine the reliability of a  test.</a:t>
                </a:r>
              </a:p>
              <a:p>
                <a:pPr marL="571500" lvl="0" indent="-571500">
                  <a:buFont typeface="+mj-lt"/>
                  <a:buAutoNum type="romanLcPeriod"/>
                </a:pPr>
                <a:r>
                  <a:rPr lang="en-US" dirty="0"/>
                  <a:t>Correlation indicates the nature of the relationship  between two variables.</a:t>
                </a:r>
              </a:p>
              <a:p>
                <a:pPr marL="571500" lvl="0" indent="-571500">
                  <a:buFont typeface="+mj-lt"/>
                  <a:buAutoNum type="romanLcPeriod"/>
                </a:pPr>
                <a:r>
                  <a:rPr lang="en-US" dirty="0"/>
                  <a:t>All of the above</a:t>
                </a:r>
              </a:p>
              <a:p>
                <a:pPr marL="0" lvl="0" indent="0">
                  <a:buNone/>
                </a:pPr>
                <a:r>
                  <a:rPr lang="en-US" dirty="0"/>
                  <a:t>Q2. Which one is true</a:t>
                </a:r>
              </a:p>
              <a:p>
                <a:pPr marL="571500" lvl="0" indent="-571500">
                  <a:buFont typeface="+mj-lt"/>
                  <a:buAutoNum type="romanLcPeriod"/>
                </a:pPr>
                <a14:m>
                  <m:oMath xmlns:m="http://schemas.openxmlformats.org/officeDocument/2006/math">
                    <m:r>
                      <a:rPr lang="en-US" b="0" i="1">
                        <a:latin typeface="Cambria Math"/>
                      </a:rPr>
                      <m:t>𝐼𝑓</m:t>
                    </m:r>
                    <m:r>
                      <a:rPr lang="en-US" b="0" i="1">
                        <a:latin typeface="Cambria Math"/>
                      </a:rPr>
                      <m:t> </m:t>
                    </m:r>
                    <m:sSub>
                      <m:sSubPr>
                        <m:ctrlPr>
                          <a:rPr lang="en-US" i="1">
                            <a:latin typeface="Cambria Math" panose="02040503050406030204" pitchFamily="18" charset="0"/>
                          </a:rPr>
                        </m:ctrlPr>
                      </m:sSubPr>
                      <m:e>
                        <m:r>
                          <a:rPr lang="en-US" b="0" i="1">
                            <a:latin typeface="Cambria Math"/>
                          </a:rPr>
                          <m:t>𝑏</m:t>
                        </m:r>
                      </m:e>
                      <m:sub>
                        <m:r>
                          <a:rPr lang="en-US" b="0" i="1">
                            <a:latin typeface="Cambria Math"/>
                          </a:rPr>
                          <m:t>𝑥𝑦</m:t>
                        </m:r>
                      </m:sub>
                    </m:sSub>
                    <m:r>
                      <a:rPr lang="en-US" b="0" i="1">
                        <a:latin typeface="Cambria Math"/>
                      </a:rPr>
                      <m:t>&gt;1, </m:t>
                    </m:r>
                    <m:r>
                      <a:rPr lang="en-US" b="0" i="1">
                        <a:latin typeface="Cambria Math"/>
                      </a:rPr>
                      <m:t>𝑡h𝑒𝑛</m:t>
                    </m:r>
                    <m:r>
                      <a:rPr lang="en-US" b="0" i="1">
                        <a:latin typeface="Cambria Math"/>
                      </a:rPr>
                      <m:t> </m:t>
                    </m:r>
                    <m:sSub>
                      <m:sSubPr>
                        <m:ctrlPr>
                          <a:rPr lang="en-US" i="1">
                            <a:latin typeface="Cambria Math" panose="02040503050406030204" pitchFamily="18" charset="0"/>
                          </a:rPr>
                        </m:ctrlPr>
                      </m:sSubPr>
                      <m:e>
                        <m:r>
                          <a:rPr lang="en-US" b="0" i="1">
                            <a:latin typeface="Cambria Math"/>
                          </a:rPr>
                          <m:t>𝑏</m:t>
                        </m:r>
                      </m:e>
                      <m:sub>
                        <m:r>
                          <a:rPr lang="en-US" b="0" i="1">
                            <a:latin typeface="Cambria Math"/>
                          </a:rPr>
                          <m:t>𝑦𝑥</m:t>
                        </m:r>
                      </m:sub>
                    </m:sSub>
                    <m:r>
                      <a:rPr lang="en-US" b="0" i="1">
                        <a:latin typeface="Cambria Math"/>
                      </a:rPr>
                      <m:t>&lt;1.</m:t>
                    </m:r>
                  </m:oMath>
                </a14:m>
                <a:endParaRPr lang="en-US" dirty="0"/>
              </a:p>
              <a:p>
                <a:pPr marL="571500" lvl="0" indent="-571500">
                  <a:buFont typeface="+mj-lt"/>
                  <a:buAutoNum type="romanLcPeriod"/>
                </a:pP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a:latin typeface="Cambria Math"/>
                              </a:rPr>
                              <m:t>𝑏</m:t>
                            </m:r>
                          </m:e>
                          <m:sub>
                            <m:r>
                              <a:rPr lang="en-US" b="0" i="1">
                                <a:latin typeface="Cambria Math"/>
                              </a:rPr>
                              <m:t>𝑦𝑥</m:t>
                            </m:r>
                          </m:sub>
                        </m:sSub>
                        <m:r>
                          <a:rPr lang="en-US" b="0">
                            <a:latin typeface="Cambria Math"/>
                          </a:rPr>
                          <m:t>+</m:t>
                        </m:r>
                        <m:r>
                          <a:rPr lang="en-US" b="0" i="1">
                            <a:latin typeface="Cambria Math"/>
                          </a:rPr>
                          <m:t> </m:t>
                        </m:r>
                        <m:sSub>
                          <m:sSubPr>
                            <m:ctrlPr>
                              <a:rPr lang="en-US" i="1">
                                <a:latin typeface="Cambria Math" panose="02040503050406030204" pitchFamily="18" charset="0"/>
                              </a:rPr>
                            </m:ctrlPr>
                          </m:sSubPr>
                          <m:e>
                            <m:r>
                              <a:rPr lang="en-US" b="0" i="1">
                                <a:latin typeface="Cambria Math"/>
                              </a:rPr>
                              <m:t>𝑏</m:t>
                            </m:r>
                          </m:e>
                          <m:sub>
                            <m:r>
                              <a:rPr lang="en-US" b="0" i="1">
                                <a:latin typeface="Cambria Math"/>
                              </a:rPr>
                              <m:t>𝑥𝑦</m:t>
                            </m:r>
                          </m:sub>
                        </m:sSub>
                      </m:num>
                      <m:den>
                        <m:r>
                          <a:rPr lang="en-US" b="0" i="1">
                            <a:latin typeface="Cambria Math"/>
                          </a:rPr>
                          <m:t>2</m:t>
                        </m:r>
                      </m:den>
                    </m:f>
                    <m:r>
                      <a:rPr lang="en-US" b="0" i="1">
                        <a:latin typeface="Cambria Math"/>
                      </a:rPr>
                      <m:t>&gt;</m:t>
                    </m:r>
                    <m:r>
                      <a:rPr lang="en-US" b="0" i="1">
                        <a:latin typeface="Cambria Math"/>
                      </a:rPr>
                      <m:t>𝑟</m:t>
                    </m:r>
                  </m:oMath>
                </a14:m>
                <a:endParaRPr lang="en-US" dirty="0"/>
              </a:p>
              <a:p>
                <a:pPr marL="571500" lvl="0" indent="-571500">
                  <a:buFont typeface="+mj-lt"/>
                  <a:buAutoNum type="romanLcPeriod"/>
                </a:pP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a:latin typeface="Cambria Math"/>
                              </a:rPr>
                              <m:t>𝑏</m:t>
                            </m:r>
                          </m:e>
                          <m:sub>
                            <m:r>
                              <a:rPr lang="en-US" b="0" i="1">
                                <a:latin typeface="Cambria Math"/>
                              </a:rPr>
                              <m:t>𝑦𝑥</m:t>
                            </m:r>
                          </m:sub>
                        </m:sSub>
                        <m:r>
                          <a:rPr lang="en-US" b="0">
                            <a:latin typeface="Cambria Math"/>
                          </a:rPr>
                          <m:t>+</m:t>
                        </m:r>
                        <m:r>
                          <a:rPr lang="en-US" b="0" i="1">
                            <a:latin typeface="Cambria Math"/>
                          </a:rPr>
                          <m:t> </m:t>
                        </m:r>
                        <m:sSub>
                          <m:sSubPr>
                            <m:ctrlPr>
                              <a:rPr lang="en-US" i="1">
                                <a:latin typeface="Cambria Math" panose="02040503050406030204" pitchFamily="18" charset="0"/>
                              </a:rPr>
                            </m:ctrlPr>
                          </m:sSubPr>
                          <m:e>
                            <m:r>
                              <a:rPr lang="en-US" b="0" i="1">
                                <a:latin typeface="Cambria Math"/>
                              </a:rPr>
                              <m:t>𝑏</m:t>
                            </m:r>
                          </m:e>
                          <m:sub>
                            <m:r>
                              <a:rPr lang="en-US" b="0" i="1">
                                <a:latin typeface="Cambria Math"/>
                              </a:rPr>
                              <m:t>𝑥𝑦</m:t>
                            </m:r>
                          </m:sub>
                        </m:sSub>
                      </m:num>
                      <m:den>
                        <m:r>
                          <a:rPr lang="en-US" b="0" i="1">
                            <a:latin typeface="Cambria Math"/>
                          </a:rPr>
                          <m:t>4</m:t>
                        </m:r>
                      </m:den>
                    </m:f>
                    <m:r>
                      <a:rPr lang="en-US" b="0" i="1">
                        <a:latin typeface="Cambria Math"/>
                      </a:rPr>
                      <m:t>&gt;2</m:t>
                    </m:r>
                    <m:r>
                      <a:rPr lang="en-US" b="0" i="1">
                        <a:latin typeface="Cambria Math"/>
                      </a:rPr>
                      <m:t>𝑟</m:t>
                    </m:r>
                  </m:oMath>
                </a14:m>
                <a:endParaRPr lang="en-US" dirty="0"/>
              </a:p>
              <a:p>
                <a:pPr marL="571500" lvl="0" indent="-571500">
                  <a:buFont typeface="+mj-lt"/>
                  <a:buAutoNum type="romanLcPeriod"/>
                </a:pPr>
                <a14:m>
                  <m:oMath xmlns:m="http://schemas.openxmlformats.org/officeDocument/2006/math">
                    <m:r>
                      <a:rPr lang="en-US" b="0" i="1">
                        <a:latin typeface="Cambria Math"/>
                      </a:rPr>
                      <m:t>𝐼𝑓</m:t>
                    </m:r>
                    <m:r>
                      <a:rPr lang="en-US" b="0" i="1">
                        <a:latin typeface="Cambria Math"/>
                      </a:rPr>
                      <m:t> </m:t>
                    </m:r>
                    <m:sSub>
                      <m:sSubPr>
                        <m:ctrlPr>
                          <a:rPr lang="en-US" i="1">
                            <a:latin typeface="Cambria Math" panose="02040503050406030204" pitchFamily="18" charset="0"/>
                          </a:rPr>
                        </m:ctrlPr>
                      </m:sSubPr>
                      <m:e>
                        <m:r>
                          <a:rPr lang="en-US" b="0" i="1">
                            <a:latin typeface="Cambria Math"/>
                          </a:rPr>
                          <m:t>𝑏</m:t>
                        </m:r>
                      </m:e>
                      <m:sub>
                        <m:r>
                          <a:rPr lang="en-US" b="0" i="1">
                            <a:latin typeface="Cambria Math"/>
                          </a:rPr>
                          <m:t>𝑦𝑥</m:t>
                        </m:r>
                      </m:sub>
                    </m:sSub>
                    <m:r>
                      <a:rPr lang="en-US" b="0" i="1">
                        <a:latin typeface="Cambria Math"/>
                      </a:rPr>
                      <m:t>&gt;1, </m:t>
                    </m:r>
                    <m:r>
                      <a:rPr lang="en-US" b="0" i="1">
                        <a:latin typeface="Cambria Math"/>
                      </a:rPr>
                      <m:t>𝑡h𝑒𝑛</m:t>
                    </m:r>
                    <m:r>
                      <a:rPr lang="en-US" b="0" i="1">
                        <a:latin typeface="Cambria Math"/>
                      </a:rPr>
                      <m:t> </m:t>
                    </m:r>
                    <m:sSub>
                      <m:sSubPr>
                        <m:ctrlPr>
                          <a:rPr lang="en-US" i="1">
                            <a:latin typeface="Cambria Math" panose="02040503050406030204" pitchFamily="18" charset="0"/>
                          </a:rPr>
                        </m:ctrlPr>
                      </m:sSubPr>
                      <m:e>
                        <m:r>
                          <a:rPr lang="en-US" b="0" i="1">
                            <a:latin typeface="Cambria Math"/>
                          </a:rPr>
                          <m:t>𝑏</m:t>
                        </m:r>
                      </m:e>
                      <m:sub>
                        <m:r>
                          <a:rPr lang="en-US" b="0" i="1">
                            <a:latin typeface="Cambria Math"/>
                          </a:rPr>
                          <m:t>𝑥𝑦</m:t>
                        </m:r>
                      </m:sub>
                    </m:sSub>
                    <m:r>
                      <a:rPr lang="en-US" b="0" i="1">
                        <a:latin typeface="Cambria Math"/>
                      </a:rPr>
                      <m:t>&lt;1.</m:t>
                    </m:r>
                  </m:oMath>
                </a14:m>
                <a:endParaRPr lang="en-US" dirty="0"/>
              </a:p>
              <a:p>
                <a:pPr marL="571500" indent="-571500">
                  <a:buFont typeface="+mj-lt"/>
                  <a:buAutoNum type="romanLcPeriod"/>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815" t="-80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248A5FEE-D08B-448C-B0F1-8F70882F5594}" type="datetime1">
              <a:rPr lang="en-US" smtClean="0"/>
              <a:t>1/5/2023</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MCQ (CO1)</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Q3. Sum of squares of items 2430, mean is 7 N=12, find the variance. </a:t>
            </a:r>
          </a:p>
          <a:p>
            <a:pPr marL="571500" lvl="0" indent="-571500">
              <a:buFont typeface="+mj-lt"/>
              <a:buAutoNum type="romanLcPeriod"/>
            </a:pPr>
            <a:r>
              <a:rPr lang="en-US" sz="2200" dirty="0"/>
              <a:t>176.5</a:t>
            </a:r>
          </a:p>
          <a:p>
            <a:pPr marL="571500" lvl="0" indent="-571500">
              <a:buFont typeface="+mj-lt"/>
              <a:buAutoNum type="romanLcPeriod"/>
            </a:pPr>
            <a:r>
              <a:rPr lang="en-US" sz="2200" dirty="0"/>
              <a:t>12.38</a:t>
            </a:r>
          </a:p>
          <a:p>
            <a:pPr marL="571500" lvl="0" indent="-571500">
              <a:buFont typeface="+mj-lt"/>
              <a:buAutoNum type="romanLcPeriod"/>
            </a:pPr>
            <a:r>
              <a:rPr lang="en-US" sz="2200" dirty="0"/>
              <a:t>153.26</a:t>
            </a:r>
          </a:p>
          <a:p>
            <a:pPr marL="571500" lvl="0" indent="-571500">
              <a:buFont typeface="+mj-lt"/>
              <a:buAutoNum type="romanLcPeriod"/>
            </a:pPr>
            <a:r>
              <a:rPr lang="en-US" sz="2200" dirty="0"/>
              <a:t>14</a:t>
            </a:r>
          </a:p>
          <a:p>
            <a:pPr marL="0" indent="0">
              <a:buNone/>
            </a:pPr>
            <a:r>
              <a:rPr lang="en-US" sz="2200" dirty="0"/>
              <a:t>Q4. Calculate the standard variation of the following </a:t>
            </a:r>
          </a:p>
          <a:p>
            <a:pPr marL="0" indent="0">
              <a:buNone/>
            </a:pPr>
            <a:r>
              <a:rPr lang="en-US" sz="2200" dirty="0"/>
              <a:t>9, 8, 6,5,8,6</a:t>
            </a:r>
          </a:p>
          <a:p>
            <a:pPr marL="571500" lvl="0" indent="-571500">
              <a:buFont typeface="+mj-lt"/>
              <a:buAutoNum type="romanLcPeriod"/>
            </a:pPr>
            <a:r>
              <a:rPr lang="en-US" sz="2200" dirty="0"/>
              <a:t>2</a:t>
            </a:r>
          </a:p>
          <a:p>
            <a:pPr marL="571500" lvl="0" indent="-571500">
              <a:buFont typeface="+mj-lt"/>
              <a:buAutoNum type="romanLcPeriod"/>
            </a:pPr>
            <a:r>
              <a:rPr lang="en-US" sz="2200" dirty="0"/>
              <a:t>3</a:t>
            </a:r>
          </a:p>
          <a:p>
            <a:pPr marL="571500" lvl="0" indent="-571500">
              <a:buFont typeface="+mj-lt"/>
              <a:buAutoNum type="romanLcPeriod"/>
            </a:pPr>
            <a:r>
              <a:rPr lang="en-US" sz="2200" dirty="0"/>
              <a:t>1.414</a:t>
            </a:r>
          </a:p>
          <a:p>
            <a:pPr marL="571500" lvl="0" indent="-571500">
              <a:buFont typeface="+mj-lt"/>
              <a:buAutoNum type="romanLcPeriod"/>
            </a:pPr>
            <a:r>
              <a:rPr lang="en-US" sz="2200" dirty="0"/>
              <a:t>2.414</a:t>
            </a:r>
          </a:p>
          <a:p>
            <a:pPr marL="0" indent="0">
              <a:buNone/>
            </a:pPr>
            <a:endParaRPr lang="en-US" sz="2200" dirty="0"/>
          </a:p>
        </p:txBody>
      </p:sp>
      <p:sp>
        <p:nvSpPr>
          <p:cNvPr id="4" name="Date Placeholder 3"/>
          <p:cNvSpPr>
            <a:spLocks noGrp="1"/>
          </p:cNvSpPr>
          <p:nvPr>
            <p:ph type="dt" sz="half" idx="10"/>
          </p:nvPr>
        </p:nvSpPr>
        <p:spPr/>
        <p:txBody>
          <a:bodyPr/>
          <a:lstStyle/>
          <a:p>
            <a:fld id="{E7CC2339-508B-4663-AAD0-4C6DDC88DF39}" type="datetime1">
              <a:rPr lang="en-US" smtClean="0"/>
              <a:t>1/5/2023</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a typeface="+mn-ea"/>
                <a:cs typeface="+mn-cs"/>
              </a:rPr>
              <a:t>MCQ (CO1)</a:t>
            </a:r>
          </a:p>
        </p:txBody>
      </p:sp>
    </p:spTree>
    <p:extLst>
      <p:ext uri="{BB962C8B-B14F-4D97-AF65-F5344CB8AC3E}">
        <p14:creationId xmlns:p14="http://schemas.microsoft.com/office/powerpoint/2010/main" val="32200841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181600"/>
          </a:xfrm>
        </p:spPr>
        <p:txBody>
          <a:bodyPr>
            <a:normAutofit lnSpcReduction="10000"/>
          </a:bodyPr>
          <a:lstStyle/>
          <a:p>
            <a:pPr marL="0" indent="0">
              <a:buNone/>
            </a:pPr>
            <a:r>
              <a:rPr lang="en-US" sz="2200" dirty="0"/>
              <a:t>Q 1 An in complete distribution  is given below:</a:t>
            </a:r>
          </a:p>
          <a:p>
            <a:pPr marL="0" indent="0">
              <a:buNone/>
            </a:pPr>
            <a:endParaRPr lang="en-US" sz="2200" dirty="0"/>
          </a:p>
          <a:p>
            <a:pPr marL="0" indent="0">
              <a:buNone/>
            </a:pPr>
            <a:endParaRPr lang="en-US" sz="2200" dirty="0"/>
          </a:p>
          <a:p>
            <a:pPr marL="0" indent="0">
              <a:buNone/>
            </a:pPr>
            <a:r>
              <a:rPr lang="en-US" sz="2200" dirty="0"/>
              <a:t>Given that median value is 46 and N=229</a:t>
            </a:r>
          </a:p>
          <a:p>
            <a:pPr marL="514350" indent="-514350">
              <a:buFont typeface="+mj-lt"/>
              <a:buAutoNum type="romanLcPeriod"/>
            </a:pPr>
            <a:r>
              <a:rPr lang="en-US" sz="2200" dirty="0"/>
              <a:t>X</a:t>
            </a:r>
          </a:p>
          <a:p>
            <a:pPr marL="514350" indent="-514350">
              <a:buFont typeface="+mj-lt"/>
              <a:buAutoNum type="romanLcPeriod"/>
            </a:pPr>
            <a:r>
              <a:rPr lang="en-US" sz="2200" dirty="0"/>
              <a:t>Y</a:t>
            </a:r>
          </a:p>
          <a:p>
            <a:pPr marL="514350" indent="-514350">
              <a:buFont typeface="+mj-lt"/>
              <a:buAutoNum type="romanLcPeriod"/>
            </a:pPr>
            <a:r>
              <a:rPr lang="en-US" sz="2200" dirty="0"/>
              <a:t>Mean</a:t>
            </a:r>
          </a:p>
          <a:p>
            <a:pPr marL="514350" indent="-514350">
              <a:buFont typeface="+mj-lt"/>
              <a:buAutoNum type="romanLcPeriod"/>
            </a:pPr>
            <a:r>
              <a:rPr lang="en-US" sz="2200" dirty="0"/>
              <a:t>Mode</a:t>
            </a:r>
          </a:p>
          <a:p>
            <a:pPr marL="0" indent="0">
              <a:buNone/>
            </a:pPr>
            <a:r>
              <a:rPr lang="en-US" sz="2200" dirty="0"/>
              <a:t>Pick the correct option from glossary</a:t>
            </a:r>
          </a:p>
          <a:p>
            <a:pPr marL="457200" indent="-457200">
              <a:buFont typeface="+mj-lt"/>
              <a:buAutoNum type="alphaLcPeriod"/>
            </a:pPr>
            <a:r>
              <a:rPr lang="en-US" sz="2200" dirty="0"/>
              <a:t>45.82</a:t>
            </a:r>
          </a:p>
          <a:p>
            <a:pPr marL="457200" indent="-457200">
              <a:buFont typeface="+mj-lt"/>
              <a:buAutoNum type="alphaLcPeriod"/>
            </a:pPr>
            <a:r>
              <a:rPr lang="en-US" sz="2200" dirty="0"/>
              <a:t>33.5</a:t>
            </a:r>
          </a:p>
          <a:p>
            <a:pPr marL="457200" indent="-457200">
              <a:buFont typeface="+mj-lt"/>
              <a:buAutoNum type="alphaLcPeriod"/>
            </a:pPr>
            <a:r>
              <a:rPr lang="en-US" sz="2200" dirty="0"/>
              <a:t>46.07</a:t>
            </a:r>
          </a:p>
          <a:p>
            <a:pPr marL="457200" indent="-457200">
              <a:buFont typeface="+mj-lt"/>
              <a:buAutoNum type="alphaLcPeriod"/>
            </a:pPr>
            <a:r>
              <a:rPr lang="en-US" sz="2200" dirty="0"/>
              <a:t>45</a:t>
            </a:r>
          </a:p>
          <a:p>
            <a:pPr marL="514350" indent="-514350">
              <a:buFont typeface="+mj-lt"/>
              <a:buAutoNum type="romanLcPeriod"/>
            </a:pPr>
            <a:endParaRPr lang="en-US" sz="2200" dirty="0"/>
          </a:p>
          <a:p>
            <a:pPr marL="514350" indent="-514350">
              <a:buFont typeface="+mj-lt"/>
              <a:buAutoNum type="romanLcPeriod"/>
            </a:pPr>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D7BDB869-1836-4C86-B587-9380B8D0474F}" type="datetime1">
              <a:rPr lang="en-US" smtClean="0"/>
              <a:t>1/5/2023</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a typeface="+mn-ea"/>
                <a:cs typeface="+mn-cs"/>
              </a:rPr>
              <a:t>Glossary (CO1)</a:t>
            </a:r>
          </a:p>
        </p:txBody>
      </p:sp>
      <p:graphicFrame>
        <p:nvGraphicFramePr>
          <p:cNvPr id="2" name="Table 1"/>
          <p:cNvGraphicFramePr>
            <a:graphicFrameLocks noGrp="1"/>
          </p:cNvGraphicFramePr>
          <p:nvPr>
            <p:extLst>
              <p:ext uri="{D42A27DB-BD31-4B8C-83A1-F6EECF244321}">
                <p14:modId xmlns:p14="http://schemas.microsoft.com/office/powerpoint/2010/main" val="3803743477"/>
              </p:ext>
            </p:extLst>
          </p:nvPr>
        </p:nvGraphicFramePr>
        <p:xfrm>
          <a:off x="685800" y="1600200"/>
          <a:ext cx="6096000" cy="74168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tblGrid>
              <a:tr h="370840">
                <a:tc>
                  <a:txBody>
                    <a:bodyPr/>
                    <a:lstStyle/>
                    <a:p>
                      <a:r>
                        <a:rPr lang="en-US" dirty="0">
                          <a:latin typeface="Times New Roman" panose="02020603050405020304" pitchFamily="18" charset="0"/>
                        </a:rPr>
                        <a:t>x</a:t>
                      </a:r>
                    </a:p>
                  </a:txBody>
                  <a:tcPr/>
                </a:tc>
                <a:tc>
                  <a:txBody>
                    <a:bodyPr/>
                    <a:lstStyle/>
                    <a:p>
                      <a:r>
                        <a:rPr lang="en-US" dirty="0">
                          <a:latin typeface="Times New Roman" panose="02020603050405020304" pitchFamily="18" charset="0"/>
                        </a:rPr>
                        <a:t>10-20</a:t>
                      </a:r>
                    </a:p>
                  </a:txBody>
                  <a:tcPr/>
                </a:tc>
                <a:tc>
                  <a:txBody>
                    <a:bodyPr/>
                    <a:lstStyle/>
                    <a:p>
                      <a:r>
                        <a:rPr lang="en-US" dirty="0">
                          <a:latin typeface="Times New Roman" panose="02020603050405020304" pitchFamily="18" charset="0"/>
                        </a:rPr>
                        <a:t>20-30</a:t>
                      </a:r>
                    </a:p>
                  </a:txBody>
                  <a:tcPr/>
                </a:tc>
                <a:tc>
                  <a:txBody>
                    <a:bodyPr/>
                    <a:lstStyle/>
                    <a:p>
                      <a:r>
                        <a:rPr lang="en-US" dirty="0">
                          <a:latin typeface="Times New Roman" panose="02020603050405020304" pitchFamily="18" charset="0"/>
                        </a:rPr>
                        <a:t>30-40</a:t>
                      </a:r>
                    </a:p>
                  </a:txBody>
                  <a:tcPr/>
                </a:tc>
                <a:tc>
                  <a:txBody>
                    <a:bodyPr/>
                    <a:lstStyle/>
                    <a:p>
                      <a:r>
                        <a:rPr lang="en-US" dirty="0">
                          <a:latin typeface="Times New Roman" panose="02020603050405020304" pitchFamily="18" charset="0"/>
                        </a:rPr>
                        <a:t>40-50</a:t>
                      </a:r>
                    </a:p>
                  </a:txBody>
                  <a:tcPr/>
                </a:tc>
                <a:tc>
                  <a:txBody>
                    <a:bodyPr/>
                    <a:lstStyle/>
                    <a:p>
                      <a:r>
                        <a:rPr lang="en-US" dirty="0">
                          <a:latin typeface="Times New Roman" panose="02020603050405020304" pitchFamily="18" charset="0"/>
                        </a:rPr>
                        <a:t>50-60</a:t>
                      </a:r>
                    </a:p>
                  </a:txBody>
                  <a:tcPr/>
                </a:tc>
                <a:tc>
                  <a:txBody>
                    <a:bodyPr/>
                    <a:lstStyle/>
                    <a:p>
                      <a:r>
                        <a:rPr lang="en-US" dirty="0">
                          <a:latin typeface="Times New Roman" panose="02020603050405020304" pitchFamily="18" charset="0"/>
                        </a:rPr>
                        <a:t>60-70</a:t>
                      </a:r>
                    </a:p>
                  </a:txBody>
                  <a:tcPr/>
                </a:tc>
                <a:tc>
                  <a:txBody>
                    <a:bodyPr/>
                    <a:lstStyle/>
                    <a:p>
                      <a:r>
                        <a:rPr lang="en-US" dirty="0">
                          <a:latin typeface="Times New Roman" panose="02020603050405020304" pitchFamily="18" charset="0"/>
                        </a:rPr>
                        <a:t>70-80</a:t>
                      </a:r>
                    </a:p>
                  </a:txBody>
                  <a:tcPr/>
                </a:tc>
                <a:extLst>
                  <a:ext uri="{0D108BD9-81ED-4DB2-BD59-A6C34878D82A}">
                    <a16:rowId xmlns:a16="http://schemas.microsoft.com/office/drawing/2014/main" val="10000"/>
                  </a:ext>
                </a:extLst>
              </a:tr>
              <a:tr h="370840">
                <a:tc>
                  <a:txBody>
                    <a:bodyPr/>
                    <a:lstStyle/>
                    <a:p>
                      <a:r>
                        <a:rPr lang="en-US" dirty="0">
                          <a:latin typeface="Times New Roman" panose="02020603050405020304" pitchFamily="18" charset="0"/>
                        </a:rPr>
                        <a:t>f</a:t>
                      </a:r>
                    </a:p>
                  </a:txBody>
                  <a:tcPr/>
                </a:tc>
                <a:tc>
                  <a:txBody>
                    <a:bodyPr/>
                    <a:lstStyle/>
                    <a:p>
                      <a:r>
                        <a:rPr lang="en-US" dirty="0">
                          <a:latin typeface="Times New Roman" panose="02020603050405020304" pitchFamily="18" charset="0"/>
                        </a:rPr>
                        <a:t>12</a:t>
                      </a:r>
                    </a:p>
                  </a:txBody>
                  <a:tcPr/>
                </a:tc>
                <a:tc>
                  <a:txBody>
                    <a:bodyPr/>
                    <a:lstStyle/>
                    <a:p>
                      <a:r>
                        <a:rPr lang="en-US" dirty="0">
                          <a:latin typeface="Times New Roman" panose="02020603050405020304" pitchFamily="18" charset="0"/>
                        </a:rPr>
                        <a:t>30</a:t>
                      </a:r>
                    </a:p>
                  </a:txBody>
                  <a:tcPr/>
                </a:tc>
                <a:tc>
                  <a:txBody>
                    <a:bodyPr/>
                    <a:lstStyle/>
                    <a:p>
                      <a:r>
                        <a:rPr lang="en-US" dirty="0">
                          <a:latin typeface="Times New Roman" panose="02020603050405020304" pitchFamily="18" charset="0"/>
                        </a:rPr>
                        <a:t>X</a:t>
                      </a:r>
                    </a:p>
                  </a:txBody>
                  <a:tcPr/>
                </a:tc>
                <a:tc>
                  <a:txBody>
                    <a:bodyPr/>
                    <a:lstStyle/>
                    <a:p>
                      <a:r>
                        <a:rPr lang="en-US" dirty="0">
                          <a:latin typeface="Times New Roman" panose="02020603050405020304" pitchFamily="18" charset="0"/>
                        </a:rPr>
                        <a:t>65</a:t>
                      </a:r>
                    </a:p>
                  </a:txBody>
                  <a:tcPr/>
                </a:tc>
                <a:tc>
                  <a:txBody>
                    <a:bodyPr/>
                    <a:lstStyle/>
                    <a:p>
                      <a:r>
                        <a:rPr lang="en-US" dirty="0">
                          <a:latin typeface="Times New Roman" panose="02020603050405020304" pitchFamily="18" charset="0"/>
                        </a:rPr>
                        <a:t>Y</a:t>
                      </a:r>
                    </a:p>
                  </a:txBody>
                  <a:tcPr/>
                </a:tc>
                <a:tc>
                  <a:txBody>
                    <a:bodyPr/>
                    <a:lstStyle/>
                    <a:p>
                      <a:r>
                        <a:rPr lang="en-US" dirty="0">
                          <a:latin typeface="Times New Roman" panose="02020603050405020304" pitchFamily="18" charset="0"/>
                        </a:rPr>
                        <a:t>25</a:t>
                      </a:r>
                    </a:p>
                  </a:txBody>
                  <a:tcPr/>
                </a:tc>
                <a:tc>
                  <a:txBody>
                    <a:bodyPr/>
                    <a:lstStyle/>
                    <a:p>
                      <a:r>
                        <a:rPr lang="en-US" dirty="0">
                          <a:latin typeface="Times New Roman" panose="02020603050405020304" pitchFamily="18" charset="0"/>
                        </a:rPr>
                        <a:t>18</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901055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Q2. For the following:</a:t>
                </a:r>
              </a:p>
              <a:p>
                <a:pPr marL="514350" indent="-514350">
                  <a:buFont typeface="+mj-lt"/>
                  <a:buAutoNum type="romanLcPeriod"/>
                </a:pPr>
                <a:r>
                  <a:rPr lang="en-US" sz="2200" dirty="0"/>
                  <a:t>Equation of line y on x</a:t>
                </a:r>
              </a:p>
              <a:p>
                <a:pPr marL="514350" indent="-514350">
                  <a:buFont typeface="+mj-lt"/>
                  <a:buAutoNum type="romanLcPeriod"/>
                </a:pPr>
                <a:r>
                  <a:rPr lang="en-US" sz="2200" dirty="0"/>
                  <a:t>Regression coefficient x on y</a:t>
                </a:r>
              </a:p>
              <a:p>
                <a:pPr marL="514350" indent="-514350">
                  <a:buFont typeface="+mj-lt"/>
                  <a:buAutoNum type="romanLcPeriod"/>
                </a:pPr>
                <a:r>
                  <a:rPr lang="en-US" sz="2200" dirty="0"/>
                  <a:t>Correlation coefficient </a:t>
                </a:r>
              </a:p>
              <a:p>
                <a:pPr marL="514350" indent="-514350">
                  <a:buFont typeface="+mj-lt"/>
                  <a:buAutoNum type="romanLcPeriod"/>
                </a:pPr>
                <a:r>
                  <a:rPr lang="en-US" sz="2200" dirty="0"/>
                  <a:t> Equation of line x on y</a:t>
                </a:r>
              </a:p>
              <a:p>
                <a:pPr marL="0" indent="0">
                  <a:buNone/>
                </a:pPr>
                <a:r>
                  <a:rPr lang="en-US" sz="2200" dirty="0"/>
                  <a:t>Pick the correct option from glossary</a:t>
                </a:r>
              </a:p>
              <a:p>
                <a:pPr marL="457200" indent="-457200">
                  <a:buFont typeface="+mj-lt"/>
                  <a:buAutoNum type="alphaLcPeriod"/>
                </a:pPr>
                <a14:m>
                  <m:oMath xmlns:m="http://schemas.openxmlformats.org/officeDocument/2006/math">
                    <m:d>
                      <m:dPr>
                        <m:ctrlPr>
                          <a:rPr lang="en-US" sz="2200" i="1" smtClean="0">
                            <a:latin typeface="Cambria Math" panose="02040503050406030204" pitchFamily="18" charset="0"/>
                          </a:rPr>
                        </m:ctrlPr>
                      </m:dPr>
                      <m:e>
                        <m:r>
                          <a:rPr lang="en-US" sz="2200" b="0" i="1" smtClean="0">
                            <a:latin typeface="Cambria Math"/>
                          </a:rPr>
                          <m:t>𝑥</m:t>
                        </m:r>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𝑥</m:t>
                            </m:r>
                          </m:e>
                        </m:acc>
                      </m:e>
                    </m:d>
                    <m:r>
                      <a:rPr lang="en-US" sz="2200" b="0" i="1" smtClean="0">
                        <a:latin typeface="Cambria Math"/>
                      </a:rPr>
                      <m:t>=</m:t>
                    </m:r>
                    <m:sSub>
                      <m:sSubPr>
                        <m:ctrlPr>
                          <a:rPr lang="en-US" sz="2200" b="0" i="1" smtClean="0">
                            <a:latin typeface="Cambria Math" panose="02040503050406030204" pitchFamily="18" charset="0"/>
                          </a:rPr>
                        </m:ctrlPr>
                      </m:sSubPr>
                      <m:e>
                        <m:r>
                          <a:rPr lang="en-US" sz="2200" b="0" i="1" smtClean="0">
                            <a:latin typeface="Cambria Math"/>
                          </a:rPr>
                          <m:t>𝑏</m:t>
                        </m:r>
                      </m:e>
                      <m:sub>
                        <m:r>
                          <a:rPr lang="en-US" sz="2200" b="0" i="1" smtClean="0">
                            <a:latin typeface="Cambria Math"/>
                          </a:rPr>
                          <m:t>𝑥𝑦</m:t>
                        </m:r>
                      </m:sub>
                    </m:sSub>
                    <m:d>
                      <m:dPr>
                        <m:ctrlPr>
                          <a:rPr lang="en-US" sz="2200" b="0" i="1" smtClean="0">
                            <a:latin typeface="Cambria Math" panose="02040503050406030204" pitchFamily="18" charset="0"/>
                          </a:rPr>
                        </m:ctrlPr>
                      </m:dPr>
                      <m:e>
                        <m:r>
                          <a:rPr lang="en-US" sz="2200" b="0" i="1" smtClean="0">
                            <a:latin typeface="Cambria Math"/>
                          </a:rPr>
                          <m:t>𝑦</m:t>
                        </m:r>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𝑦</m:t>
                            </m:r>
                          </m:e>
                        </m:acc>
                      </m:e>
                    </m:d>
                  </m:oMath>
                </a14:m>
                <a:endParaRPr lang="en-US" sz="2200" dirty="0"/>
              </a:p>
              <a:p>
                <a:pPr marL="457200" indent="-457200">
                  <a:buFont typeface="+mj-lt"/>
                  <a:buAutoNum type="alphaLcPeriod"/>
                </a:pPr>
                <a:r>
                  <a:rPr lang="en-US" sz="2200" dirty="0"/>
                  <a:t>r(</a:t>
                </a:r>
                <a:r>
                  <a:rPr lang="en-US" sz="2200" dirty="0" err="1"/>
                  <a:t>x,y</a:t>
                </a:r>
                <a:r>
                  <a:rPr lang="en-US" sz="2200" dirty="0"/>
                  <a:t>)</a:t>
                </a:r>
              </a:p>
              <a:p>
                <a:pPr marL="457200" indent="-457200">
                  <a:buFont typeface="+mj-lt"/>
                  <a:buAutoNum type="alphaLcPeriod"/>
                </a:pPr>
                <a14:m>
                  <m:oMath xmlns:m="http://schemas.openxmlformats.org/officeDocument/2006/math">
                    <m:d>
                      <m:dPr>
                        <m:ctrlPr>
                          <a:rPr lang="en-US" sz="2200" i="1">
                            <a:latin typeface="Cambria Math" panose="02040503050406030204" pitchFamily="18" charset="0"/>
                          </a:rPr>
                        </m:ctrlPr>
                      </m:dPr>
                      <m:e>
                        <m:r>
                          <a:rPr lang="en-US" sz="2200" i="1">
                            <a:latin typeface="Cambria Math"/>
                          </a:rPr>
                          <m:t>𝑦</m:t>
                        </m:r>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𝑦</m:t>
                            </m:r>
                          </m:e>
                        </m:acc>
                      </m:e>
                    </m:d>
                    <m:r>
                      <a:rPr lang="en-US" sz="2200" b="0" i="1" smtClean="0">
                        <a:latin typeface="Cambria Math"/>
                      </a:rPr>
                      <m:t>=</m:t>
                    </m:r>
                    <m:sSub>
                      <m:sSubPr>
                        <m:ctrlPr>
                          <a:rPr lang="en-US" sz="2200" i="1">
                            <a:latin typeface="Cambria Math" panose="02040503050406030204" pitchFamily="18" charset="0"/>
                          </a:rPr>
                        </m:ctrlPr>
                      </m:sSubPr>
                      <m:e>
                        <m:r>
                          <a:rPr lang="en-US" sz="2200" i="1">
                            <a:latin typeface="Cambria Math"/>
                          </a:rPr>
                          <m:t>𝑏</m:t>
                        </m:r>
                      </m:e>
                      <m:sub>
                        <m:r>
                          <a:rPr lang="en-US" sz="2200" i="1">
                            <a:latin typeface="Cambria Math"/>
                          </a:rPr>
                          <m:t>𝑦𝑥</m:t>
                        </m:r>
                      </m:sub>
                    </m:sSub>
                    <m:d>
                      <m:dPr>
                        <m:ctrlPr>
                          <a:rPr lang="en-US" sz="2200" i="1">
                            <a:latin typeface="Cambria Math" panose="02040503050406030204" pitchFamily="18" charset="0"/>
                          </a:rPr>
                        </m:ctrlPr>
                      </m:dPr>
                      <m:e>
                        <m:r>
                          <a:rPr lang="en-US" sz="2200" i="1">
                            <a:latin typeface="Cambria Math"/>
                          </a:rPr>
                          <m:t>𝑥</m:t>
                        </m:r>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𝑥</m:t>
                            </m:r>
                          </m:e>
                        </m:acc>
                      </m:e>
                    </m:d>
                  </m:oMath>
                </a14:m>
                <a:endParaRPr lang="en-US" sz="2200" dirty="0"/>
              </a:p>
              <a:p>
                <a:pPr marL="457200" indent="-457200">
                  <a:buFont typeface="+mj-lt"/>
                  <a:buAutoNum type="alphaLcPeriod"/>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𝑏</m:t>
                        </m:r>
                      </m:e>
                      <m:sub>
                        <m:r>
                          <a:rPr lang="en-US" sz="2200" b="0" i="1" smtClean="0">
                            <a:latin typeface="Cambria Math"/>
                          </a:rPr>
                          <m:t>𝑥</m:t>
                        </m:r>
                        <m:r>
                          <a:rPr lang="en-US" sz="2200" i="1">
                            <a:latin typeface="Cambria Math"/>
                          </a:rPr>
                          <m:t>𝑦</m:t>
                        </m:r>
                      </m:sub>
                    </m:sSub>
                  </m:oMath>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1037"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8D38396B-3033-4A8B-A335-61671266B7A4}" type="datetime1">
              <a:rPr lang="en-US" smtClean="0"/>
              <a:t>1/5/2023</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Glossary (CO1)</a:t>
            </a:r>
          </a:p>
        </p:txBody>
      </p:sp>
    </p:spTree>
    <p:extLst>
      <p:ext uri="{BB962C8B-B14F-4D97-AF65-F5344CB8AC3E}">
        <p14:creationId xmlns:p14="http://schemas.microsoft.com/office/powerpoint/2010/main" val="150614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443983895"/>
              </p:ext>
            </p:extLst>
          </p:nvPr>
        </p:nvGraphicFramePr>
        <p:xfrm>
          <a:off x="533400" y="1143000"/>
          <a:ext cx="8229600" cy="29870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990600">
                <a:tc>
                  <a:txBody>
                    <a:bodyPr/>
                    <a:lstStyle/>
                    <a:p>
                      <a:pPr algn="ctr"/>
                      <a:r>
                        <a:rPr lang="en-US" sz="2000" b="1" dirty="0">
                          <a:latin typeface="Times New Roman" panose="02020603050405020304" pitchFamily="18" charset="0"/>
                          <a:cs typeface="Times New Roman" panose="02020603050405020304" pitchFamily="18" charset="0"/>
                        </a:rPr>
                        <a:t>Branch</a:t>
                      </a:r>
                    </a:p>
                  </a:txBody>
                  <a:tcPr/>
                </a:tc>
                <a:tc>
                  <a:txBody>
                    <a:bodyPr/>
                    <a:lstStyle/>
                    <a:p>
                      <a:pPr algn="ctr"/>
                      <a:r>
                        <a:rPr lang="en-US" sz="2000" dirty="0">
                          <a:latin typeface="Times New Roman" panose="02020603050405020304" pitchFamily="18" charset="0"/>
                          <a:cs typeface="Times New Roman" panose="02020603050405020304" pitchFamily="18" charset="0"/>
                        </a:rPr>
                        <a:t>Semester</a:t>
                      </a:r>
                    </a:p>
                  </a:txBody>
                  <a:tcPr/>
                </a:tc>
                <a:tc>
                  <a:txBody>
                    <a:bodyPr/>
                    <a:lstStyle/>
                    <a:p>
                      <a:pPr algn="ctr"/>
                      <a:r>
                        <a:rPr lang="en-US" sz="2000" dirty="0">
                          <a:latin typeface="Times New Roman" panose="02020603050405020304" pitchFamily="18" charset="0"/>
                          <a:cs typeface="Times New Roman" panose="02020603050405020304" pitchFamily="18" charset="0"/>
                        </a:rPr>
                        <a:t>Sections</a:t>
                      </a:r>
                    </a:p>
                  </a:txBody>
                  <a:tcPr/>
                </a:tc>
                <a:tc>
                  <a:txBody>
                    <a:bodyPr/>
                    <a:lstStyle/>
                    <a:p>
                      <a:pPr algn="ctr"/>
                      <a:r>
                        <a:rPr lang="en-US" sz="2000" dirty="0">
                          <a:latin typeface="Times New Roman" panose="02020603050405020304" pitchFamily="18" charset="0"/>
                          <a:cs typeface="Times New Roman" panose="02020603050405020304" pitchFamily="18" charset="0"/>
                        </a:rPr>
                        <a:t>No. of enrolled</a:t>
                      </a:r>
                      <a:r>
                        <a:rPr lang="en-US" sz="2000" baseline="0" dirty="0">
                          <a:latin typeface="Times New Roman" panose="02020603050405020304" pitchFamily="18" charset="0"/>
                          <a:cs typeface="Times New Roman" panose="02020603050405020304" pitchFamily="18" charset="0"/>
                        </a:rPr>
                        <a:t> Students</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No. Passed Students</a:t>
                      </a:r>
                    </a:p>
                  </a:txBody>
                  <a:tcPr/>
                </a:tc>
                <a:tc>
                  <a:txBody>
                    <a:bodyPr/>
                    <a:lstStyle/>
                    <a:p>
                      <a:pPr algn="ctr"/>
                      <a:r>
                        <a:rPr lang="en-US" sz="2000" dirty="0">
                          <a:latin typeface="Times New Roman" panose="02020603050405020304" pitchFamily="18" charset="0"/>
                          <a:cs typeface="Times New Roman" panose="02020603050405020304" pitchFamily="18" charset="0"/>
                        </a:rPr>
                        <a:t>% Passed</a:t>
                      </a:r>
                    </a:p>
                  </a:txBody>
                  <a:tcPr/>
                </a:tc>
                <a:extLst>
                  <a:ext uri="{0D108BD9-81ED-4DB2-BD59-A6C34878D82A}">
                    <a16:rowId xmlns:a16="http://schemas.microsoft.com/office/drawing/2014/main" val="10000"/>
                  </a:ext>
                </a:extLst>
              </a:tr>
              <a:tr h="990600">
                <a:tc>
                  <a:txBody>
                    <a:bodyPr/>
                    <a:lstStyle/>
                    <a:p>
                      <a:pPr algn="ctr"/>
                      <a:r>
                        <a:rPr lang="en-US" sz="2000" dirty="0">
                          <a:latin typeface="Times New Roman" panose="02020603050405020304" pitchFamily="18" charset="0"/>
                          <a:cs typeface="Times New Roman" panose="02020603050405020304" pitchFamily="18" charset="0"/>
                        </a:rPr>
                        <a:t>CS</a:t>
                      </a:r>
                    </a:p>
                  </a:txBody>
                  <a:tcPr/>
                </a:tc>
                <a:tc>
                  <a:txBody>
                    <a:bodyPr/>
                    <a:lstStyle/>
                    <a:p>
                      <a:pPr algn="ctr"/>
                      <a:r>
                        <a:rPr lang="en-US" sz="2000" dirty="0">
                          <a:latin typeface="Times New Roman" panose="02020603050405020304" pitchFamily="18" charset="0"/>
                          <a:cs typeface="Times New Roman" panose="02020603050405020304" pitchFamily="18" charset="0"/>
                        </a:rPr>
                        <a:t>IV</a:t>
                      </a:r>
                    </a:p>
                  </a:txBody>
                  <a:tcPr/>
                </a:tc>
                <a:tc>
                  <a:txBody>
                    <a:bodyPr/>
                    <a:lstStyle/>
                    <a:p>
                      <a:pPr algn="ctr"/>
                      <a:r>
                        <a:rPr lang="en-US" sz="2000" dirty="0">
                          <a:latin typeface="Times New Roman" panose="02020603050405020304" pitchFamily="18" charset="0"/>
                          <a:cs typeface="Times New Roman" panose="02020603050405020304" pitchFamily="18" charset="0"/>
                        </a:rPr>
                        <a:t>A</a:t>
                      </a:r>
                    </a:p>
                  </a:txBody>
                  <a:tcPr/>
                </a:tc>
                <a:tc>
                  <a:txBody>
                    <a:bodyPr/>
                    <a:lstStyle/>
                    <a:p>
                      <a:pPr algn="ctr"/>
                      <a:r>
                        <a:rPr lang="en-US" sz="2000">
                          <a:latin typeface="Times New Roman" panose="02020603050405020304" pitchFamily="18" charset="0"/>
                          <a:cs typeface="Times New Roman" panose="02020603050405020304" pitchFamily="18" charset="0"/>
                        </a:rPr>
                        <a:t>67</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b="0" dirty="0">
                          <a:latin typeface="Times New Roman" panose="02020603050405020304" pitchFamily="18" charset="0"/>
                          <a:cs typeface="Times New Roman" panose="02020603050405020304" pitchFamily="18" charset="0"/>
                        </a:rPr>
                        <a:t>65</a:t>
                      </a:r>
                    </a:p>
                  </a:txBody>
                  <a:tcPr/>
                </a:tc>
                <a:tc>
                  <a:txBody>
                    <a:bodyPr/>
                    <a:lstStyle/>
                    <a:p>
                      <a:pPr algn="ctr"/>
                      <a:r>
                        <a:rPr lang="en-US" sz="2000" dirty="0">
                          <a:latin typeface="Times New Roman" panose="02020603050405020304" pitchFamily="18" charset="0"/>
                          <a:cs typeface="Times New Roman" panose="02020603050405020304" pitchFamily="18" charset="0"/>
                        </a:rPr>
                        <a:t>97%</a:t>
                      </a:r>
                    </a:p>
                  </a:txBody>
                  <a:tcPr/>
                </a:tc>
                <a:extLst>
                  <a:ext uri="{0D108BD9-81ED-4DB2-BD59-A6C34878D82A}">
                    <a16:rowId xmlns:a16="http://schemas.microsoft.com/office/drawing/2014/main" val="2235155168"/>
                  </a:ext>
                </a:extLst>
              </a:tr>
              <a:tr h="990600">
                <a:tc>
                  <a:txBody>
                    <a:bodyPr/>
                    <a:lstStyle/>
                    <a:p>
                      <a:pPr algn="ctr"/>
                      <a:r>
                        <a:rPr lang="en-US" sz="2000" dirty="0">
                          <a:latin typeface="Times New Roman" panose="02020603050405020304" pitchFamily="18" charset="0"/>
                          <a:cs typeface="Times New Roman" panose="02020603050405020304" pitchFamily="18" charset="0"/>
                        </a:rPr>
                        <a:t>IOT</a:t>
                      </a:r>
                    </a:p>
                  </a:txBody>
                  <a:tcPr/>
                </a:tc>
                <a:tc>
                  <a:txBody>
                    <a:bodyPr/>
                    <a:lstStyle/>
                    <a:p>
                      <a:pPr algn="ctr"/>
                      <a:r>
                        <a:rPr lang="en-US" sz="2000" dirty="0">
                          <a:latin typeface="Times New Roman" panose="02020603050405020304" pitchFamily="18" charset="0"/>
                          <a:cs typeface="Times New Roman" panose="02020603050405020304" pitchFamily="18" charset="0"/>
                        </a:rPr>
                        <a:t>IV</a:t>
                      </a:r>
                    </a:p>
                  </a:txBody>
                  <a:tcPr/>
                </a:tc>
                <a:tc>
                  <a:txBody>
                    <a:bodyPr/>
                    <a:lstStyle/>
                    <a:p>
                      <a:pPr algn="ctr"/>
                      <a:r>
                        <a:rPr lang="en-US" sz="2000" dirty="0">
                          <a:latin typeface="Times New Roman" panose="02020603050405020304" pitchFamily="18" charset="0"/>
                          <a:cs typeface="Times New Roman" panose="02020603050405020304" pitchFamily="18" charset="0"/>
                        </a:rPr>
                        <a:t>A</a:t>
                      </a:r>
                    </a:p>
                  </a:txBody>
                  <a:tcPr/>
                </a:tc>
                <a:tc>
                  <a:txBody>
                    <a:bodyPr/>
                    <a:lstStyle/>
                    <a:p>
                      <a:pPr algn="ctr"/>
                      <a:r>
                        <a:rPr lang="en-US" sz="2000" dirty="0">
                          <a:latin typeface="Times New Roman" panose="02020603050405020304" pitchFamily="18" charset="0"/>
                          <a:cs typeface="Times New Roman" panose="02020603050405020304" pitchFamily="18" charset="0"/>
                        </a:rPr>
                        <a:t>49</a:t>
                      </a:r>
                    </a:p>
                  </a:txBody>
                  <a:tcPr/>
                </a:tc>
                <a:tc>
                  <a:txBody>
                    <a:bodyPr/>
                    <a:lstStyle/>
                    <a:p>
                      <a:pPr algn="ctr"/>
                      <a:r>
                        <a:rPr lang="en-US" sz="2000" b="0" dirty="0">
                          <a:latin typeface="Times New Roman" panose="02020603050405020304" pitchFamily="18" charset="0"/>
                          <a:cs typeface="Times New Roman" panose="02020603050405020304" pitchFamily="18" charset="0"/>
                        </a:rPr>
                        <a:t>45</a:t>
                      </a:r>
                    </a:p>
                  </a:txBody>
                  <a:tcPr/>
                </a:tc>
                <a:tc>
                  <a:txBody>
                    <a:bodyPr/>
                    <a:lstStyle/>
                    <a:p>
                      <a:pPr algn="ctr"/>
                      <a:r>
                        <a:rPr lang="en-US" sz="2000" dirty="0">
                          <a:latin typeface="Times New Roman" panose="02020603050405020304" pitchFamily="18" charset="0"/>
                          <a:cs typeface="Times New Roman" panose="02020603050405020304" pitchFamily="18" charset="0"/>
                        </a:rPr>
                        <a:t>91.83%</a:t>
                      </a:r>
                    </a:p>
                  </a:txBody>
                  <a:tcPr/>
                </a:tc>
                <a:extLst>
                  <a:ext uri="{0D108BD9-81ED-4DB2-BD59-A6C34878D82A}">
                    <a16:rowId xmlns:a16="http://schemas.microsoft.com/office/drawing/2014/main" val="10001"/>
                  </a:ext>
                </a:extLst>
              </a:tr>
            </a:tbl>
          </a:graphicData>
        </a:graphic>
      </p:graphicFrame>
      <p:sp>
        <p:nvSpPr>
          <p:cNvPr id="4" name="Date Placeholder 3"/>
          <p:cNvSpPr>
            <a:spLocks noGrp="1"/>
          </p:cNvSpPr>
          <p:nvPr>
            <p:ph type="dt" sz="half" idx="10"/>
          </p:nvPr>
        </p:nvSpPr>
        <p:spPr/>
        <p:txBody>
          <a:bodyPr/>
          <a:lstStyle/>
          <a:p>
            <a:fld id="{7DC61F61-0D2F-48E4-B18D-60A2CB25EDA6}"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
        <p:nvSpPr>
          <p:cNvPr id="7" name="Title 1"/>
          <p:cNvSpPr txBox="1">
            <a:spLocks/>
          </p:cNvSpPr>
          <p:nvPr/>
        </p:nvSpPr>
        <p:spPr>
          <a:xfrm>
            <a:off x="1447800" y="-20546"/>
            <a:ext cx="7696200" cy="782546"/>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noProof="0" dirty="0">
                <a:latin typeface="Times New Roman" panose="02020603050405020304" pitchFamily="18" charset="0"/>
                <a:cs typeface="Times New Roman" panose="02020603050405020304" pitchFamily="18" charset="0"/>
              </a:rPr>
              <a:t>Result Analysis</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8D03EF3-93BA-4B03-9EC3-42AEF2AC17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46"/>
            <a:ext cx="1447800" cy="782545"/>
          </a:xfrm>
          <a:prstGeom prst="rect">
            <a:avLst/>
          </a:prstGeom>
        </p:spPr>
      </p:pic>
    </p:spTree>
    <p:extLst>
      <p:ext uri="{BB962C8B-B14F-4D97-AF65-F5344CB8AC3E}">
        <p14:creationId xmlns:p14="http://schemas.microsoft.com/office/powerpoint/2010/main" val="1791522161"/>
      </p:ext>
    </p:extLst>
  </p:cSld>
  <p:clrMapOvr>
    <a:masterClrMapping/>
  </p:clrMapOvr>
  <p:transition spd="slow">
    <p:push dir="u"/>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B30662E-BC3F-402B-838B-EE20551EAB59}" type="datetime1">
              <a:rPr lang="en-US" smtClean="0"/>
              <a:t>1/5/2023</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24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DB46EDC8-9A19-4821-9AA0-545F66EE0A52}"/>
              </a:ext>
            </a:extLst>
          </p:cNvPr>
          <p:cNvSpPr>
            <a:spLocks noGrp="1"/>
          </p:cNvSpPr>
          <p:nvPr>
            <p:ph idx="1"/>
          </p:nvPr>
        </p:nvSpPr>
        <p:spPr>
          <a:xfrm>
            <a:off x="457200" y="1169482"/>
            <a:ext cx="8229600" cy="4519036"/>
          </a:xfrm>
        </p:spPr>
        <p:txBody>
          <a:bodyPr>
            <a:normAutofit/>
          </a:bodyPr>
          <a:lstStyle/>
          <a:p>
            <a:pPr marL="0" indent="0">
              <a:buNone/>
            </a:pPr>
            <a:r>
              <a:rPr lang="en-US" sz="2000" dirty="0">
                <a:hlinkClick r:id="rId2"/>
              </a:rPr>
              <a:t>First Sessional Set-1 (CSE,IT,CS,ECE,IOT).docx</a:t>
            </a:r>
            <a:endParaRPr lang="en-US" sz="2000" dirty="0"/>
          </a:p>
          <a:p>
            <a:pPr marL="0" indent="0">
              <a:buNone/>
            </a:pPr>
            <a:r>
              <a:rPr lang="en-US" sz="2000" dirty="0">
                <a:hlinkClick r:id="rId3"/>
              </a:rPr>
              <a:t>Second Sessional Set-2 (CSE,IT,CS,ECE,IOT).docx</a:t>
            </a:r>
            <a:endParaRPr lang="en-US" sz="2000" dirty="0"/>
          </a:p>
          <a:p>
            <a:pPr marL="0" indent="0">
              <a:buNone/>
            </a:pPr>
            <a:r>
              <a:rPr lang="en-IN" sz="2000" dirty="0">
                <a:hlinkClick r:id="rId4"/>
              </a:rPr>
              <a:t>Maths IV PUT.docx</a:t>
            </a:r>
            <a:endParaRPr lang="en-IN" sz="2000" dirty="0"/>
          </a:p>
          <a:p>
            <a:pPr marL="0" indent="0">
              <a:buNone/>
            </a:pPr>
            <a:r>
              <a:rPr lang="en-IN" sz="2000" dirty="0">
                <a:hlinkClick r:id="rId5"/>
              </a:rPr>
              <a:t>Maths IV final paper_2022.pdf</a:t>
            </a:r>
            <a:endParaRPr lang="en-IN" sz="2000" dirty="0"/>
          </a:p>
        </p:txBody>
      </p:sp>
      <p:pic>
        <p:nvPicPr>
          <p:cNvPr id="9" name="Picture 8">
            <a:extLst>
              <a:ext uri="{FF2B5EF4-FFF2-40B4-BE49-F238E27FC236}">
                <a16:creationId xmlns:a16="http://schemas.microsoft.com/office/drawing/2014/main" id="{D683AB26-2FF0-4B5B-A17F-F9BA7A5E83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31852"/>
            <a:ext cx="1295400" cy="549276"/>
          </a:xfrm>
          <a:prstGeom prst="rect">
            <a:avLst/>
          </a:prstGeom>
        </p:spPr>
      </p:pic>
    </p:spTree>
    <p:extLst>
      <p:ext uri="{BB962C8B-B14F-4D97-AF65-F5344CB8AC3E}">
        <p14:creationId xmlns:p14="http://schemas.microsoft.com/office/powerpoint/2010/main" val="2163336516"/>
      </p:ext>
    </p:extLst>
  </p:cSld>
  <p:clrMapOvr>
    <a:masterClrMapping/>
  </p:clrMapOvr>
  <p:transition spd="slow">
    <p:push dir="u"/>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953000"/>
              </a:xfrm>
            </p:spPr>
            <p:txBody>
              <a:bodyPr>
                <a:noAutofit/>
              </a:bodyPr>
              <a:lstStyle/>
              <a:p>
                <a:pPr marL="0" lvl="0" indent="0">
                  <a:buNone/>
                </a:pPr>
                <a:r>
                  <a:rPr lang="en-US" sz="2000" dirty="0"/>
                  <a:t>Q1 Obtain normal equation by method of least square to the curve </a:t>
                </a:r>
                <a14:m>
                  <m:oMath xmlns:m="http://schemas.openxmlformats.org/officeDocument/2006/math">
                    <m:r>
                      <a:rPr lang="en-US" sz="2000" i="1">
                        <a:latin typeface="Cambria Math"/>
                      </a:rPr>
                      <m:t>𝑦</m:t>
                    </m:r>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𝑐</m:t>
                        </m:r>
                      </m:e>
                      <m:sub>
                        <m:r>
                          <a:rPr lang="en-US" sz="2000" i="1">
                            <a:latin typeface="Cambria Math"/>
                          </a:rPr>
                          <m:t>0</m:t>
                        </m:r>
                      </m:sub>
                    </m:sSub>
                    <m:r>
                      <a:rPr lang="en-US" sz="2000" i="1">
                        <a:latin typeface="Cambria Math"/>
                      </a:rPr>
                      <m:t>𝑥</m:t>
                    </m:r>
                    <m:r>
                      <a:rPr lang="en-US" sz="2000" i="1">
                        <a:latin typeface="Cambria Math"/>
                      </a:rPr>
                      <m:t>+</m:t>
                    </m:r>
                    <m:f>
                      <m:fPr>
                        <m:ctrlPr>
                          <a:rPr lang="en-US" sz="2000" i="1">
                            <a:latin typeface="Cambria Math" panose="02040503050406030204" pitchFamily="18" charset="0"/>
                          </a:rPr>
                        </m:ctrlPr>
                      </m:fPr>
                      <m:num>
                        <m:r>
                          <a:rPr lang="en-US" sz="2000" i="1">
                            <a:latin typeface="Cambria Math"/>
                          </a:rPr>
                          <m:t> </m:t>
                        </m:r>
                        <m:sSub>
                          <m:sSubPr>
                            <m:ctrlPr>
                              <a:rPr lang="en-US" sz="2000" i="1">
                                <a:latin typeface="Cambria Math" panose="02040503050406030204" pitchFamily="18" charset="0"/>
                              </a:rPr>
                            </m:ctrlPr>
                          </m:sSubPr>
                          <m:e>
                            <m:r>
                              <a:rPr lang="en-US" sz="2000" i="1">
                                <a:latin typeface="Cambria Math"/>
                              </a:rPr>
                              <m:t>𝑐</m:t>
                            </m:r>
                          </m:e>
                          <m:sub>
                            <m:r>
                              <a:rPr lang="en-US" sz="2000" i="1">
                                <a:latin typeface="Cambria Math"/>
                              </a:rPr>
                              <m:t>1</m:t>
                            </m:r>
                          </m:sub>
                        </m:sSub>
                      </m:num>
                      <m:den>
                        <m:rad>
                          <m:radPr>
                            <m:degHide m:val="on"/>
                            <m:ctrlPr>
                              <a:rPr lang="en-US" sz="2000" i="1">
                                <a:latin typeface="Cambria Math" panose="02040503050406030204" pitchFamily="18" charset="0"/>
                              </a:rPr>
                            </m:ctrlPr>
                          </m:radPr>
                          <m:deg/>
                          <m:e>
                            <m:r>
                              <a:rPr lang="en-US" sz="2000" i="1">
                                <a:latin typeface="Cambria Math"/>
                              </a:rPr>
                              <m:t>𝑥</m:t>
                            </m:r>
                          </m:e>
                        </m:rad>
                      </m:den>
                    </m:f>
                    <m:r>
                      <a:rPr lang="en-US" sz="2000" i="1">
                        <a:latin typeface="Cambria Math"/>
                      </a:rPr>
                      <m:t> </m:t>
                    </m:r>
                  </m:oMath>
                </a14:m>
                <a:r>
                  <a:rPr lang="en-US" sz="2000" dirty="0"/>
                  <a:t>.Fit it to the following data:</a:t>
                </a:r>
              </a:p>
              <a:p>
                <a:pPr marL="0" lvl="0" indent="0">
                  <a:buNone/>
                </a:pPr>
                <a:endParaRPr lang="en-US" sz="2000" dirty="0"/>
              </a:p>
              <a:p>
                <a:pPr marL="0" lvl="0" indent="0">
                  <a:buNone/>
                </a:pPr>
                <a:endParaRPr lang="en-US" sz="2000" dirty="0"/>
              </a:p>
              <a:p>
                <a:pPr marL="0" indent="0">
                  <a:buNone/>
                </a:pPr>
                <a:r>
                  <a:rPr lang="en-US" sz="2000" dirty="0"/>
                  <a:t>Q2. Find the multiple linear regressions of </a:t>
                </a:r>
                <a14:m>
                  <m:oMath xmlns:m="http://schemas.openxmlformats.org/officeDocument/2006/math">
                    <m:r>
                      <a:rPr lang="en-US" sz="2000" i="1">
                        <a:latin typeface="Cambria Math"/>
                      </a:rPr>
                      <m:t>𝑥</m:t>
                    </m:r>
                  </m:oMath>
                </a14:m>
                <a:r>
                  <a:rPr lang="en-US" sz="2000" dirty="0"/>
                  <a:t> on </a:t>
                </a:r>
                <a14:m>
                  <m:oMath xmlns:m="http://schemas.openxmlformats.org/officeDocument/2006/math">
                    <m:r>
                      <a:rPr lang="en-US" sz="2000" i="1">
                        <a:latin typeface="Cambria Math"/>
                      </a:rPr>
                      <m:t>𝑦</m:t>
                    </m:r>
                  </m:oMath>
                </a14:m>
                <a:r>
                  <a:rPr lang="en-US" sz="2000" dirty="0"/>
                  <a:t> and </a:t>
                </a:r>
                <a14:m>
                  <m:oMath xmlns:m="http://schemas.openxmlformats.org/officeDocument/2006/math">
                    <m:r>
                      <a:rPr lang="en-US" sz="2000" i="1">
                        <a:latin typeface="Cambria Math"/>
                      </a:rPr>
                      <m:t>𝑧</m:t>
                    </m:r>
                  </m:oMath>
                </a14:m>
                <a:r>
                  <a:rPr lang="en-US" sz="2000" dirty="0"/>
                  <a:t> from the data relating to three variables:</a:t>
                </a:r>
              </a:p>
              <a:p>
                <a:pPr marL="0" indent="0">
                  <a:buNone/>
                </a:pPr>
                <a:endParaRPr lang="en-US" sz="2000" dirty="0"/>
              </a:p>
              <a:p>
                <a:pPr marL="0" indent="0">
                  <a:buNone/>
                </a:pPr>
                <a:endParaRPr lang="en-US" sz="2000" dirty="0"/>
              </a:p>
              <a:p>
                <a:pPr marL="0" lvl="0" indent="0">
                  <a:buNone/>
                </a:pPr>
                <a:r>
                  <a:rPr lang="en-US" sz="2000" dirty="0"/>
                  <a:t>Q3. If </a:t>
                </a:r>
                <a14:m>
                  <m:oMath xmlns:m="http://schemas.openxmlformats.org/officeDocument/2006/math">
                    <m:r>
                      <a:rPr lang="en-US" sz="2000" i="1">
                        <a:latin typeface="Cambria Math"/>
                      </a:rPr>
                      <m:t>𝜃</m:t>
                    </m:r>
                  </m:oMath>
                </a14:m>
                <a:r>
                  <a:rPr lang="en-US" sz="2000" dirty="0"/>
                  <a:t> is the angle between the two line of </a:t>
                </a:r>
                <a:r>
                  <a:rPr lang="en-US" sz="2000" dirty="0" err="1"/>
                  <a:t>regression.then</a:t>
                </a:r>
                <a:r>
                  <a:rPr lang="en-US" sz="2000" dirty="0"/>
                  <a:t> express </a:t>
                </a:r>
                <a14:m>
                  <m:oMath xmlns:m="http://schemas.openxmlformats.org/officeDocument/2006/math">
                    <m:func>
                      <m:funcPr>
                        <m:ctrlPr>
                          <a:rPr lang="en-US" sz="2000" i="1">
                            <a:latin typeface="Cambria Math" panose="02040503050406030204" pitchFamily="18" charset="0"/>
                          </a:rPr>
                        </m:ctrlPr>
                      </m:funcPr>
                      <m:fName>
                        <m:r>
                          <m:rPr>
                            <m:sty m:val="p"/>
                          </m:rPr>
                          <a:rPr lang="en-US" sz="2000">
                            <a:latin typeface="Cambria Math"/>
                          </a:rPr>
                          <m:t>tan</m:t>
                        </m:r>
                      </m:fName>
                      <m:e>
                        <m:r>
                          <a:rPr lang="en-US" sz="2000" i="1">
                            <a:latin typeface="Cambria Math"/>
                          </a:rPr>
                          <m:t>𝜃</m:t>
                        </m:r>
                      </m:e>
                    </m:func>
                  </m:oMath>
                </a14:m>
                <a:r>
                  <a:rPr lang="en-US" sz="2000" dirty="0"/>
                  <a:t> in terms of correlation coefficient</a:t>
                </a:r>
                <a14:m>
                  <m:oMath xmlns:m="http://schemas.openxmlformats.org/officeDocument/2006/math">
                    <m:r>
                      <a:rPr lang="en-US" sz="2000" i="1">
                        <a:latin typeface="Cambria Math"/>
                      </a:rPr>
                      <m:t>(</m:t>
                    </m:r>
                    <m:r>
                      <a:rPr lang="en-US" sz="2000" i="1">
                        <a:latin typeface="Cambria Math"/>
                      </a:rPr>
                      <m:t>𝑟</m:t>
                    </m:r>
                    <m:r>
                      <a:rPr lang="en-US" sz="2000" i="1">
                        <a:latin typeface="Cambria Math"/>
                      </a:rPr>
                      <m:t>)</m:t>
                    </m:r>
                  </m:oMath>
                </a14:m>
                <a:r>
                  <a:rPr lang="en-US" sz="2000" dirty="0"/>
                  <a:t>. Explain the significance when </a:t>
                </a:r>
                <a14:m>
                  <m:oMath xmlns:m="http://schemas.openxmlformats.org/officeDocument/2006/math">
                    <m:r>
                      <a:rPr lang="en-US" sz="2000" i="1">
                        <a:latin typeface="Cambria Math"/>
                      </a:rPr>
                      <m:t> </m:t>
                    </m:r>
                    <m:r>
                      <a:rPr lang="en-US" sz="2000" i="1">
                        <a:latin typeface="Cambria Math"/>
                      </a:rPr>
                      <m:t>𝑟</m:t>
                    </m:r>
                    <m:r>
                      <a:rPr lang="en-US" sz="2000" i="1">
                        <a:latin typeface="Cambria Math"/>
                      </a:rPr>
                      <m:t>=0</m:t>
                    </m:r>
                  </m:oMath>
                </a14:m>
                <a:r>
                  <a:rPr lang="en-US" sz="2000" dirty="0"/>
                  <a:t> and </a:t>
                </a:r>
                <a14:m>
                  <m:oMath xmlns:m="http://schemas.openxmlformats.org/officeDocument/2006/math">
                    <m:r>
                      <a:rPr lang="en-US" sz="2000" i="1">
                        <a:latin typeface="Cambria Math"/>
                      </a:rPr>
                      <m:t>𝑟</m:t>
                    </m:r>
                    <m:r>
                      <a:rPr lang="en-US" sz="2000" i="1">
                        <a:latin typeface="Cambria Math"/>
                      </a:rPr>
                      <m:t>=±1.</m:t>
                    </m:r>
                  </m:oMath>
                </a14:m>
                <a:endParaRPr lang="en-US" sz="2000" dirty="0"/>
              </a:p>
              <a:p>
                <a:pPr marL="0" indent="0">
                  <a:buNone/>
                </a:pPr>
                <a:r>
                  <a:rPr lang="en-US" sz="2000" dirty="0"/>
                  <a:t> Q4. Two lines of regression are given by   </a:t>
                </a:r>
                <a14:m>
                  <m:oMath xmlns:m="http://schemas.openxmlformats.org/officeDocument/2006/math">
                    <m:r>
                      <a:rPr lang="en-US" sz="2000" i="1">
                        <a:latin typeface="Cambria Math"/>
                      </a:rPr>
                      <m:t>7</m:t>
                    </m:r>
                    <m:r>
                      <a:rPr lang="en-US" sz="2000" i="1">
                        <a:latin typeface="Cambria Math"/>
                      </a:rPr>
                      <m:t>𝑥</m:t>
                    </m:r>
                    <m:r>
                      <a:rPr lang="en-US" sz="2000" i="1">
                        <a:latin typeface="Cambria Math"/>
                      </a:rPr>
                      <m:t>−16</m:t>
                    </m:r>
                    <m:r>
                      <a:rPr lang="en-US" sz="2000" i="1">
                        <a:latin typeface="Cambria Math"/>
                      </a:rPr>
                      <m:t>𝑦</m:t>
                    </m:r>
                    <m:r>
                      <a:rPr lang="en-US" sz="2000" i="1">
                        <a:latin typeface="Cambria Math"/>
                      </a:rPr>
                      <m:t>+9=0 </m:t>
                    </m:r>
                  </m:oMath>
                </a14:m>
                <a:r>
                  <a:rPr lang="en-US" sz="2000" dirty="0"/>
                  <a:t>and </a:t>
                </a:r>
                <a14:m>
                  <m:oMath xmlns:m="http://schemas.openxmlformats.org/officeDocument/2006/math">
                    <m:r>
                      <a:rPr lang="en-US" sz="2000" i="1">
                        <a:latin typeface="Cambria Math"/>
                      </a:rPr>
                      <m:t>−4</m:t>
                    </m:r>
                    <m:r>
                      <a:rPr lang="en-US" sz="2000" i="1">
                        <a:latin typeface="Cambria Math"/>
                      </a:rPr>
                      <m:t>𝑥</m:t>
                    </m:r>
                    <m:r>
                      <a:rPr lang="en-US" sz="2000" i="1">
                        <a:latin typeface="Cambria Math"/>
                      </a:rPr>
                      <m:t>+5</m:t>
                    </m:r>
                    <m:r>
                      <a:rPr lang="en-US" sz="2000" i="1">
                        <a:latin typeface="Cambria Math"/>
                      </a:rPr>
                      <m:t>𝑦</m:t>
                    </m:r>
                    <m:r>
                      <a:rPr lang="en-US" sz="2000" i="1">
                        <a:latin typeface="Cambria Math"/>
                      </a:rPr>
                      <m:t>−3=0</m:t>
                    </m:r>
                  </m:oMath>
                </a14:m>
                <a:r>
                  <a:rPr lang="en-US" sz="2000" dirty="0"/>
                  <a:t> and </a:t>
                </a:r>
                <a14:m>
                  <m:oMath xmlns:m="http://schemas.openxmlformats.org/officeDocument/2006/math">
                    <m:r>
                      <a:rPr lang="en-US" sz="2000" i="1">
                        <a:latin typeface="Cambria Math"/>
                      </a:rPr>
                      <m:t>𝑣𝑎𝑟</m:t>
                    </m:r>
                    <m:r>
                      <a:rPr lang="en-US" sz="2000" i="1">
                        <a:latin typeface="Cambria Math"/>
                      </a:rPr>
                      <m:t>(</m:t>
                    </m:r>
                    <m:r>
                      <a:rPr lang="en-US" sz="2000" i="1">
                        <a:latin typeface="Cambria Math"/>
                      </a:rPr>
                      <m:t>𝑥</m:t>
                    </m:r>
                    <m:r>
                      <a:rPr lang="en-US" sz="2000" i="1">
                        <a:latin typeface="Cambria Math"/>
                      </a:rPr>
                      <m:t>)</m:t>
                    </m:r>
                  </m:oMath>
                </a14:m>
                <a:r>
                  <a:rPr lang="en-US" sz="2000" dirty="0"/>
                  <a:t>=16.Calculate-(i) the mean of </a:t>
                </a:r>
                <a14:m>
                  <m:oMath xmlns:m="http://schemas.openxmlformats.org/officeDocument/2006/math">
                    <m:r>
                      <a:rPr lang="en-US" sz="2000" i="1">
                        <a:latin typeface="Cambria Math"/>
                      </a:rPr>
                      <m:t>𝑥</m:t>
                    </m:r>
                  </m:oMath>
                </a14:m>
                <a:r>
                  <a:rPr lang="en-US" sz="2000" dirty="0"/>
                  <a:t> and </a:t>
                </a:r>
                <a14:m>
                  <m:oMath xmlns:m="http://schemas.openxmlformats.org/officeDocument/2006/math">
                    <m:r>
                      <a:rPr lang="en-US" sz="2000" i="1">
                        <a:latin typeface="Cambria Math"/>
                      </a:rPr>
                      <m:t>𝑦</m:t>
                    </m:r>
                  </m:oMath>
                </a14:m>
                <a:r>
                  <a:rPr lang="en-US" sz="2000" dirty="0"/>
                  <a:t>  (ii) S.D. of </a:t>
                </a:r>
                <a14:m>
                  <m:oMath xmlns:m="http://schemas.openxmlformats.org/officeDocument/2006/math">
                    <m:r>
                      <a:rPr lang="en-US" sz="2000" i="1">
                        <a:latin typeface="Cambria Math"/>
                      </a:rPr>
                      <m:t>𝑦</m:t>
                    </m:r>
                  </m:oMath>
                </a14:m>
                <a:r>
                  <a:rPr lang="en-US" sz="2000" i="1" dirty="0"/>
                  <a:t> </a:t>
                </a:r>
                <a:r>
                  <a:rPr lang="en-US" sz="2000" dirty="0"/>
                  <a:t>(iii) the correlation coefficient.</a:t>
                </a:r>
              </a:p>
              <a:p>
                <a:r>
                  <a:rPr lang="en-US" sz="2000" dirty="0"/>
                  <a:t>						</a:t>
                </a:r>
              </a:p>
              <a:p>
                <a:pPr marL="0" indent="0">
                  <a:buNone/>
                </a:pPr>
                <a:endParaRPr lang="en-US" sz="2000" dirty="0"/>
              </a:p>
              <a:p>
                <a:pPr marL="0" lvl="0" indent="0">
                  <a:buNone/>
                </a:pPr>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953000"/>
              </a:xfrm>
              <a:blipFill rotWithShape="1">
                <a:blip r:embed="rId2"/>
                <a:stretch>
                  <a:fillRect l="-815" t="-616" r="-1259" b="-309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F87544F-B25F-4296-8D73-461BCAE372D6}" type="datetime1">
              <a:rPr lang="en-US" smtClean="0"/>
              <a:t>1/5/2023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Expected Questions for University Exam(CO1) </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973131066"/>
                  </p:ext>
                </p:extLst>
              </p:nvPr>
            </p:nvGraphicFramePr>
            <p:xfrm>
              <a:off x="609600" y="2057400"/>
              <a:ext cx="4503420" cy="490728"/>
            </p:xfrm>
            <a:graphic>
              <a:graphicData uri="http://schemas.openxmlformats.org/drawingml/2006/table">
                <a:tbl>
                  <a:tblPr firstRow="1" firstCol="1" bandRow="1">
                    <a:tableStyleId>{5C22544A-7EE6-4342-B048-85BDC9FD1C3A}</a:tableStyleId>
                  </a:tblPr>
                  <a:tblGrid>
                    <a:gridCol w="1045845">
                      <a:extLst>
                        <a:ext uri="{9D8B030D-6E8A-4147-A177-3AD203B41FA5}">
                          <a16:colId xmlns:a16="http://schemas.microsoft.com/office/drawing/2014/main" val="20000"/>
                        </a:ext>
                      </a:extLst>
                    </a:gridCol>
                    <a:gridCol w="600075">
                      <a:extLst>
                        <a:ext uri="{9D8B030D-6E8A-4147-A177-3AD203B41FA5}">
                          <a16:colId xmlns:a16="http://schemas.microsoft.com/office/drawing/2014/main" val="20001"/>
                        </a:ext>
                      </a:extLst>
                    </a:gridCol>
                    <a:gridCol w="571500">
                      <a:extLst>
                        <a:ext uri="{9D8B030D-6E8A-4147-A177-3AD203B41FA5}">
                          <a16:colId xmlns:a16="http://schemas.microsoft.com/office/drawing/2014/main" val="20002"/>
                        </a:ext>
                      </a:extLst>
                    </a:gridCol>
                    <a:gridCol w="571500">
                      <a:extLst>
                        <a:ext uri="{9D8B030D-6E8A-4147-A177-3AD203B41FA5}">
                          <a16:colId xmlns:a16="http://schemas.microsoft.com/office/drawing/2014/main" val="20003"/>
                        </a:ext>
                      </a:extLst>
                    </a:gridCol>
                    <a:gridCol w="571500">
                      <a:extLst>
                        <a:ext uri="{9D8B030D-6E8A-4147-A177-3AD203B41FA5}">
                          <a16:colId xmlns:a16="http://schemas.microsoft.com/office/drawing/2014/main" val="20004"/>
                        </a:ext>
                      </a:extLst>
                    </a:gridCol>
                    <a:gridCol w="571500">
                      <a:extLst>
                        <a:ext uri="{9D8B030D-6E8A-4147-A177-3AD203B41FA5}">
                          <a16:colId xmlns:a16="http://schemas.microsoft.com/office/drawing/2014/main" val="20005"/>
                        </a:ext>
                      </a:extLst>
                    </a:gridCol>
                    <a:gridCol w="571500">
                      <a:extLst>
                        <a:ext uri="{9D8B030D-6E8A-4147-A177-3AD203B41FA5}">
                          <a16:colId xmlns:a16="http://schemas.microsoft.com/office/drawing/2014/main" val="20006"/>
                        </a:ext>
                      </a:extLst>
                    </a:gridCol>
                  </a:tblGrid>
                  <a:tr h="0">
                    <a:tc>
                      <a:txBody>
                        <a:bodyPr/>
                        <a:lstStyle/>
                        <a:p>
                          <a:pPr marL="0" marR="0" algn="l">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400">
                                    <a:effectLst/>
                                    <a:latin typeface="Cambria Math"/>
                                  </a:rPr>
                                  <m:t>𝑥</m:t>
                                </m:r>
                              </m:oMath>
                            </m:oMathPara>
                          </a14:m>
                          <a:endParaRPr lang="en-US" sz="11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1400" dirty="0">
                              <a:effectLst/>
                              <a:latin typeface="Times New Roman" panose="02020603050405020304" pitchFamily="18" charset="0"/>
                            </a:rPr>
                            <a:t>0.1</a:t>
                          </a:r>
                          <a:endParaRPr lang="en-US" sz="11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1400" dirty="0">
                              <a:effectLst/>
                              <a:latin typeface="Times New Roman" panose="02020603050405020304" pitchFamily="18" charset="0"/>
                            </a:rPr>
                            <a:t>0.2</a:t>
                          </a:r>
                          <a:endParaRPr lang="en-US" sz="11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1400" dirty="0">
                              <a:effectLst/>
                              <a:latin typeface="Times New Roman" panose="02020603050405020304" pitchFamily="18" charset="0"/>
                            </a:rPr>
                            <a:t>0.4</a:t>
                          </a:r>
                          <a:endParaRPr lang="en-US" sz="11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1400" dirty="0">
                              <a:effectLst/>
                              <a:latin typeface="Times New Roman" panose="02020603050405020304" pitchFamily="18" charset="0"/>
                            </a:rPr>
                            <a:t>0.5</a:t>
                          </a:r>
                          <a:endParaRPr lang="en-US" sz="11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1400" dirty="0">
                              <a:effectLst/>
                              <a:latin typeface="Times New Roman" panose="02020603050405020304" pitchFamily="18" charset="0"/>
                            </a:rPr>
                            <a:t>1</a:t>
                          </a:r>
                          <a:endParaRPr lang="en-US" sz="11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1400" dirty="0">
                              <a:effectLst/>
                              <a:latin typeface="Times New Roman" panose="02020603050405020304" pitchFamily="18" charset="0"/>
                            </a:rPr>
                            <a:t>2</a:t>
                          </a:r>
                          <a:endParaRPr lang="en-US" sz="1100" dirty="0">
                            <a:effectLst/>
                            <a:latin typeface="Times New Roman" panose="02020603050405020304" pitchFamily="18" charset="0"/>
                            <a:ea typeface="Calibri"/>
                            <a:cs typeface="Mangal"/>
                          </a:endParaRPr>
                        </a:p>
                      </a:txBody>
                      <a:tcPr marL="68580" marR="68580" marT="0" marB="0"/>
                    </a:tc>
                    <a:extLst>
                      <a:ext uri="{0D108BD9-81ED-4DB2-BD59-A6C34878D82A}">
                        <a16:rowId xmlns:a16="http://schemas.microsoft.com/office/drawing/2014/main" val="10000"/>
                      </a:ext>
                    </a:extLst>
                  </a:tr>
                  <a:tr h="0">
                    <a:tc>
                      <a:txBody>
                        <a:bodyPr/>
                        <a:lstStyle/>
                        <a:p>
                          <a:pPr marL="0" marR="0" algn="l">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400">
                                    <a:effectLst/>
                                    <a:latin typeface="Cambria Math"/>
                                  </a:rPr>
                                  <m:t>𝑦</m:t>
                                </m:r>
                              </m:oMath>
                            </m:oMathPara>
                          </a14:m>
                          <a:endParaRPr lang="en-US" sz="11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1400" dirty="0">
                              <a:effectLst/>
                              <a:latin typeface="Times New Roman" panose="02020603050405020304" pitchFamily="18" charset="0"/>
                            </a:rPr>
                            <a:t>21</a:t>
                          </a:r>
                          <a:endParaRPr lang="en-US" sz="11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1400" dirty="0">
                              <a:effectLst/>
                              <a:latin typeface="Times New Roman" panose="02020603050405020304" pitchFamily="18" charset="0"/>
                            </a:rPr>
                            <a:t>11</a:t>
                          </a:r>
                          <a:endParaRPr lang="en-US" sz="11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1400" dirty="0">
                              <a:effectLst/>
                              <a:latin typeface="Times New Roman" panose="02020603050405020304" pitchFamily="18" charset="0"/>
                            </a:rPr>
                            <a:t>7</a:t>
                          </a:r>
                          <a:endParaRPr lang="en-US" sz="11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1400" dirty="0">
                              <a:effectLst/>
                              <a:latin typeface="Times New Roman" panose="02020603050405020304" pitchFamily="18" charset="0"/>
                            </a:rPr>
                            <a:t>6</a:t>
                          </a:r>
                          <a:endParaRPr lang="en-US" sz="11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1400" dirty="0">
                              <a:effectLst/>
                              <a:latin typeface="Times New Roman" panose="02020603050405020304" pitchFamily="18" charset="0"/>
                            </a:rPr>
                            <a:t>5</a:t>
                          </a:r>
                          <a:endParaRPr lang="en-US" sz="11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1400" dirty="0">
                              <a:effectLst/>
                              <a:latin typeface="Times New Roman" panose="02020603050405020304" pitchFamily="18" charset="0"/>
                            </a:rPr>
                            <a:t>6</a:t>
                          </a:r>
                          <a:endParaRPr lang="en-US" sz="1100" dirty="0">
                            <a:effectLst/>
                            <a:latin typeface="Times New Roman" panose="02020603050405020304" pitchFamily="18" charset="0"/>
                            <a:ea typeface="Calibri"/>
                            <a:cs typeface="Mangal"/>
                          </a:endParaRPr>
                        </a:p>
                      </a:txBody>
                      <a:tcPr marL="68580" marR="68580" marT="0" marB="0"/>
                    </a:tc>
                    <a:extLst>
                      <a:ext uri="{0D108BD9-81ED-4DB2-BD59-A6C34878D82A}">
                        <a16:rowId xmlns:a16="http://schemas.microsoft.com/office/drawing/2014/main" val="10001"/>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973131066"/>
                  </p:ext>
                </p:extLst>
              </p:nvPr>
            </p:nvGraphicFramePr>
            <p:xfrm>
              <a:off x="609600" y="2057400"/>
              <a:ext cx="4503420" cy="490728"/>
            </p:xfrm>
            <a:graphic>
              <a:graphicData uri="http://schemas.openxmlformats.org/drawingml/2006/table">
                <a:tbl>
                  <a:tblPr firstRow="1" firstCol="1" bandRow="1">
                    <a:tableStyleId>{5C22544A-7EE6-4342-B048-85BDC9FD1C3A}</a:tableStyleId>
                  </a:tblPr>
                  <a:tblGrid>
                    <a:gridCol w="1045845">
                      <a:extLst>
                        <a:ext uri="{9D8B030D-6E8A-4147-A177-3AD203B41FA5}">
                          <a16:colId xmlns:a16="http://schemas.microsoft.com/office/drawing/2014/main" val="20000"/>
                        </a:ext>
                      </a:extLst>
                    </a:gridCol>
                    <a:gridCol w="600075">
                      <a:extLst>
                        <a:ext uri="{9D8B030D-6E8A-4147-A177-3AD203B41FA5}">
                          <a16:colId xmlns:a16="http://schemas.microsoft.com/office/drawing/2014/main" val="20001"/>
                        </a:ext>
                      </a:extLst>
                    </a:gridCol>
                    <a:gridCol w="571500">
                      <a:extLst>
                        <a:ext uri="{9D8B030D-6E8A-4147-A177-3AD203B41FA5}">
                          <a16:colId xmlns:a16="http://schemas.microsoft.com/office/drawing/2014/main" val="20002"/>
                        </a:ext>
                      </a:extLst>
                    </a:gridCol>
                    <a:gridCol w="571500">
                      <a:extLst>
                        <a:ext uri="{9D8B030D-6E8A-4147-A177-3AD203B41FA5}">
                          <a16:colId xmlns:a16="http://schemas.microsoft.com/office/drawing/2014/main" val="20003"/>
                        </a:ext>
                      </a:extLst>
                    </a:gridCol>
                    <a:gridCol w="571500">
                      <a:extLst>
                        <a:ext uri="{9D8B030D-6E8A-4147-A177-3AD203B41FA5}">
                          <a16:colId xmlns:a16="http://schemas.microsoft.com/office/drawing/2014/main" val="20004"/>
                        </a:ext>
                      </a:extLst>
                    </a:gridCol>
                    <a:gridCol w="571500">
                      <a:extLst>
                        <a:ext uri="{9D8B030D-6E8A-4147-A177-3AD203B41FA5}">
                          <a16:colId xmlns:a16="http://schemas.microsoft.com/office/drawing/2014/main" val="20005"/>
                        </a:ext>
                      </a:extLst>
                    </a:gridCol>
                    <a:gridCol w="571500">
                      <a:extLst>
                        <a:ext uri="{9D8B030D-6E8A-4147-A177-3AD203B41FA5}">
                          <a16:colId xmlns:a16="http://schemas.microsoft.com/office/drawing/2014/main" val="20006"/>
                        </a:ext>
                      </a:extLst>
                    </a:gridCol>
                  </a:tblGrid>
                  <a:tr h="245364">
                    <a:tc>
                      <a:txBody>
                        <a:bodyPr/>
                        <a:lstStyle/>
                        <a:p>
                          <a:endParaRPr lang="en-US"/>
                        </a:p>
                      </a:txBody>
                      <a:tcPr marL="68580" marR="68580" marT="0" marB="0">
                        <a:blipFill>
                          <a:blip r:embed="rId3"/>
                          <a:stretch>
                            <a:fillRect l="-1163" t="-17073" r="-331977" b="-134146"/>
                          </a:stretch>
                        </a:blipFill>
                      </a:tcPr>
                    </a:tc>
                    <a:tc>
                      <a:txBody>
                        <a:bodyPr/>
                        <a:lstStyle/>
                        <a:p>
                          <a:pPr marL="0" marR="0" algn="l">
                            <a:lnSpc>
                              <a:spcPct val="115000"/>
                            </a:lnSpc>
                            <a:spcBef>
                              <a:spcPts val="0"/>
                            </a:spcBef>
                            <a:spcAft>
                              <a:spcPts val="0"/>
                            </a:spcAft>
                          </a:pPr>
                          <a:r>
                            <a:rPr lang="en-US" sz="1400" dirty="0">
                              <a:effectLst/>
                              <a:latin typeface="Times New Roman" panose="02020603050405020304" pitchFamily="18" charset="0"/>
                            </a:rPr>
                            <a:t>0.1</a:t>
                          </a:r>
                          <a:endParaRPr lang="en-US" sz="11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1400" dirty="0">
                              <a:effectLst/>
                              <a:latin typeface="Times New Roman" panose="02020603050405020304" pitchFamily="18" charset="0"/>
                            </a:rPr>
                            <a:t>0.2</a:t>
                          </a:r>
                          <a:endParaRPr lang="en-US" sz="11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1400" dirty="0">
                              <a:effectLst/>
                              <a:latin typeface="Times New Roman" panose="02020603050405020304" pitchFamily="18" charset="0"/>
                            </a:rPr>
                            <a:t>0.4</a:t>
                          </a:r>
                          <a:endParaRPr lang="en-US" sz="11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1400" dirty="0">
                              <a:effectLst/>
                              <a:latin typeface="Times New Roman" panose="02020603050405020304" pitchFamily="18" charset="0"/>
                            </a:rPr>
                            <a:t>0.5</a:t>
                          </a:r>
                          <a:endParaRPr lang="en-US" sz="11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1400" dirty="0">
                              <a:effectLst/>
                              <a:latin typeface="Times New Roman" panose="02020603050405020304" pitchFamily="18" charset="0"/>
                            </a:rPr>
                            <a:t>1</a:t>
                          </a:r>
                          <a:endParaRPr lang="en-US" sz="11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1400" dirty="0">
                              <a:effectLst/>
                              <a:latin typeface="Times New Roman" panose="02020603050405020304" pitchFamily="18" charset="0"/>
                            </a:rPr>
                            <a:t>2</a:t>
                          </a:r>
                          <a:endParaRPr lang="en-US" sz="1100" dirty="0">
                            <a:effectLst/>
                            <a:latin typeface="Times New Roman" panose="02020603050405020304" pitchFamily="18" charset="0"/>
                            <a:ea typeface="Calibri"/>
                            <a:cs typeface="Mangal"/>
                          </a:endParaRPr>
                        </a:p>
                      </a:txBody>
                      <a:tcPr marL="68580" marR="68580" marT="0" marB="0"/>
                    </a:tc>
                    <a:extLst>
                      <a:ext uri="{0D108BD9-81ED-4DB2-BD59-A6C34878D82A}">
                        <a16:rowId xmlns:a16="http://schemas.microsoft.com/office/drawing/2014/main" val="10000"/>
                      </a:ext>
                    </a:extLst>
                  </a:tr>
                  <a:tr h="245364">
                    <a:tc>
                      <a:txBody>
                        <a:bodyPr/>
                        <a:lstStyle/>
                        <a:p>
                          <a:endParaRPr lang="en-US"/>
                        </a:p>
                      </a:txBody>
                      <a:tcPr marL="68580" marR="68580" marT="0" marB="0">
                        <a:blipFill>
                          <a:blip r:embed="rId3"/>
                          <a:stretch>
                            <a:fillRect l="-1163" t="-120000" r="-331977" b="-37500"/>
                          </a:stretch>
                        </a:blipFill>
                      </a:tcPr>
                    </a:tc>
                    <a:tc>
                      <a:txBody>
                        <a:bodyPr/>
                        <a:lstStyle/>
                        <a:p>
                          <a:pPr marL="0" marR="0" algn="l">
                            <a:lnSpc>
                              <a:spcPct val="115000"/>
                            </a:lnSpc>
                            <a:spcBef>
                              <a:spcPts val="0"/>
                            </a:spcBef>
                            <a:spcAft>
                              <a:spcPts val="0"/>
                            </a:spcAft>
                          </a:pPr>
                          <a:r>
                            <a:rPr lang="en-US" sz="1400" dirty="0">
                              <a:effectLst/>
                              <a:latin typeface="Times New Roman" panose="02020603050405020304" pitchFamily="18" charset="0"/>
                            </a:rPr>
                            <a:t>21</a:t>
                          </a:r>
                          <a:endParaRPr lang="en-US" sz="11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1400" dirty="0">
                              <a:effectLst/>
                              <a:latin typeface="Times New Roman" panose="02020603050405020304" pitchFamily="18" charset="0"/>
                            </a:rPr>
                            <a:t>11</a:t>
                          </a:r>
                          <a:endParaRPr lang="en-US" sz="11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1400" dirty="0">
                              <a:effectLst/>
                              <a:latin typeface="Times New Roman" panose="02020603050405020304" pitchFamily="18" charset="0"/>
                            </a:rPr>
                            <a:t>7</a:t>
                          </a:r>
                          <a:endParaRPr lang="en-US" sz="11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1400" dirty="0">
                              <a:effectLst/>
                              <a:latin typeface="Times New Roman" panose="02020603050405020304" pitchFamily="18" charset="0"/>
                            </a:rPr>
                            <a:t>6</a:t>
                          </a:r>
                          <a:endParaRPr lang="en-US" sz="11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1400" dirty="0">
                              <a:effectLst/>
                              <a:latin typeface="Times New Roman" panose="02020603050405020304" pitchFamily="18" charset="0"/>
                            </a:rPr>
                            <a:t>5</a:t>
                          </a:r>
                          <a:endParaRPr lang="en-US" sz="11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1400" dirty="0">
                              <a:effectLst/>
                              <a:latin typeface="Times New Roman" panose="02020603050405020304" pitchFamily="18" charset="0"/>
                            </a:rPr>
                            <a:t>6</a:t>
                          </a:r>
                          <a:endParaRPr lang="en-US" sz="1100" dirty="0">
                            <a:effectLst/>
                            <a:latin typeface="Times New Roman" panose="02020603050405020304" pitchFamily="18" charset="0"/>
                            <a:ea typeface="Calibri"/>
                            <a:cs typeface="Mangal"/>
                          </a:endParaRPr>
                        </a:p>
                      </a:txBody>
                      <a:tcPr marL="68580" marR="68580" marT="0" marB="0"/>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extLst>
                  <p:ext uri="{D42A27DB-BD31-4B8C-83A1-F6EECF244321}">
                    <p14:modId xmlns:p14="http://schemas.microsoft.com/office/powerpoint/2010/main" val="2112036920"/>
                  </p:ext>
                </p:extLst>
              </p:nvPr>
            </p:nvGraphicFramePr>
            <p:xfrm>
              <a:off x="685800" y="3352800"/>
              <a:ext cx="2755900" cy="640080"/>
            </p:xfrm>
            <a:graphic>
              <a:graphicData uri="http://schemas.openxmlformats.org/drawingml/2006/table">
                <a:tbl>
                  <a:tblPr firstRow="1" firstCol="1" bandRow="1">
                    <a:tableStyleId>{5C22544A-7EE6-4342-B048-85BDC9FD1C3A}</a:tableStyleId>
                  </a:tblPr>
                  <a:tblGrid>
                    <a:gridCol w="640715">
                      <a:extLst>
                        <a:ext uri="{9D8B030D-6E8A-4147-A177-3AD203B41FA5}">
                          <a16:colId xmlns:a16="http://schemas.microsoft.com/office/drawing/2014/main" val="20000"/>
                        </a:ext>
                      </a:extLst>
                    </a:gridCol>
                    <a:gridCol w="546100">
                      <a:extLst>
                        <a:ext uri="{9D8B030D-6E8A-4147-A177-3AD203B41FA5}">
                          <a16:colId xmlns:a16="http://schemas.microsoft.com/office/drawing/2014/main" val="20001"/>
                        </a:ext>
                      </a:extLst>
                    </a:gridCol>
                    <a:gridCol w="546100">
                      <a:extLst>
                        <a:ext uri="{9D8B030D-6E8A-4147-A177-3AD203B41FA5}">
                          <a16:colId xmlns:a16="http://schemas.microsoft.com/office/drawing/2014/main" val="20002"/>
                        </a:ext>
                      </a:extLst>
                    </a:gridCol>
                    <a:gridCol w="471170">
                      <a:extLst>
                        <a:ext uri="{9D8B030D-6E8A-4147-A177-3AD203B41FA5}">
                          <a16:colId xmlns:a16="http://schemas.microsoft.com/office/drawing/2014/main" val="20003"/>
                        </a:ext>
                      </a:extLst>
                    </a:gridCol>
                    <a:gridCol w="551815">
                      <a:extLst>
                        <a:ext uri="{9D8B030D-6E8A-4147-A177-3AD203B41FA5}">
                          <a16:colId xmlns:a16="http://schemas.microsoft.com/office/drawing/2014/main" val="20004"/>
                        </a:ext>
                      </a:extLst>
                    </a:gridCol>
                  </a:tblGrid>
                  <a:tr h="199390">
                    <a:tc>
                      <a:txBody>
                        <a:bodyPr/>
                        <a:lstStyle/>
                        <a:p>
                          <a:pPr marL="0" marR="0" algn="l">
                            <a:spcBef>
                              <a:spcPts val="0"/>
                            </a:spcBef>
                            <a:spcAft>
                              <a:spcPts val="0"/>
                            </a:spcAft>
                          </a:pPr>
                          <a14:m>
                            <m:oMathPara xmlns:m="http://schemas.openxmlformats.org/officeDocument/2006/math">
                              <m:oMathParaPr>
                                <m:jc m:val="centerGroup"/>
                              </m:oMathParaPr>
                              <m:oMath xmlns:m="http://schemas.openxmlformats.org/officeDocument/2006/math">
                                <m:r>
                                  <a:rPr lang="en-US" sz="1400">
                                    <a:effectLst/>
                                    <a:latin typeface="Cambria Math"/>
                                  </a:rPr>
                                  <m:t>𝑥</m:t>
                                </m:r>
                              </m:oMath>
                            </m:oMathPara>
                          </a14:m>
                          <a:endParaRPr lang="en-US" sz="1100" dirty="0">
                            <a:effectLst/>
                            <a:latin typeface="Times New Roman" panose="02020603050405020304" pitchFamily="18" charset="0"/>
                            <a:ea typeface="Times New Roman"/>
                            <a:cs typeface="Mangal"/>
                          </a:endParaRPr>
                        </a:p>
                      </a:txBody>
                      <a:tcPr marL="68580" marR="68580" marT="0" marB="0"/>
                    </a:tc>
                    <a:tc>
                      <a:txBody>
                        <a:bodyPr/>
                        <a:lstStyle/>
                        <a:p>
                          <a:pPr marL="0" marR="0" algn="l">
                            <a:spcBef>
                              <a:spcPts val="0"/>
                            </a:spcBef>
                            <a:spcAft>
                              <a:spcPts val="0"/>
                            </a:spcAft>
                          </a:pPr>
                          <a:r>
                            <a:rPr lang="en-US" sz="1400" dirty="0">
                              <a:effectLst/>
                              <a:latin typeface="Times New Roman" panose="02020603050405020304" pitchFamily="18" charset="0"/>
                            </a:rPr>
                            <a:t>7</a:t>
                          </a:r>
                          <a:endParaRPr lang="en-US" sz="1100" dirty="0">
                            <a:effectLst/>
                            <a:latin typeface="Times New Roman" panose="02020603050405020304" pitchFamily="18" charset="0"/>
                            <a:ea typeface="Times New Roman"/>
                            <a:cs typeface="Mangal"/>
                          </a:endParaRPr>
                        </a:p>
                      </a:txBody>
                      <a:tcPr marL="68580" marR="68580" marT="0" marB="0"/>
                    </a:tc>
                    <a:tc>
                      <a:txBody>
                        <a:bodyPr/>
                        <a:lstStyle/>
                        <a:p>
                          <a:pPr marL="0" marR="0" algn="l">
                            <a:spcBef>
                              <a:spcPts val="0"/>
                            </a:spcBef>
                            <a:spcAft>
                              <a:spcPts val="0"/>
                            </a:spcAft>
                          </a:pPr>
                          <a:r>
                            <a:rPr lang="en-US" sz="1400" dirty="0">
                              <a:effectLst/>
                              <a:latin typeface="Times New Roman" panose="02020603050405020304" pitchFamily="18" charset="0"/>
                            </a:rPr>
                            <a:t>12</a:t>
                          </a:r>
                          <a:endParaRPr lang="en-US" sz="1100" dirty="0">
                            <a:effectLst/>
                            <a:latin typeface="Times New Roman" panose="02020603050405020304" pitchFamily="18" charset="0"/>
                            <a:ea typeface="Times New Roman"/>
                            <a:cs typeface="Mangal"/>
                          </a:endParaRPr>
                        </a:p>
                      </a:txBody>
                      <a:tcPr marL="68580" marR="68580" marT="0" marB="0"/>
                    </a:tc>
                    <a:tc>
                      <a:txBody>
                        <a:bodyPr/>
                        <a:lstStyle/>
                        <a:p>
                          <a:pPr marL="0" marR="0" algn="l">
                            <a:spcBef>
                              <a:spcPts val="0"/>
                            </a:spcBef>
                            <a:spcAft>
                              <a:spcPts val="0"/>
                            </a:spcAft>
                          </a:pPr>
                          <a:r>
                            <a:rPr lang="en-US" sz="1400" dirty="0">
                              <a:effectLst/>
                              <a:latin typeface="Times New Roman" panose="02020603050405020304" pitchFamily="18" charset="0"/>
                            </a:rPr>
                            <a:t>17</a:t>
                          </a:r>
                          <a:endParaRPr lang="en-US" sz="1100" dirty="0">
                            <a:effectLst/>
                            <a:latin typeface="Times New Roman" panose="02020603050405020304" pitchFamily="18" charset="0"/>
                            <a:ea typeface="Times New Roman"/>
                            <a:cs typeface="Mangal"/>
                          </a:endParaRPr>
                        </a:p>
                      </a:txBody>
                      <a:tcPr marL="68580" marR="68580" marT="0" marB="0"/>
                    </a:tc>
                    <a:tc>
                      <a:txBody>
                        <a:bodyPr/>
                        <a:lstStyle/>
                        <a:p>
                          <a:pPr marL="0" marR="0" algn="l">
                            <a:spcBef>
                              <a:spcPts val="0"/>
                            </a:spcBef>
                            <a:spcAft>
                              <a:spcPts val="0"/>
                            </a:spcAft>
                          </a:pPr>
                          <a:r>
                            <a:rPr lang="en-US" sz="1400" dirty="0">
                              <a:effectLst/>
                              <a:latin typeface="Times New Roman" panose="02020603050405020304" pitchFamily="18" charset="0"/>
                            </a:rPr>
                            <a:t>20</a:t>
                          </a:r>
                          <a:endParaRPr lang="en-US" sz="1100" dirty="0">
                            <a:effectLst/>
                            <a:latin typeface="Times New Roman" panose="02020603050405020304" pitchFamily="18" charset="0"/>
                            <a:ea typeface="Times New Roman"/>
                            <a:cs typeface="Mangal"/>
                          </a:endParaRPr>
                        </a:p>
                      </a:txBody>
                      <a:tcPr marL="68580" marR="68580" marT="0" marB="0"/>
                    </a:tc>
                    <a:extLst>
                      <a:ext uri="{0D108BD9-81ED-4DB2-BD59-A6C34878D82A}">
                        <a16:rowId xmlns:a16="http://schemas.microsoft.com/office/drawing/2014/main" val="10000"/>
                      </a:ext>
                    </a:extLst>
                  </a:tr>
                  <a:tr h="161290">
                    <a:tc>
                      <a:txBody>
                        <a:bodyPr/>
                        <a:lstStyle/>
                        <a:p>
                          <a:pPr marL="0" marR="0" algn="l">
                            <a:spcBef>
                              <a:spcPts val="0"/>
                            </a:spcBef>
                            <a:spcAft>
                              <a:spcPts val="0"/>
                            </a:spcAft>
                          </a:pPr>
                          <a14:m>
                            <m:oMathPara xmlns:m="http://schemas.openxmlformats.org/officeDocument/2006/math">
                              <m:oMathParaPr>
                                <m:jc m:val="centerGroup"/>
                              </m:oMathParaPr>
                              <m:oMath xmlns:m="http://schemas.openxmlformats.org/officeDocument/2006/math">
                                <m:r>
                                  <a:rPr lang="en-US" sz="1400">
                                    <a:effectLst/>
                                    <a:latin typeface="Cambria Math"/>
                                  </a:rPr>
                                  <m:t>𝑦</m:t>
                                </m:r>
                              </m:oMath>
                            </m:oMathPara>
                          </a14:m>
                          <a:endParaRPr lang="en-US" sz="1100" dirty="0">
                            <a:effectLst/>
                            <a:latin typeface="Times New Roman" panose="02020603050405020304" pitchFamily="18" charset="0"/>
                            <a:ea typeface="Times New Roman"/>
                            <a:cs typeface="Mangal"/>
                          </a:endParaRPr>
                        </a:p>
                      </a:txBody>
                      <a:tcPr marL="68580" marR="68580" marT="0" marB="0"/>
                    </a:tc>
                    <a:tc>
                      <a:txBody>
                        <a:bodyPr/>
                        <a:lstStyle/>
                        <a:p>
                          <a:pPr marL="0" marR="0" algn="l">
                            <a:spcBef>
                              <a:spcPts val="0"/>
                            </a:spcBef>
                            <a:spcAft>
                              <a:spcPts val="0"/>
                            </a:spcAft>
                          </a:pPr>
                          <a:r>
                            <a:rPr lang="en-US" sz="1400" dirty="0">
                              <a:effectLst/>
                              <a:latin typeface="Times New Roman" panose="02020603050405020304" pitchFamily="18" charset="0"/>
                            </a:rPr>
                            <a:t>4</a:t>
                          </a:r>
                          <a:endParaRPr lang="en-US" sz="1100" dirty="0">
                            <a:effectLst/>
                            <a:latin typeface="Times New Roman" panose="02020603050405020304" pitchFamily="18" charset="0"/>
                            <a:ea typeface="Times New Roman"/>
                            <a:cs typeface="Mangal"/>
                          </a:endParaRPr>
                        </a:p>
                      </a:txBody>
                      <a:tcPr marL="68580" marR="68580" marT="0" marB="0"/>
                    </a:tc>
                    <a:tc>
                      <a:txBody>
                        <a:bodyPr/>
                        <a:lstStyle/>
                        <a:p>
                          <a:pPr marL="0" marR="0" algn="l">
                            <a:spcBef>
                              <a:spcPts val="0"/>
                            </a:spcBef>
                            <a:spcAft>
                              <a:spcPts val="0"/>
                            </a:spcAft>
                          </a:pPr>
                          <a:r>
                            <a:rPr lang="en-US" sz="1400" dirty="0">
                              <a:effectLst/>
                              <a:latin typeface="Times New Roman" panose="02020603050405020304" pitchFamily="18" charset="0"/>
                            </a:rPr>
                            <a:t>7</a:t>
                          </a:r>
                          <a:endParaRPr lang="en-US" sz="1100" dirty="0">
                            <a:effectLst/>
                            <a:latin typeface="Times New Roman" panose="02020603050405020304" pitchFamily="18" charset="0"/>
                            <a:ea typeface="Times New Roman"/>
                            <a:cs typeface="Mangal"/>
                          </a:endParaRPr>
                        </a:p>
                      </a:txBody>
                      <a:tcPr marL="68580" marR="68580" marT="0" marB="0"/>
                    </a:tc>
                    <a:tc>
                      <a:txBody>
                        <a:bodyPr/>
                        <a:lstStyle/>
                        <a:p>
                          <a:pPr marL="0" marR="0" algn="l">
                            <a:spcBef>
                              <a:spcPts val="0"/>
                            </a:spcBef>
                            <a:spcAft>
                              <a:spcPts val="0"/>
                            </a:spcAft>
                          </a:pPr>
                          <a:r>
                            <a:rPr lang="en-US" sz="1400" dirty="0">
                              <a:effectLst/>
                              <a:latin typeface="Times New Roman" panose="02020603050405020304" pitchFamily="18" charset="0"/>
                            </a:rPr>
                            <a:t>9</a:t>
                          </a:r>
                          <a:endParaRPr lang="en-US" sz="1100" dirty="0">
                            <a:effectLst/>
                            <a:latin typeface="Times New Roman" panose="02020603050405020304" pitchFamily="18" charset="0"/>
                            <a:ea typeface="Times New Roman"/>
                            <a:cs typeface="Mangal"/>
                          </a:endParaRPr>
                        </a:p>
                      </a:txBody>
                      <a:tcPr marL="68580" marR="68580" marT="0" marB="0"/>
                    </a:tc>
                    <a:tc>
                      <a:txBody>
                        <a:bodyPr/>
                        <a:lstStyle/>
                        <a:p>
                          <a:pPr marL="0" marR="0" algn="l">
                            <a:spcBef>
                              <a:spcPts val="0"/>
                            </a:spcBef>
                            <a:spcAft>
                              <a:spcPts val="0"/>
                            </a:spcAft>
                          </a:pPr>
                          <a:r>
                            <a:rPr lang="en-US" sz="1400" dirty="0">
                              <a:effectLst/>
                              <a:latin typeface="Times New Roman" panose="02020603050405020304" pitchFamily="18" charset="0"/>
                            </a:rPr>
                            <a:t>12</a:t>
                          </a:r>
                          <a:endParaRPr lang="en-US" sz="1100" dirty="0">
                            <a:effectLst/>
                            <a:latin typeface="Times New Roman" panose="02020603050405020304" pitchFamily="18" charset="0"/>
                            <a:ea typeface="Times New Roman"/>
                            <a:cs typeface="Mangal"/>
                          </a:endParaRPr>
                        </a:p>
                      </a:txBody>
                      <a:tcPr marL="68580" marR="68580" marT="0" marB="0"/>
                    </a:tc>
                    <a:extLst>
                      <a:ext uri="{0D108BD9-81ED-4DB2-BD59-A6C34878D82A}">
                        <a16:rowId xmlns:a16="http://schemas.microsoft.com/office/drawing/2014/main" val="10001"/>
                      </a:ext>
                    </a:extLst>
                  </a:tr>
                  <a:tr h="161290">
                    <a:tc>
                      <a:txBody>
                        <a:bodyPr/>
                        <a:lstStyle/>
                        <a:p>
                          <a:pPr marL="0" marR="0" algn="l">
                            <a:spcBef>
                              <a:spcPts val="0"/>
                            </a:spcBef>
                            <a:spcAft>
                              <a:spcPts val="0"/>
                            </a:spcAft>
                          </a:pPr>
                          <a14:m>
                            <m:oMathPara xmlns:m="http://schemas.openxmlformats.org/officeDocument/2006/math">
                              <m:oMathParaPr>
                                <m:jc m:val="centerGroup"/>
                              </m:oMathParaPr>
                              <m:oMath xmlns:m="http://schemas.openxmlformats.org/officeDocument/2006/math">
                                <m:r>
                                  <a:rPr lang="en-US" sz="1400">
                                    <a:effectLst/>
                                    <a:latin typeface="Cambria Math"/>
                                  </a:rPr>
                                  <m:t>𝑧</m:t>
                                </m:r>
                              </m:oMath>
                            </m:oMathPara>
                          </a14:m>
                          <a:endParaRPr lang="en-US" sz="1100" dirty="0">
                            <a:effectLst/>
                            <a:latin typeface="Times New Roman" panose="02020603050405020304" pitchFamily="18" charset="0"/>
                            <a:ea typeface="Times New Roman"/>
                            <a:cs typeface="Mangal"/>
                          </a:endParaRPr>
                        </a:p>
                      </a:txBody>
                      <a:tcPr marL="68580" marR="68580" marT="0" marB="0"/>
                    </a:tc>
                    <a:tc>
                      <a:txBody>
                        <a:bodyPr/>
                        <a:lstStyle/>
                        <a:p>
                          <a:pPr marL="0" marR="0" algn="l">
                            <a:spcBef>
                              <a:spcPts val="0"/>
                            </a:spcBef>
                            <a:spcAft>
                              <a:spcPts val="0"/>
                            </a:spcAft>
                          </a:pPr>
                          <a:r>
                            <a:rPr lang="en-US" sz="1400" dirty="0">
                              <a:effectLst/>
                              <a:latin typeface="Times New Roman" panose="02020603050405020304" pitchFamily="18" charset="0"/>
                            </a:rPr>
                            <a:t>1</a:t>
                          </a:r>
                          <a:endParaRPr lang="en-US" sz="1100" dirty="0">
                            <a:effectLst/>
                            <a:latin typeface="Times New Roman" panose="02020603050405020304" pitchFamily="18" charset="0"/>
                            <a:ea typeface="Times New Roman"/>
                            <a:cs typeface="Mangal"/>
                          </a:endParaRPr>
                        </a:p>
                      </a:txBody>
                      <a:tcPr marL="68580" marR="68580" marT="0" marB="0"/>
                    </a:tc>
                    <a:tc>
                      <a:txBody>
                        <a:bodyPr/>
                        <a:lstStyle/>
                        <a:p>
                          <a:pPr marL="0" marR="0" algn="l">
                            <a:spcBef>
                              <a:spcPts val="0"/>
                            </a:spcBef>
                            <a:spcAft>
                              <a:spcPts val="0"/>
                            </a:spcAft>
                          </a:pPr>
                          <a:r>
                            <a:rPr lang="en-US" sz="1400" dirty="0">
                              <a:effectLst/>
                              <a:latin typeface="Times New Roman" panose="02020603050405020304" pitchFamily="18" charset="0"/>
                            </a:rPr>
                            <a:t>2</a:t>
                          </a:r>
                          <a:endParaRPr lang="en-US" sz="1100" dirty="0">
                            <a:effectLst/>
                            <a:latin typeface="Times New Roman" panose="02020603050405020304" pitchFamily="18" charset="0"/>
                            <a:ea typeface="Times New Roman"/>
                            <a:cs typeface="Mangal"/>
                          </a:endParaRPr>
                        </a:p>
                      </a:txBody>
                      <a:tcPr marL="68580" marR="68580" marT="0" marB="0"/>
                    </a:tc>
                    <a:tc>
                      <a:txBody>
                        <a:bodyPr/>
                        <a:lstStyle/>
                        <a:p>
                          <a:pPr marL="0" marR="0" algn="l">
                            <a:spcBef>
                              <a:spcPts val="0"/>
                            </a:spcBef>
                            <a:spcAft>
                              <a:spcPts val="0"/>
                            </a:spcAft>
                          </a:pPr>
                          <a:r>
                            <a:rPr lang="en-US" sz="1400" dirty="0">
                              <a:effectLst/>
                              <a:latin typeface="Times New Roman" panose="02020603050405020304" pitchFamily="18" charset="0"/>
                            </a:rPr>
                            <a:t>5</a:t>
                          </a:r>
                          <a:endParaRPr lang="en-US" sz="1100" dirty="0">
                            <a:effectLst/>
                            <a:latin typeface="Times New Roman" panose="02020603050405020304" pitchFamily="18" charset="0"/>
                            <a:ea typeface="Times New Roman"/>
                            <a:cs typeface="Mangal"/>
                          </a:endParaRPr>
                        </a:p>
                      </a:txBody>
                      <a:tcPr marL="68580" marR="68580" marT="0" marB="0"/>
                    </a:tc>
                    <a:tc>
                      <a:txBody>
                        <a:bodyPr/>
                        <a:lstStyle/>
                        <a:p>
                          <a:pPr marL="0" marR="0" algn="l">
                            <a:spcBef>
                              <a:spcPts val="0"/>
                            </a:spcBef>
                            <a:spcAft>
                              <a:spcPts val="0"/>
                            </a:spcAft>
                          </a:pPr>
                          <a:r>
                            <a:rPr lang="en-US" sz="1400" dirty="0">
                              <a:effectLst/>
                              <a:latin typeface="Times New Roman" panose="02020603050405020304" pitchFamily="18" charset="0"/>
                            </a:rPr>
                            <a:t>8</a:t>
                          </a:r>
                          <a:endParaRPr lang="en-US" sz="1100" dirty="0">
                            <a:effectLst/>
                            <a:latin typeface="Times New Roman" panose="02020603050405020304" pitchFamily="18" charset="0"/>
                            <a:ea typeface="Times New Roman"/>
                            <a:cs typeface="Mangal"/>
                          </a:endParaRPr>
                        </a:p>
                      </a:txBody>
                      <a:tcPr marL="68580" marR="68580" marT="0" marB="0"/>
                    </a:tc>
                    <a:extLst>
                      <a:ext uri="{0D108BD9-81ED-4DB2-BD59-A6C34878D82A}">
                        <a16:rowId xmlns:a16="http://schemas.microsoft.com/office/drawing/2014/main" val="10002"/>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val="2112036920"/>
                  </p:ext>
                </p:extLst>
              </p:nvPr>
            </p:nvGraphicFramePr>
            <p:xfrm>
              <a:off x="685800" y="3352800"/>
              <a:ext cx="2755900" cy="640080"/>
            </p:xfrm>
            <a:graphic>
              <a:graphicData uri="http://schemas.openxmlformats.org/drawingml/2006/table">
                <a:tbl>
                  <a:tblPr firstRow="1" firstCol="1" bandRow="1">
                    <a:tableStyleId>{5C22544A-7EE6-4342-B048-85BDC9FD1C3A}</a:tableStyleId>
                  </a:tblPr>
                  <a:tblGrid>
                    <a:gridCol w="640715">
                      <a:extLst>
                        <a:ext uri="{9D8B030D-6E8A-4147-A177-3AD203B41FA5}">
                          <a16:colId xmlns:a16="http://schemas.microsoft.com/office/drawing/2014/main" val="20000"/>
                        </a:ext>
                      </a:extLst>
                    </a:gridCol>
                    <a:gridCol w="546100">
                      <a:extLst>
                        <a:ext uri="{9D8B030D-6E8A-4147-A177-3AD203B41FA5}">
                          <a16:colId xmlns:a16="http://schemas.microsoft.com/office/drawing/2014/main" val="20001"/>
                        </a:ext>
                      </a:extLst>
                    </a:gridCol>
                    <a:gridCol w="546100">
                      <a:extLst>
                        <a:ext uri="{9D8B030D-6E8A-4147-A177-3AD203B41FA5}">
                          <a16:colId xmlns:a16="http://schemas.microsoft.com/office/drawing/2014/main" val="20002"/>
                        </a:ext>
                      </a:extLst>
                    </a:gridCol>
                    <a:gridCol w="471170">
                      <a:extLst>
                        <a:ext uri="{9D8B030D-6E8A-4147-A177-3AD203B41FA5}">
                          <a16:colId xmlns:a16="http://schemas.microsoft.com/office/drawing/2014/main" val="20003"/>
                        </a:ext>
                      </a:extLst>
                    </a:gridCol>
                    <a:gridCol w="551815">
                      <a:extLst>
                        <a:ext uri="{9D8B030D-6E8A-4147-A177-3AD203B41FA5}">
                          <a16:colId xmlns:a16="http://schemas.microsoft.com/office/drawing/2014/main" val="20004"/>
                        </a:ext>
                      </a:extLst>
                    </a:gridCol>
                  </a:tblGrid>
                  <a:tr h="213360">
                    <a:tc>
                      <a:txBody>
                        <a:bodyPr/>
                        <a:lstStyle/>
                        <a:p>
                          <a:endParaRPr lang="en-US"/>
                        </a:p>
                      </a:txBody>
                      <a:tcPr marL="68580" marR="68580" marT="0" marB="0">
                        <a:blipFill>
                          <a:blip r:embed="rId4"/>
                          <a:stretch>
                            <a:fillRect l="-952" t="-25714" r="-335238" b="-251429"/>
                          </a:stretch>
                        </a:blipFill>
                      </a:tcPr>
                    </a:tc>
                    <a:tc>
                      <a:txBody>
                        <a:bodyPr/>
                        <a:lstStyle/>
                        <a:p>
                          <a:pPr marL="0" marR="0" algn="l">
                            <a:spcBef>
                              <a:spcPts val="0"/>
                            </a:spcBef>
                            <a:spcAft>
                              <a:spcPts val="0"/>
                            </a:spcAft>
                          </a:pPr>
                          <a:r>
                            <a:rPr lang="en-US" sz="1400" dirty="0">
                              <a:effectLst/>
                              <a:latin typeface="Times New Roman" panose="02020603050405020304" pitchFamily="18" charset="0"/>
                            </a:rPr>
                            <a:t>7</a:t>
                          </a:r>
                          <a:endParaRPr lang="en-US" sz="1100" dirty="0">
                            <a:effectLst/>
                            <a:latin typeface="Times New Roman" panose="02020603050405020304" pitchFamily="18" charset="0"/>
                            <a:ea typeface="Times New Roman"/>
                            <a:cs typeface="Mangal"/>
                          </a:endParaRPr>
                        </a:p>
                      </a:txBody>
                      <a:tcPr marL="68580" marR="68580" marT="0" marB="0"/>
                    </a:tc>
                    <a:tc>
                      <a:txBody>
                        <a:bodyPr/>
                        <a:lstStyle/>
                        <a:p>
                          <a:pPr marL="0" marR="0" algn="l">
                            <a:spcBef>
                              <a:spcPts val="0"/>
                            </a:spcBef>
                            <a:spcAft>
                              <a:spcPts val="0"/>
                            </a:spcAft>
                          </a:pPr>
                          <a:r>
                            <a:rPr lang="en-US" sz="1400" dirty="0">
                              <a:effectLst/>
                              <a:latin typeface="Times New Roman" panose="02020603050405020304" pitchFamily="18" charset="0"/>
                            </a:rPr>
                            <a:t>12</a:t>
                          </a:r>
                          <a:endParaRPr lang="en-US" sz="1100" dirty="0">
                            <a:effectLst/>
                            <a:latin typeface="Times New Roman" panose="02020603050405020304" pitchFamily="18" charset="0"/>
                            <a:ea typeface="Times New Roman"/>
                            <a:cs typeface="Mangal"/>
                          </a:endParaRPr>
                        </a:p>
                      </a:txBody>
                      <a:tcPr marL="68580" marR="68580" marT="0" marB="0"/>
                    </a:tc>
                    <a:tc>
                      <a:txBody>
                        <a:bodyPr/>
                        <a:lstStyle/>
                        <a:p>
                          <a:pPr marL="0" marR="0" algn="l">
                            <a:spcBef>
                              <a:spcPts val="0"/>
                            </a:spcBef>
                            <a:spcAft>
                              <a:spcPts val="0"/>
                            </a:spcAft>
                          </a:pPr>
                          <a:r>
                            <a:rPr lang="en-US" sz="1400" dirty="0">
                              <a:effectLst/>
                              <a:latin typeface="Times New Roman" panose="02020603050405020304" pitchFamily="18" charset="0"/>
                            </a:rPr>
                            <a:t>17</a:t>
                          </a:r>
                          <a:endParaRPr lang="en-US" sz="1100" dirty="0">
                            <a:effectLst/>
                            <a:latin typeface="Times New Roman" panose="02020603050405020304" pitchFamily="18" charset="0"/>
                            <a:ea typeface="Times New Roman"/>
                            <a:cs typeface="Mangal"/>
                          </a:endParaRPr>
                        </a:p>
                      </a:txBody>
                      <a:tcPr marL="68580" marR="68580" marT="0" marB="0"/>
                    </a:tc>
                    <a:tc>
                      <a:txBody>
                        <a:bodyPr/>
                        <a:lstStyle/>
                        <a:p>
                          <a:pPr marL="0" marR="0" algn="l">
                            <a:spcBef>
                              <a:spcPts val="0"/>
                            </a:spcBef>
                            <a:spcAft>
                              <a:spcPts val="0"/>
                            </a:spcAft>
                          </a:pPr>
                          <a:r>
                            <a:rPr lang="en-US" sz="1400" dirty="0">
                              <a:effectLst/>
                              <a:latin typeface="Times New Roman" panose="02020603050405020304" pitchFamily="18" charset="0"/>
                            </a:rPr>
                            <a:t>20</a:t>
                          </a:r>
                          <a:endParaRPr lang="en-US" sz="1100" dirty="0">
                            <a:effectLst/>
                            <a:latin typeface="Times New Roman" panose="02020603050405020304" pitchFamily="18" charset="0"/>
                            <a:ea typeface="Times New Roman"/>
                            <a:cs typeface="Mangal"/>
                          </a:endParaRPr>
                        </a:p>
                      </a:txBody>
                      <a:tcPr marL="68580" marR="68580" marT="0" marB="0"/>
                    </a:tc>
                    <a:extLst>
                      <a:ext uri="{0D108BD9-81ED-4DB2-BD59-A6C34878D82A}">
                        <a16:rowId xmlns:a16="http://schemas.microsoft.com/office/drawing/2014/main" val="10000"/>
                      </a:ext>
                    </a:extLst>
                  </a:tr>
                  <a:tr h="213360">
                    <a:tc>
                      <a:txBody>
                        <a:bodyPr/>
                        <a:lstStyle/>
                        <a:p>
                          <a:endParaRPr lang="en-US"/>
                        </a:p>
                      </a:txBody>
                      <a:tcPr marL="68580" marR="68580" marT="0" marB="0">
                        <a:blipFill>
                          <a:blip r:embed="rId4"/>
                          <a:stretch>
                            <a:fillRect l="-952" t="-125714" r="-335238" b="-151429"/>
                          </a:stretch>
                        </a:blipFill>
                      </a:tcPr>
                    </a:tc>
                    <a:tc>
                      <a:txBody>
                        <a:bodyPr/>
                        <a:lstStyle/>
                        <a:p>
                          <a:pPr marL="0" marR="0" algn="l">
                            <a:spcBef>
                              <a:spcPts val="0"/>
                            </a:spcBef>
                            <a:spcAft>
                              <a:spcPts val="0"/>
                            </a:spcAft>
                          </a:pPr>
                          <a:r>
                            <a:rPr lang="en-US" sz="1400" dirty="0">
                              <a:effectLst/>
                              <a:latin typeface="Times New Roman" panose="02020603050405020304" pitchFamily="18" charset="0"/>
                            </a:rPr>
                            <a:t>4</a:t>
                          </a:r>
                          <a:endParaRPr lang="en-US" sz="1100" dirty="0">
                            <a:effectLst/>
                            <a:latin typeface="Times New Roman" panose="02020603050405020304" pitchFamily="18" charset="0"/>
                            <a:ea typeface="Times New Roman"/>
                            <a:cs typeface="Mangal"/>
                          </a:endParaRPr>
                        </a:p>
                      </a:txBody>
                      <a:tcPr marL="68580" marR="68580" marT="0" marB="0"/>
                    </a:tc>
                    <a:tc>
                      <a:txBody>
                        <a:bodyPr/>
                        <a:lstStyle/>
                        <a:p>
                          <a:pPr marL="0" marR="0" algn="l">
                            <a:spcBef>
                              <a:spcPts val="0"/>
                            </a:spcBef>
                            <a:spcAft>
                              <a:spcPts val="0"/>
                            </a:spcAft>
                          </a:pPr>
                          <a:r>
                            <a:rPr lang="en-US" sz="1400" dirty="0">
                              <a:effectLst/>
                              <a:latin typeface="Times New Roman" panose="02020603050405020304" pitchFamily="18" charset="0"/>
                            </a:rPr>
                            <a:t>7</a:t>
                          </a:r>
                          <a:endParaRPr lang="en-US" sz="1100" dirty="0">
                            <a:effectLst/>
                            <a:latin typeface="Times New Roman" panose="02020603050405020304" pitchFamily="18" charset="0"/>
                            <a:ea typeface="Times New Roman"/>
                            <a:cs typeface="Mangal"/>
                          </a:endParaRPr>
                        </a:p>
                      </a:txBody>
                      <a:tcPr marL="68580" marR="68580" marT="0" marB="0"/>
                    </a:tc>
                    <a:tc>
                      <a:txBody>
                        <a:bodyPr/>
                        <a:lstStyle/>
                        <a:p>
                          <a:pPr marL="0" marR="0" algn="l">
                            <a:spcBef>
                              <a:spcPts val="0"/>
                            </a:spcBef>
                            <a:spcAft>
                              <a:spcPts val="0"/>
                            </a:spcAft>
                          </a:pPr>
                          <a:r>
                            <a:rPr lang="en-US" sz="1400" dirty="0">
                              <a:effectLst/>
                              <a:latin typeface="Times New Roman" panose="02020603050405020304" pitchFamily="18" charset="0"/>
                            </a:rPr>
                            <a:t>9</a:t>
                          </a:r>
                          <a:endParaRPr lang="en-US" sz="1100" dirty="0">
                            <a:effectLst/>
                            <a:latin typeface="Times New Roman" panose="02020603050405020304" pitchFamily="18" charset="0"/>
                            <a:ea typeface="Times New Roman"/>
                            <a:cs typeface="Mangal"/>
                          </a:endParaRPr>
                        </a:p>
                      </a:txBody>
                      <a:tcPr marL="68580" marR="68580" marT="0" marB="0"/>
                    </a:tc>
                    <a:tc>
                      <a:txBody>
                        <a:bodyPr/>
                        <a:lstStyle/>
                        <a:p>
                          <a:pPr marL="0" marR="0" algn="l">
                            <a:spcBef>
                              <a:spcPts val="0"/>
                            </a:spcBef>
                            <a:spcAft>
                              <a:spcPts val="0"/>
                            </a:spcAft>
                          </a:pPr>
                          <a:r>
                            <a:rPr lang="en-US" sz="1400" dirty="0">
                              <a:effectLst/>
                              <a:latin typeface="Times New Roman" panose="02020603050405020304" pitchFamily="18" charset="0"/>
                            </a:rPr>
                            <a:t>12</a:t>
                          </a:r>
                          <a:endParaRPr lang="en-US" sz="1100" dirty="0">
                            <a:effectLst/>
                            <a:latin typeface="Times New Roman" panose="02020603050405020304" pitchFamily="18" charset="0"/>
                            <a:ea typeface="Times New Roman"/>
                            <a:cs typeface="Mangal"/>
                          </a:endParaRPr>
                        </a:p>
                      </a:txBody>
                      <a:tcPr marL="68580" marR="68580" marT="0" marB="0"/>
                    </a:tc>
                    <a:extLst>
                      <a:ext uri="{0D108BD9-81ED-4DB2-BD59-A6C34878D82A}">
                        <a16:rowId xmlns:a16="http://schemas.microsoft.com/office/drawing/2014/main" val="10001"/>
                      </a:ext>
                    </a:extLst>
                  </a:tr>
                  <a:tr h="213360">
                    <a:tc>
                      <a:txBody>
                        <a:bodyPr/>
                        <a:lstStyle/>
                        <a:p>
                          <a:endParaRPr lang="en-US"/>
                        </a:p>
                      </a:txBody>
                      <a:tcPr marL="68580" marR="68580" marT="0" marB="0">
                        <a:blipFill>
                          <a:blip r:embed="rId4"/>
                          <a:stretch>
                            <a:fillRect l="-952" t="-225714" r="-335238" b="-51429"/>
                          </a:stretch>
                        </a:blipFill>
                      </a:tcPr>
                    </a:tc>
                    <a:tc>
                      <a:txBody>
                        <a:bodyPr/>
                        <a:lstStyle/>
                        <a:p>
                          <a:pPr marL="0" marR="0" algn="l">
                            <a:spcBef>
                              <a:spcPts val="0"/>
                            </a:spcBef>
                            <a:spcAft>
                              <a:spcPts val="0"/>
                            </a:spcAft>
                          </a:pPr>
                          <a:r>
                            <a:rPr lang="en-US" sz="1400" dirty="0">
                              <a:effectLst/>
                              <a:latin typeface="Times New Roman" panose="02020603050405020304" pitchFamily="18" charset="0"/>
                            </a:rPr>
                            <a:t>1</a:t>
                          </a:r>
                          <a:endParaRPr lang="en-US" sz="1100" dirty="0">
                            <a:effectLst/>
                            <a:latin typeface="Times New Roman" panose="02020603050405020304" pitchFamily="18" charset="0"/>
                            <a:ea typeface="Times New Roman"/>
                            <a:cs typeface="Mangal"/>
                          </a:endParaRPr>
                        </a:p>
                      </a:txBody>
                      <a:tcPr marL="68580" marR="68580" marT="0" marB="0"/>
                    </a:tc>
                    <a:tc>
                      <a:txBody>
                        <a:bodyPr/>
                        <a:lstStyle/>
                        <a:p>
                          <a:pPr marL="0" marR="0" algn="l">
                            <a:spcBef>
                              <a:spcPts val="0"/>
                            </a:spcBef>
                            <a:spcAft>
                              <a:spcPts val="0"/>
                            </a:spcAft>
                          </a:pPr>
                          <a:r>
                            <a:rPr lang="en-US" sz="1400" dirty="0">
                              <a:effectLst/>
                              <a:latin typeface="Times New Roman" panose="02020603050405020304" pitchFamily="18" charset="0"/>
                            </a:rPr>
                            <a:t>2</a:t>
                          </a:r>
                          <a:endParaRPr lang="en-US" sz="1100" dirty="0">
                            <a:effectLst/>
                            <a:latin typeface="Times New Roman" panose="02020603050405020304" pitchFamily="18" charset="0"/>
                            <a:ea typeface="Times New Roman"/>
                            <a:cs typeface="Mangal"/>
                          </a:endParaRPr>
                        </a:p>
                      </a:txBody>
                      <a:tcPr marL="68580" marR="68580" marT="0" marB="0"/>
                    </a:tc>
                    <a:tc>
                      <a:txBody>
                        <a:bodyPr/>
                        <a:lstStyle/>
                        <a:p>
                          <a:pPr marL="0" marR="0" algn="l">
                            <a:spcBef>
                              <a:spcPts val="0"/>
                            </a:spcBef>
                            <a:spcAft>
                              <a:spcPts val="0"/>
                            </a:spcAft>
                          </a:pPr>
                          <a:r>
                            <a:rPr lang="en-US" sz="1400" dirty="0">
                              <a:effectLst/>
                              <a:latin typeface="Times New Roman" panose="02020603050405020304" pitchFamily="18" charset="0"/>
                            </a:rPr>
                            <a:t>5</a:t>
                          </a:r>
                          <a:endParaRPr lang="en-US" sz="1100" dirty="0">
                            <a:effectLst/>
                            <a:latin typeface="Times New Roman" panose="02020603050405020304" pitchFamily="18" charset="0"/>
                            <a:ea typeface="Times New Roman"/>
                            <a:cs typeface="Mangal"/>
                          </a:endParaRPr>
                        </a:p>
                      </a:txBody>
                      <a:tcPr marL="68580" marR="68580" marT="0" marB="0"/>
                    </a:tc>
                    <a:tc>
                      <a:txBody>
                        <a:bodyPr/>
                        <a:lstStyle/>
                        <a:p>
                          <a:pPr marL="0" marR="0" algn="l">
                            <a:spcBef>
                              <a:spcPts val="0"/>
                            </a:spcBef>
                            <a:spcAft>
                              <a:spcPts val="0"/>
                            </a:spcAft>
                          </a:pPr>
                          <a:r>
                            <a:rPr lang="en-US" sz="1400" dirty="0">
                              <a:effectLst/>
                              <a:latin typeface="Times New Roman" panose="02020603050405020304" pitchFamily="18" charset="0"/>
                            </a:rPr>
                            <a:t>8</a:t>
                          </a:r>
                          <a:endParaRPr lang="en-US" sz="1100" dirty="0">
                            <a:effectLst/>
                            <a:latin typeface="Times New Roman" panose="02020603050405020304" pitchFamily="18" charset="0"/>
                            <a:ea typeface="Times New Roman"/>
                            <a:cs typeface="Mangal"/>
                          </a:endParaRPr>
                        </a:p>
                      </a:txBody>
                      <a:tcPr marL="68580" marR="68580" marT="0" marB="0"/>
                    </a:tc>
                    <a:extLst>
                      <a:ext uri="{0D108BD9-81ED-4DB2-BD59-A6C34878D82A}">
                        <a16:rowId xmlns:a16="http://schemas.microsoft.com/office/drawing/2014/main" val="10002"/>
                      </a:ext>
                    </a:extLst>
                  </a:tr>
                </a:tbl>
              </a:graphicData>
            </a:graphic>
          </p:graphicFrame>
        </mc:Fallback>
      </mc:AlternateContent>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953000"/>
          </a:xfrm>
        </p:spPr>
        <p:txBody>
          <a:bodyPr>
            <a:noAutofit/>
          </a:bodyPr>
          <a:lstStyle/>
          <a:p>
            <a:pPr marL="0" lvl="0" indent="0">
              <a:buNone/>
            </a:pPr>
            <a:r>
              <a:rPr lang="en-US" sz="2200" dirty="0">
                <a:latin typeface="Times New Roman" pitchFamily="18" charset="0"/>
                <a:cs typeface="Times New Roman" pitchFamily="18" charset="0"/>
              </a:rPr>
              <a:t>Q5 An incomplete distribution of families according to their expenditure per week is given below. The median and mode for the distribution are </a:t>
            </a:r>
            <a:r>
              <a:rPr lang="en-US" sz="2200" dirty="0" err="1">
                <a:latin typeface="Times New Roman" pitchFamily="18" charset="0"/>
                <a:cs typeface="Times New Roman" pitchFamily="18" charset="0"/>
              </a:rPr>
              <a:t>Rs</a:t>
            </a:r>
            <a:r>
              <a:rPr lang="en-US" sz="2200" dirty="0">
                <a:latin typeface="Times New Roman" pitchFamily="18" charset="0"/>
                <a:cs typeface="Times New Roman" pitchFamily="18" charset="0"/>
              </a:rPr>
              <a:t> 25 and </a:t>
            </a:r>
            <a:r>
              <a:rPr lang="en-US" sz="2200" dirty="0" err="1">
                <a:latin typeface="Times New Roman" pitchFamily="18" charset="0"/>
                <a:cs typeface="Times New Roman" pitchFamily="18" charset="0"/>
              </a:rPr>
              <a:t>Rs</a:t>
            </a:r>
            <a:r>
              <a:rPr lang="en-US" sz="2200" dirty="0">
                <a:latin typeface="Times New Roman" pitchFamily="18" charset="0"/>
                <a:cs typeface="Times New Roman" pitchFamily="18" charset="0"/>
              </a:rPr>
              <a:t> 24 respectively. Calculate the missing frequencies.</a:t>
            </a:r>
          </a:p>
          <a:p>
            <a:pPr marL="0" lvl="0" indent="0">
              <a:buNone/>
            </a:pPr>
            <a:endParaRPr lang="en-US" sz="2200" dirty="0">
              <a:latin typeface="Times New Roman" pitchFamily="18" charset="0"/>
              <a:cs typeface="Times New Roman" pitchFamily="18" charset="0"/>
            </a:endParaRPr>
          </a:p>
          <a:p>
            <a:pPr marL="0" lvl="0" indent="0">
              <a:buNone/>
            </a:pPr>
            <a:endParaRPr lang="en-US" sz="2200" dirty="0">
              <a:latin typeface="Times New Roman" pitchFamily="18" charset="0"/>
              <a:cs typeface="Times New Roman" pitchFamily="18" charset="0"/>
            </a:endParaRPr>
          </a:p>
          <a:p>
            <a:pPr marL="0" indent="0">
              <a:buNone/>
            </a:pPr>
            <a:r>
              <a:rPr lang="en-US" sz="2200" dirty="0">
                <a:latin typeface="Times New Roman" pitchFamily="18" charset="0"/>
                <a:cs typeface="Times New Roman" pitchFamily="18" charset="0"/>
              </a:rPr>
              <a:t>Q6. The first four moments of a distribution about 2 are 1,2.5,5.5 and 16 </a:t>
            </a:r>
            <a:r>
              <a:rPr lang="en-US" sz="2200" dirty="0" err="1">
                <a:latin typeface="Times New Roman" pitchFamily="18" charset="0"/>
                <a:cs typeface="Times New Roman" pitchFamily="18" charset="0"/>
              </a:rPr>
              <a:t>resp.Calculate</a:t>
            </a:r>
            <a:r>
              <a:rPr lang="en-US" sz="2200" dirty="0">
                <a:latin typeface="Times New Roman" pitchFamily="18" charset="0"/>
                <a:cs typeface="Times New Roman" pitchFamily="18" charset="0"/>
              </a:rPr>
              <a:t> the four moments about mean and  about the origin.				                        </a:t>
            </a:r>
          </a:p>
          <a:p>
            <a:pPr marL="0" lvl="0" indent="0">
              <a:buNone/>
            </a:pPr>
            <a:endParaRPr lang="en-US" sz="2200" dirty="0">
              <a:latin typeface="Times New Roman" pitchFamily="18" charset="0"/>
              <a:cs typeface="Times New Roman" pitchFamily="18" charset="0"/>
            </a:endParaRPr>
          </a:p>
          <a:p>
            <a:pPr marL="0" indent="0">
              <a:buNone/>
            </a:pPr>
            <a:r>
              <a:rPr lang="en-US" sz="2200" dirty="0">
                <a:latin typeface="Times New Roman" pitchFamily="18" charset="0"/>
                <a:cs typeface="Times New Roman" pitchFamily="18" charset="0"/>
              </a:rPr>
              <a:t>						</a:t>
            </a:r>
          </a:p>
          <a:p>
            <a:pPr marL="0" indent="0">
              <a:buNone/>
            </a:pPr>
            <a:endParaRPr lang="en-US" sz="2200" dirty="0">
              <a:latin typeface="Times New Roman" pitchFamily="18" charset="0"/>
              <a:cs typeface="Times New Roman" pitchFamily="18" charset="0"/>
            </a:endParaRPr>
          </a:p>
          <a:p>
            <a:pPr marL="0" lvl="0" indent="0">
              <a:buNone/>
            </a:pPr>
            <a:endParaRPr lang="en-US" sz="2200" dirty="0">
              <a:latin typeface="Times New Roman" pitchFamily="18" charset="0"/>
              <a:cs typeface="Times New Roman" pitchFamily="18" charset="0"/>
            </a:endParaRPr>
          </a:p>
          <a:p>
            <a:pPr marL="0" indent="0">
              <a:buNone/>
            </a:pPr>
            <a:endParaRPr lang="en-US" sz="22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73E8F4B0-9700-4434-9BB9-ADAF9439C07A}" type="datetime1">
              <a:rPr lang="en-US" smtClean="0"/>
              <a:t>1/5/2023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Expected Questions for University Exam(CO1) </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958543698"/>
              </p:ext>
            </p:extLst>
          </p:nvPr>
        </p:nvGraphicFramePr>
        <p:xfrm>
          <a:off x="609600" y="2743200"/>
          <a:ext cx="4457700" cy="451486"/>
        </p:xfrm>
        <a:graphic>
          <a:graphicData uri="http://schemas.openxmlformats.org/drawingml/2006/table">
            <a:tbl>
              <a:tblPr firstRow="1" firstCol="1" bandRow="1">
                <a:tableStyleId>{5C22544A-7EE6-4342-B048-85BDC9FD1C3A}</a:tableStyleId>
              </a:tblPr>
              <a:tblGrid>
                <a:gridCol w="1293495">
                  <a:extLst>
                    <a:ext uri="{9D8B030D-6E8A-4147-A177-3AD203B41FA5}">
                      <a16:colId xmlns:a16="http://schemas.microsoft.com/office/drawing/2014/main" val="20000"/>
                    </a:ext>
                  </a:extLst>
                </a:gridCol>
                <a:gridCol w="649605">
                  <a:extLst>
                    <a:ext uri="{9D8B030D-6E8A-4147-A177-3AD203B41FA5}">
                      <a16:colId xmlns:a16="http://schemas.microsoft.com/office/drawing/2014/main" val="20001"/>
                    </a:ext>
                  </a:extLst>
                </a:gridCol>
                <a:gridCol w="628650">
                  <a:extLst>
                    <a:ext uri="{9D8B030D-6E8A-4147-A177-3AD203B41FA5}">
                      <a16:colId xmlns:a16="http://schemas.microsoft.com/office/drawing/2014/main" val="20002"/>
                    </a:ext>
                  </a:extLst>
                </a:gridCol>
                <a:gridCol w="5715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28650">
                  <a:extLst>
                    <a:ext uri="{9D8B030D-6E8A-4147-A177-3AD203B41FA5}">
                      <a16:colId xmlns:a16="http://schemas.microsoft.com/office/drawing/2014/main" val="20005"/>
                    </a:ext>
                  </a:extLst>
                </a:gridCol>
              </a:tblGrid>
              <a:tr h="0">
                <a:tc>
                  <a:txBody>
                    <a:bodyPr/>
                    <a:lstStyle/>
                    <a:p>
                      <a:pPr marL="0" marR="0" algn="ctr">
                        <a:lnSpc>
                          <a:spcPct val="115000"/>
                        </a:lnSpc>
                        <a:spcBef>
                          <a:spcPts val="0"/>
                        </a:spcBef>
                        <a:spcAft>
                          <a:spcPts val="0"/>
                        </a:spcAft>
                        <a:tabLst>
                          <a:tab pos="114300" algn="l"/>
                        </a:tabLst>
                      </a:pPr>
                      <a:r>
                        <a:rPr lang="en-US" sz="1400" dirty="0">
                          <a:effectLst/>
                          <a:latin typeface="Times New Roman" panose="02020603050405020304" pitchFamily="18" charset="0"/>
                        </a:rPr>
                        <a:t>Expenditure</a:t>
                      </a:r>
                      <a:endParaRPr lang="en-US" sz="1100" dirty="0">
                        <a:effectLst/>
                        <a:latin typeface="Times New Roman" panose="02020603050405020304" pitchFamily="18" charset="0"/>
                        <a:ea typeface="Calibri"/>
                        <a:cs typeface="Mangal"/>
                      </a:endParaRPr>
                    </a:p>
                  </a:txBody>
                  <a:tcPr marL="68580" marR="68580" marT="0" marB="0"/>
                </a:tc>
                <a:tc>
                  <a:txBody>
                    <a:bodyPr/>
                    <a:lstStyle/>
                    <a:p>
                      <a:pPr marL="0" marR="0" algn="ctr">
                        <a:lnSpc>
                          <a:spcPct val="115000"/>
                        </a:lnSpc>
                        <a:spcBef>
                          <a:spcPts val="0"/>
                        </a:spcBef>
                        <a:spcAft>
                          <a:spcPts val="0"/>
                        </a:spcAft>
                        <a:tabLst>
                          <a:tab pos="114300" algn="l"/>
                        </a:tabLst>
                      </a:pPr>
                      <a:r>
                        <a:rPr lang="en-US" sz="1400" dirty="0">
                          <a:effectLst/>
                          <a:latin typeface="Times New Roman" panose="02020603050405020304" pitchFamily="18" charset="0"/>
                        </a:rPr>
                        <a:t>0-10</a:t>
                      </a:r>
                      <a:endParaRPr lang="en-US" sz="1100" dirty="0">
                        <a:effectLst/>
                        <a:latin typeface="Times New Roman" panose="02020603050405020304" pitchFamily="18" charset="0"/>
                        <a:ea typeface="Calibri"/>
                        <a:cs typeface="Mangal"/>
                      </a:endParaRPr>
                    </a:p>
                  </a:txBody>
                  <a:tcPr marL="68580" marR="68580" marT="0" marB="0"/>
                </a:tc>
                <a:tc>
                  <a:txBody>
                    <a:bodyPr/>
                    <a:lstStyle/>
                    <a:p>
                      <a:pPr marL="0" marR="0" algn="ctr">
                        <a:lnSpc>
                          <a:spcPct val="115000"/>
                        </a:lnSpc>
                        <a:spcBef>
                          <a:spcPts val="0"/>
                        </a:spcBef>
                        <a:spcAft>
                          <a:spcPts val="0"/>
                        </a:spcAft>
                        <a:tabLst>
                          <a:tab pos="114300" algn="l"/>
                        </a:tabLst>
                      </a:pPr>
                      <a:r>
                        <a:rPr lang="en-US" sz="1400" dirty="0">
                          <a:effectLst/>
                          <a:latin typeface="Times New Roman" panose="02020603050405020304" pitchFamily="18" charset="0"/>
                        </a:rPr>
                        <a:t>10-20</a:t>
                      </a:r>
                      <a:endParaRPr lang="en-US" sz="1100" dirty="0">
                        <a:effectLst/>
                        <a:latin typeface="Times New Roman" panose="02020603050405020304" pitchFamily="18" charset="0"/>
                        <a:ea typeface="Calibri"/>
                        <a:cs typeface="Mangal"/>
                      </a:endParaRPr>
                    </a:p>
                  </a:txBody>
                  <a:tcPr marL="68580" marR="68580" marT="0" marB="0"/>
                </a:tc>
                <a:tc>
                  <a:txBody>
                    <a:bodyPr/>
                    <a:lstStyle/>
                    <a:p>
                      <a:pPr marL="0" marR="0" algn="ctr">
                        <a:lnSpc>
                          <a:spcPct val="115000"/>
                        </a:lnSpc>
                        <a:spcBef>
                          <a:spcPts val="0"/>
                        </a:spcBef>
                        <a:spcAft>
                          <a:spcPts val="0"/>
                        </a:spcAft>
                        <a:tabLst>
                          <a:tab pos="114300" algn="l"/>
                        </a:tabLst>
                      </a:pPr>
                      <a:r>
                        <a:rPr lang="en-US" sz="1400" dirty="0">
                          <a:effectLst/>
                          <a:latin typeface="Times New Roman" panose="02020603050405020304" pitchFamily="18" charset="0"/>
                        </a:rPr>
                        <a:t>20-30</a:t>
                      </a:r>
                      <a:endParaRPr lang="en-US" sz="1100" dirty="0">
                        <a:effectLst/>
                        <a:latin typeface="Times New Roman" panose="02020603050405020304" pitchFamily="18" charset="0"/>
                        <a:ea typeface="Calibri"/>
                        <a:cs typeface="Mangal"/>
                      </a:endParaRPr>
                    </a:p>
                  </a:txBody>
                  <a:tcPr marL="68580" marR="68580" marT="0" marB="0"/>
                </a:tc>
                <a:tc>
                  <a:txBody>
                    <a:bodyPr/>
                    <a:lstStyle/>
                    <a:p>
                      <a:pPr marL="0" marR="0" algn="ctr">
                        <a:lnSpc>
                          <a:spcPct val="115000"/>
                        </a:lnSpc>
                        <a:spcBef>
                          <a:spcPts val="0"/>
                        </a:spcBef>
                        <a:spcAft>
                          <a:spcPts val="0"/>
                        </a:spcAft>
                        <a:tabLst>
                          <a:tab pos="114300" algn="l"/>
                        </a:tabLst>
                      </a:pPr>
                      <a:r>
                        <a:rPr lang="en-US" sz="1400" dirty="0">
                          <a:effectLst/>
                          <a:latin typeface="Times New Roman" panose="02020603050405020304" pitchFamily="18" charset="0"/>
                        </a:rPr>
                        <a:t>30-40</a:t>
                      </a:r>
                      <a:endParaRPr lang="en-US" sz="1100" dirty="0">
                        <a:effectLst/>
                        <a:latin typeface="Times New Roman" panose="02020603050405020304" pitchFamily="18" charset="0"/>
                        <a:ea typeface="Calibri"/>
                        <a:cs typeface="Mangal"/>
                      </a:endParaRPr>
                    </a:p>
                  </a:txBody>
                  <a:tcPr marL="68580" marR="68580" marT="0" marB="0"/>
                </a:tc>
                <a:tc>
                  <a:txBody>
                    <a:bodyPr/>
                    <a:lstStyle/>
                    <a:p>
                      <a:pPr marL="0" marR="0" algn="ctr">
                        <a:lnSpc>
                          <a:spcPct val="115000"/>
                        </a:lnSpc>
                        <a:spcBef>
                          <a:spcPts val="0"/>
                        </a:spcBef>
                        <a:spcAft>
                          <a:spcPts val="0"/>
                        </a:spcAft>
                        <a:tabLst>
                          <a:tab pos="114300" algn="l"/>
                        </a:tabLst>
                      </a:pPr>
                      <a:r>
                        <a:rPr lang="en-US" sz="1400" dirty="0">
                          <a:effectLst/>
                          <a:latin typeface="Times New Roman" panose="02020603050405020304" pitchFamily="18" charset="0"/>
                        </a:rPr>
                        <a:t>40-50</a:t>
                      </a:r>
                      <a:endParaRPr lang="en-US" sz="1100" dirty="0">
                        <a:effectLst/>
                        <a:latin typeface="Times New Roman" panose="02020603050405020304" pitchFamily="18" charset="0"/>
                        <a:ea typeface="Calibri"/>
                        <a:cs typeface="Mangal"/>
                      </a:endParaRPr>
                    </a:p>
                  </a:txBody>
                  <a:tcPr marL="68580" marR="68580" marT="0" marB="0"/>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tabLst>
                          <a:tab pos="114300" algn="l"/>
                        </a:tabLst>
                      </a:pPr>
                      <a:r>
                        <a:rPr lang="en-US" sz="1400" dirty="0">
                          <a:effectLst/>
                          <a:latin typeface="Times New Roman" panose="02020603050405020304" pitchFamily="18" charset="0"/>
                        </a:rPr>
                        <a:t>No. of families</a:t>
                      </a:r>
                      <a:endParaRPr lang="en-US" sz="1100" dirty="0">
                        <a:effectLst/>
                        <a:latin typeface="Times New Roman" panose="02020603050405020304" pitchFamily="18" charset="0"/>
                        <a:ea typeface="Calibri"/>
                        <a:cs typeface="Mangal"/>
                      </a:endParaRPr>
                    </a:p>
                  </a:txBody>
                  <a:tcPr marL="68580" marR="68580" marT="0" marB="0"/>
                </a:tc>
                <a:tc>
                  <a:txBody>
                    <a:bodyPr/>
                    <a:lstStyle/>
                    <a:p>
                      <a:pPr marL="0" marR="0" algn="ctr">
                        <a:lnSpc>
                          <a:spcPct val="115000"/>
                        </a:lnSpc>
                        <a:spcBef>
                          <a:spcPts val="0"/>
                        </a:spcBef>
                        <a:spcAft>
                          <a:spcPts val="0"/>
                        </a:spcAft>
                        <a:tabLst>
                          <a:tab pos="114300" algn="l"/>
                        </a:tabLst>
                      </a:pPr>
                      <a:r>
                        <a:rPr lang="en-US" sz="1400" dirty="0">
                          <a:effectLst/>
                          <a:latin typeface="Times New Roman" panose="02020603050405020304" pitchFamily="18" charset="0"/>
                        </a:rPr>
                        <a:t>14</a:t>
                      </a:r>
                      <a:endParaRPr lang="en-US" sz="1100" dirty="0">
                        <a:effectLst/>
                        <a:latin typeface="Times New Roman" panose="02020603050405020304" pitchFamily="18" charset="0"/>
                        <a:ea typeface="Calibri"/>
                        <a:cs typeface="Mangal"/>
                      </a:endParaRPr>
                    </a:p>
                  </a:txBody>
                  <a:tcPr marL="68580" marR="68580" marT="0" marB="0"/>
                </a:tc>
                <a:tc>
                  <a:txBody>
                    <a:bodyPr/>
                    <a:lstStyle/>
                    <a:p>
                      <a:pPr marL="0" marR="0" algn="ctr">
                        <a:lnSpc>
                          <a:spcPct val="115000"/>
                        </a:lnSpc>
                        <a:spcBef>
                          <a:spcPts val="0"/>
                        </a:spcBef>
                        <a:spcAft>
                          <a:spcPts val="0"/>
                        </a:spcAft>
                        <a:tabLst>
                          <a:tab pos="114300" algn="l"/>
                        </a:tabLst>
                      </a:pPr>
                      <a:r>
                        <a:rPr lang="en-US" sz="1400" dirty="0">
                          <a:effectLst/>
                          <a:latin typeface="Times New Roman" panose="02020603050405020304" pitchFamily="18" charset="0"/>
                        </a:rPr>
                        <a:t>?</a:t>
                      </a:r>
                      <a:endParaRPr lang="en-US" sz="1100" dirty="0">
                        <a:effectLst/>
                        <a:latin typeface="Times New Roman" panose="02020603050405020304" pitchFamily="18" charset="0"/>
                        <a:ea typeface="Calibri"/>
                        <a:cs typeface="Mangal"/>
                      </a:endParaRPr>
                    </a:p>
                  </a:txBody>
                  <a:tcPr marL="68580" marR="68580" marT="0" marB="0"/>
                </a:tc>
                <a:tc>
                  <a:txBody>
                    <a:bodyPr/>
                    <a:lstStyle/>
                    <a:p>
                      <a:pPr marL="0" marR="0" algn="ctr">
                        <a:lnSpc>
                          <a:spcPct val="115000"/>
                        </a:lnSpc>
                        <a:spcBef>
                          <a:spcPts val="0"/>
                        </a:spcBef>
                        <a:spcAft>
                          <a:spcPts val="0"/>
                        </a:spcAft>
                        <a:tabLst>
                          <a:tab pos="114300" algn="l"/>
                        </a:tabLst>
                      </a:pPr>
                      <a:r>
                        <a:rPr lang="en-US" sz="1400" dirty="0">
                          <a:effectLst/>
                          <a:latin typeface="Times New Roman" panose="02020603050405020304" pitchFamily="18" charset="0"/>
                        </a:rPr>
                        <a:t>27</a:t>
                      </a:r>
                      <a:endParaRPr lang="en-US" sz="1100" dirty="0">
                        <a:effectLst/>
                        <a:latin typeface="Times New Roman" panose="02020603050405020304" pitchFamily="18" charset="0"/>
                        <a:ea typeface="Calibri"/>
                        <a:cs typeface="Mangal"/>
                      </a:endParaRPr>
                    </a:p>
                  </a:txBody>
                  <a:tcPr marL="68580" marR="68580" marT="0" marB="0"/>
                </a:tc>
                <a:tc>
                  <a:txBody>
                    <a:bodyPr/>
                    <a:lstStyle/>
                    <a:p>
                      <a:pPr marL="0" marR="0" algn="ctr">
                        <a:lnSpc>
                          <a:spcPct val="115000"/>
                        </a:lnSpc>
                        <a:spcBef>
                          <a:spcPts val="0"/>
                        </a:spcBef>
                        <a:spcAft>
                          <a:spcPts val="0"/>
                        </a:spcAft>
                        <a:tabLst>
                          <a:tab pos="114300" algn="l"/>
                        </a:tabLst>
                      </a:pPr>
                      <a:r>
                        <a:rPr lang="en-US" sz="1400" dirty="0">
                          <a:effectLst/>
                          <a:latin typeface="Times New Roman" panose="02020603050405020304" pitchFamily="18" charset="0"/>
                        </a:rPr>
                        <a:t>?</a:t>
                      </a:r>
                      <a:endParaRPr lang="en-US" sz="1100" dirty="0">
                        <a:effectLst/>
                        <a:latin typeface="Times New Roman" panose="02020603050405020304" pitchFamily="18" charset="0"/>
                        <a:ea typeface="Calibri"/>
                        <a:cs typeface="Mangal"/>
                      </a:endParaRPr>
                    </a:p>
                  </a:txBody>
                  <a:tcPr marL="68580" marR="68580" marT="0" marB="0"/>
                </a:tc>
                <a:tc>
                  <a:txBody>
                    <a:bodyPr/>
                    <a:lstStyle/>
                    <a:p>
                      <a:pPr marL="0" marR="0" algn="ctr">
                        <a:lnSpc>
                          <a:spcPct val="115000"/>
                        </a:lnSpc>
                        <a:spcBef>
                          <a:spcPts val="0"/>
                        </a:spcBef>
                        <a:spcAft>
                          <a:spcPts val="0"/>
                        </a:spcAft>
                        <a:tabLst>
                          <a:tab pos="114300" algn="l"/>
                        </a:tabLst>
                      </a:pPr>
                      <a:r>
                        <a:rPr lang="en-US" sz="1400" dirty="0">
                          <a:effectLst/>
                          <a:latin typeface="Times New Roman" panose="02020603050405020304" pitchFamily="18" charset="0"/>
                        </a:rPr>
                        <a:t>15</a:t>
                      </a:r>
                      <a:endParaRPr lang="en-US" sz="1100" dirty="0">
                        <a:effectLst/>
                        <a:latin typeface="Times New Roman" panose="02020603050405020304" pitchFamily="18" charset="0"/>
                        <a:ea typeface="Calibri"/>
                        <a:cs typeface="Mangal"/>
                      </a:endParaRPr>
                    </a:p>
                  </a:txBody>
                  <a:tcPr marL="68580" marR="68580" marT="0" marB="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9719369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4BA7DF0-EFE4-4202-979E-E975EAB24A8B}" type="datetime1">
              <a:rPr lang="en-US" smtClean="0"/>
              <a:t>1/5/2023</a:t>
            </a:fld>
            <a:endParaRPr lang="en-US"/>
          </a:p>
        </p:txBody>
      </p:sp>
      <p:sp>
        <p:nvSpPr>
          <p:cNvPr id="5" name="Footer Placeholder 4"/>
          <p:cNvSpPr>
            <a:spLocks noGrp="1"/>
          </p:cNvSpPr>
          <p:nvPr>
            <p:ph type="ftr" sz="quarter" idx="11"/>
          </p:nvPr>
        </p:nvSpPr>
        <p:spPr>
          <a:xfrm>
            <a:off x="2514600" y="6356350"/>
            <a:ext cx="51816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153</a:t>
            </a:fld>
            <a:endParaRPr lang="en-US"/>
          </a:p>
        </p:txBody>
      </p:sp>
      <p:sp>
        <p:nvSpPr>
          <p:cNvPr id="7" name="Title 1"/>
          <p:cNvSpPr txBox="1">
            <a:spLocks/>
          </p:cNvSpPr>
          <p:nvPr/>
        </p:nvSpPr>
        <p:spPr>
          <a:xfrm>
            <a:off x="1373688"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a typeface="+mn-ea"/>
                <a:cs typeface="+mn-cs"/>
              </a:rPr>
              <a:t>Recap </a:t>
            </a:r>
            <a:r>
              <a:rPr lang="en-US" sz="2400" b="1" dirty="0">
                <a:latin typeface="Times New Roman" panose="02020603050405020304" pitchFamily="18" charset="0"/>
              </a:rPr>
              <a:t>(CO</a:t>
            </a: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a typeface="+mn-ea"/>
                <a:cs typeface="+mn-cs"/>
              </a:rPr>
              <a:t>1)</a:t>
            </a:r>
          </a:p>
        </p:txBody>
      </p:sp>
      <p:sp>
        <p:nvSpPr>
          <p:cNvPr id="2" name="Rectangle 1"/>
          <p:cNvSpPr/>
          <p:nvPr/>
        </p:nvSpPr>
        <p:spPr>
          <a:xfrm>
            <a:off x="990600" y="889844"/>
            <a:ext cx="5867400" cy="3477875"/>
          </a:xfrm>
          <a:prstGeom prst="rect">
            <a:avLst/>
          </a:prstGeom>
        </p:spPr>
        <p:txBody>
          <a:bodyPr wrap="square">
            <a:spAutoFit/>
          </a:bodyPr>
          <a:lstStyle/>
          <a:p>
            <a:r>
              <a:rPr lang="en-US" sz="2200" dirty="0">
                <a:latin typeface="Times New Roman" pitchFamily="18" charset="0"/>
                <a:cs typeface="Times New Roman" pitchFamily="18" charset="0"/>
              </a:rPr>
              <a:t>We discussed the following topics:</a:t>
            </a:r>
          </a:p>
          <a:p>
            <a:pPr marL="285750" indent="-285750">
              <a:buFont typeface="Wingdings" pitchFamily="2" charset="2"/>
              <a:buChar char="ü"/>
            </a:pPr>
            <a:r>
              <a:rPr lang="en-US" sz="2200" dirty="0">
                <a:latin typeface="Times New Roman" pitchFamily="18" charset="0"/>
                <a:cs typeface="Times New Roman" pitchFamily="18" charset="0"/>
              </a:rPr>
              <a:t>Measures of central tendency – mean, median, mode</a:t>
            </a:r>
          </a:p>
          <a:p>
            <a:pPr marL="285750" indent="-285750">
              <a:buFont typeface="Wingdings" pitchFamily="2" charset="2"/>
              <a:buChar char="ü"/>
            </a:pPr>
            <a:r>
              <a:rPr lang="en-US" sz="2200" dirty="0">
                <a:latin typeface="Times New Roman" pitchFamily="18" charset="0"/>
                <a:cs typeface="Times New Roman" pitchFamily="18" charset="0"/>
              </a:rPr>
              <a:t>Moment</a:t>
            </a:r>
          </a:p>
          <a:p>
            <a:pPr marL="285750" indent="-285750">
              <a:buFont typeface="Wingdings" pitchFamily="2" charset="2"/>
              <a:buChar char="ü"/>
            </a:pPr>
            <a:r>
              <a:rPr lang="en-US" sz="2200" dirty="0">
                <a:latin typeface="Times New Roman" pitchFamily="18" charset="0"/>
                <a:cs typeface="Times New Roman" pitchFamily="18" charset="0"/>
              </a:rPr>
              <a:t>Skewness</a:t>
            </a:r>
          </a:p>
          <a:p>
            <a:pPr marL="285750" indent="-285750">
              <a:buFont typeface="Wingdings" pitchFamily="2" charset="2"/>
              <a:buChar char="ü"/>
            </a:pPr>
            <a:r>
              <a:rPr lang="en-US" sz="2200" dirty="0">
                <a:latin typeface="Times New Roman" pitchFamily="18" charset="0"/>
                <a:cs typeface="Times New Roman" pitchFamily="18" charset="0"/>
              </a:rPr>
              <a:t>Kurtosis</a:t>
            </a:r>
          </a:p>
          <a:p>
            <a:pPr marL="285750" indent="-285750">
              <a:buFont typeface="Wingdings" pitchFamily="2" charset="2"/>
              <a:buChar char="ü"/>
            </a:pPr>
            <a:r>
              <a:rPr lang="en-US" sz="2200" dirty="0">
                <a:latin typeface="Times New Roman" pitchFamily="18" charset="0"/>
                <a:cs typeface="Times New Roman" pitchFamily="18" charset="0"/>
              </a:rPr>
              <a:t>Curve fitting</a:t>
            </a:r>
          </a:p>
          <a:p>
            <a:pPr marL="285750" indent="-285750">
              <a:buFont typeface="Wingdings" pitchFamily="2" charset="2"/>
              <a:buChar char="ü"/>
            </a:pPr>
            <a:r>
              <a:rPr lang="en-US" sz="2200" dirty="0">
                <a:latin typeface="Times New Roman" pitchFamily="18" charset="0"/>
                <a:cs typeface="Times New Roman" pitchFamily="18" charset="0"/>
              </a:rPr>
              <a:t>Least squares principles of curve fitting</a:t>
            </a:r>
          </a:p>
          <a:p>
            <a:pPr marL="285750" indent="-285750">
              <a:buFont typeface="Wingdings" pitchFamily="2" charset="2"/>
              <a:buChar char="ü"/>
            </a:pPr>
            <a:r>
              <a:rPr lang="en-US" sz="2200" dirty="0">
                <a:latin typeface="Times New Roman" pitchFamily="18" charset="0"/>
                <a:cs typeface="Times New Roman" pitchFamily="18" charset="0"/>
              </a:rPr>
              <a:t>Correlation</a:t>
            </a:r>
          </a:p>
          <a:p>
            <a:pPr marL="285750" indent="-285750">
              <a:buFont typeface="Wingdings" pitchFamily="2" charset="2"/>
              <a:buChar char="ü"/>
            </a:pPr>
            <a:r>
              <a:rPr lang="en-US" sz="2200" dirty="0">
                <a:latin typeface="Times New Roman" pitchFamily="18" charset="0"/>
                <a:cs typeface="Times New Roman" pitchFamily="18" charset="0"/>
              </a:rPr>
              <a:t>Regression analysis</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533400" y="1143000"/>
            <a:ext cx="8229600" cy="5441490"/>
          </a:xfrm>
          <a:prstGeom prst="rect">
            <a:avLst/>
          </a:prstGeom>
          <a:noFill/>
        </p:spPr>
        <p:txBody>
          <a:bodyPr wrap="square" lIns="91440" tIns="45720" rIns="91440" bIns="45720">
            <a:spAutoFit/>
          </a:bodyPr>
          <a:lstStyle/>
          <a:p>
            <a:pPr marL="0" lvl="0" indent="0" algn="ctr">
              <a:buNone/>
            </a:pPr>
            <a:r>
              <a:rPr lang="en-US" sz="2200" b="1" u="sng" dirty="0">
                <a:latin typeface="Times New Roman" pitchFamily="18" charset="0"/>
                <a:cs typeface="Times New Roman" pitchFamily="18" charset="0"/>
              </a:rPr>
              <a:t>Text Books</a:t>
            </a:r>
          </a:p>
          <a:p>
            <a:pPr lvl="0"/>
            <a:r>
              <a:rPr lang="en-US" sz="2200" dirty="0">
                <a:latin typeface="Times New Roman" pitchFamily="18" charset="0"/>
                <a:cs typeface="Times New Roman" pitchFamily="18" charset="0"/>
              </a:rPr>
              <a:t>Erwin </a:t>
            </a:r>
            <a:r>
              <a:rPr lang="en-US" sz="2200" dirty="0" err="1">
                <a:latin typeface="Times New Roman" pitchFamily="18" charset="0"/>
                <a:cs typeface="Times New Roman" pitchFamily="18" charset="0"/>
              </a:rPr>
              <a:t>Kreyszig</a:t>
            </a:r>
            <a:r>
              <a:rPr lang="en-US" sz="2200" dirty="0">
                <a:latin typeface="Times New Roman" pitchFamily="18" charset="0"/>
                <a:cs typeface="Times New Roman" pitchFamily="18" charset="0"/>
              </a:rPr>
              <a:t>, Advanced Engineering Mathematics, 9thEdition, John Wiley &amp; Sons, 2006.</a:t>
            </a:r>
          </a:p>
          <a:p>
            <a:pPr marL="0" lvl="0" indent="0">
              <a:buNone/>
            </a:pPr>
            <a:endParaRPr lang="en-US" sz="2200" dirty="0">
              <a:latin typeface="Times New Roman" pitchFamily="18" charset="0"/>
              <a:cs typeface="Times New Roman" pitchFamily="18" charset="0"/>
            </a:endParaRPr>
          </a:p>
          <a:p>
            <a:pPr lvl="0"/>
            <a:r>
              <a:rPr lang="en-US" sz="2200" dirty="0">
                <a:latin typeface="Times New Roman" pitchFamily="18" charset="0"/>
                <a:cs typeface="Times New Roman" pitchFamily="18" charset="0"/>
              </a:rPr>
              <a:t>P. G. </a:t>
            </a:r>
            <a:r>
              <a:rPr lang="en-US" sz="2200" dirty="0" err="1">
                <a:latin typeface="Times New Roman" pitchFamily="18" charset="0"/>
                <a:cs typeface="Times New Roman" pitchFamily="18" charset="0"/>
              </a:rPr>
              <a:t>Hoel</a:t>
            </a:r>
            <a:r>
              <a:rPr lang="en-US" sz="2200" dirty="0">
                <a:latin typeface="Times New Roman" pitchFamily="18" charset="0"/>
                <a:cs typeface="Times New Roman" pitchFamily="18" charset="0"/>
              </a:rPr>
              <a:t>, S. C. Port and C. J. Stone, Introduction to Probability Theory, Universal Book Stall, 2003(Reprint).</a:t>
            </a:r>
          </a:p>
          <a:p>
            <a:pPr lvl="0"/>
            <a:endParaRPr lang="en-US" sz="2200" dirty="0">
              <a:latin typeface="Times New Roman" pitchFamily="18" charset="0"/>
              <a:cs typeface="Times New Roman" pitchFamily="18" charset="0"/>
            </a:endParaRPr>
          </a:p>
          <a:p>
            <a:pPr lvl="0"/>
            <a:r>
              <a:rPr lang="en-US" sz="2200" dirty="0">
                <a:latin typeface="Times New Roman" pitchFamily="18" charset="0"/>
                <a:cs typeface="Times New Roman" pitchFamily="18" charset="0"/>
              </a:rPr>
              <a:t>S. Ross: A First Course in Probability, 6th Ed., Pearson Education India, 2002.</a:t>
            </a:r>
          </a:p>
          <a:p>
            <a:pPr lvl="0"/>
            <a:endParaRPr lang="en-US" sz="2200" dirty="0">
              <a:latin typeface="Times New Roman" pitchFamily="18" charset="0"/>
              <a:cs typeface="Times New Roman" pitchFamily="18" charset="0"/>
            </a:endParaRPr>
          </a:p>
          <a:p>
            <a:pPr lvl="0"/>
            <a:r>
              <a:rPr lang="en-US" sz="2200" dirty="0">
                <a:latin typeface="Times New Roman" pitchFamily="18" charset="0"/>
                <a:cs typeface="Times New Roman" pitchFamily="18" charset="0"/>
              </a:rPr>
              <a:t>W. Feller, An Introduction to Probability Theory and its Applications, Vol. 1, 3rd Ed., Wiley, 1968.</a:t>
            </a:r>
          </a:p>
          <a:p>
            <a:pPr lvl="0" algn="just"/>
            <a:endParaRPr lang="en-US" sz="2200" dirty="0">
              <a:latin typeface="Times New Roman" pitchFamily="18" charset="0"/>
              <a:cs typeface="Times New Roman" pitchFamily="18" charset="0"/>
            </a:endParaRPr>
          </a:p>
          <a:p>
            <a:pPr>
              <a:buNone/>
            </a:pPr>
            <a:r>
              <a:rPr lang="en-US" sz="2200" dirty="0">
                <a:latin typeface="Times New Roman" pitchFamily="18" charset="0"/>
                <a:cs typeface="Times New Roman" pitchFamily="18" charset="0"/>
              </a:rPr>
              <a:t> </a:t>
            </a:r>
          </a:p>
        </p:txBody>
      </p:sp>
      <p:sp>
        <p:nvSpPr>
          <p:cNvPr id="4" name="Date Placeholder 3"/>
          <p:cNvSpPr>
            <a:spLocks noGrp="1"/>
          </p:cNvSpPr>
          <p:nvPr>
            <p:ph type="dt" sz="half" idx="10"/>
          </p:nvPr>
        </p:nvSpPr>
        <p:spPr/>
        <p:txBody>
          <a:bodyPr/>
          <a:lstStyle/>
          <a:p>
            <a:fld id="{E8656062-0229-4967-95A3-55F767C6FA23}" type="datetime1">
              <a:rPr lang="en-US" smtClean="0"/>
              <a:t>1/5/2023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154</a:t>
            </a:fld>
            <a:endParaRPr lang="en-US"/>
          </a:p>
        </p:txBody>
      </p:sp>
      <p:sp>
        <p:nvSpPr>
          <p:cNvPr id="10"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References</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40714656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533400" y="1143000"/>
            <a:ext cx="8229600" cy="5373779"/>
          </a:xfrm>
          <a:prstGeom prst="rect">
            <a:avLst/>
          </a:prstGeom>
          <a:noFill/>
        </p:spPr>
        <p:txBody>
          <a:bodyPr wrap="square" lIns="91440" tIns="45720" rIns="91440" bIns="45720">
            <a:spAutoFit/>
          </a:bodyPr>
          <a:lstStyle/>
          <a:p>
            <a:pPr algn="ctr">
              <a:buNone/>
            </a:pPr>
            <a:r>
              <a:rPr lang="en-US" sz="2200" b="1" u="sng" dirty="0">
                <a:latin typeface="Times New Roman" pitchFamily="18" charset="0"/>
                <a:cs typeface="Times New Roman" pitchFamily="18" charset="0"/>
              </a:rPr>
              <a:t>Reference Books</a:t>
            </a:r>
            <a:endParaRPr lang="en-US" sz="2200" u="sng" dirty="0">
              <a:latin typeface="Times New Roman" pitchFamily="18" charset="0"/>
              <a:cs typeface="Times New Roman" pitchFamily="18" charset="0"/>
            </a:endParaRPr>
          </a:p>
          <a:p>
            <a:r>
              <a:rPr lang="en-US" sz="2200" dirty="0">
                <a:latin typeface="Times New Roman" pitchFamily="18" charset="0"/>
                <a:cs typeface="Times New Roman" pitchFamily="18" charset="0"/>
              </a:rPr>
              <a:t> B.S. </a:t>
            </a:r>
            <a:r>
              <a:rPr lang="en-US" sz="2200" dirty="0" err="1">
                <a:latin typeface="Times New Roman" pitchFamily="18" charset="0"/>
                <a:cs typeface="Times New Roman" pitchFamily="18" charset="0"/>
              </a:rPr>
              <a:t>Grewal</a:t>
            </a:r>
            <a:r>
              <a:rPr lang="en-US" sz="2200" dirty="0">
                <a:latin typeface="Times New Roman" pitchFamily="18" charset="0"/>
                <a:cs typeface="Times New Roman" pitchFamily="18" charset="0"/>
              </a:rPr>
              <a:t>, Higher Engineering Mathematics, </a:t>
            </a:r>
            <a:r>
              <a:rPr lang="en-US" sz="2200" dirty="0" err="1">
                <a:latin typeface="Times New Roman" pitchFamily="18" charset="0"/>
                <a:cs typeface="Times New Roman" pitchFamily="18" charset="0"/>
              </a:rPr>
              <a:t>Khanna</a:t>
            </a:r>
            <a:r>
              <a:rPr lang="en-US" sz="2200" dirty="0">
                <a:latin typeface="Times New Roman" pitchFamily="18" charset="0"/>
                <a:cs typeface="Times New Roman" pitchFamily="18" charset="0"/>
              </a:rPr>
              <a:t> Publishers, 35th Edition, 2000. 2.T.Veerarajan : Engineering Mathematics (for semester III), Tata McGraw-Hill, New Delhi.</a:t>
            </a:r>
          </a:p>
          <a:p>
            <a:pPr lvl="0"/>
            <a:endParaRPr lang="en-US" sz="2200" dirty="0">
              <a:latin typeface="Times New Roman" pitchFamily="18" charset="0"/>
              <a:cs typeface="Times New Roman" pitchFamily="18" charset="0"/>
            </a:endParaRPr>
          </a:p>
          <a:p>
            <a:pPr lvl="0"/>
            <a:r>
              <a:rPr lang="en-US" sz="2200" dirty="0">
                <a:latin typeface="Times New Roman" pitchFamily="18" charset="0"/>
                <a:cs typeface="Times New Roman" pitchFamily="18" charset="0"/>
              </a:rPr>
              <a:t>R.K. Jain and S.R.K. </a:t>
            </a:r>
            <a:r>
              <a:rPr lang="en-US" sz="2200" dirty="0" err="1">
                <a:latin typeface="Times New Roman" pitchFamily="18" charset="0"/>
                <a:cs typeface="Times New Roman" pitchFamily="18" charset="0"/>
              </a:rPr>
              <a:t>Iyenger</a:t>
            </a:r>
            <a:r>
              <a:rPr lang="en-US" sz="2200" dirty="0">
                <a:latin typeface="Times New Roman" pitchFamily="18" charset="0"/>
                <a:cs typeface="Times New Roman" pitchFamily="18" charset="0"/>
              </a:rPr>
              <a:t>: Advance Engineering Mathematics; </a:t>
            </a:r>
            <a:r>
              <a:rPr lang="en-US" sz="2200" dirty="0" err="1">
                <a:latin typeface="Times New Roman" pitchFamily="18" charset="0"/>
                <a:cs typeface="Times New Roman" pitchFamily="18" charset="0"/>
              </a:rPr>
              <a:t>Narosa</a:t>
            </a:r>
            <a:r>
              <a:rPr lang="en-US" sz="2200" dirty="0">
                <a:latin typeface="Times New Roman" pitchFamily="18" charset="0"/>
                <a:cs typeface="Times New Roman" pitchFamily="18" charset="0"/>
              </a:rPr>
              <a:t> Publishing House, New Delhi.</a:t>
            </a:r>
          </a:p>
          <a:p>
            <a:pPr lvl="0"/>
            <a:endParaRPr lang="en-US" sz="2200" dirty="0">
              <a:latin typeface="Times New Roman" pitchFamily="18" charset="0"/>
              <a:cs typeface="Times New Roman" pitchFamily="18" charset="0"/>
            </a:endParaRPr>
          </a:p>
          <a:p>
            <a:pPr lvl="0"/>
            <a:r>
              <a:rPr lang="en-US" sz="2200" dirty="0">
                <a:latin typeface="Times New Roman" pitchFamily="18" charset="0"/>
                <a:cs typeface="Times New Roman" pitchFamily="18" charset="0"/>
              </a:rPr>
              <a:t>J.N. </a:t>
            </a:r>
            <a:r>
              <a:rPr lang="en-US" sz="2200" dirty="0" err="1">
                <a:latin typeface="Times New Roman" pitchFamily="18" charset="0"/>
                <a:cs typeface="Times New Roman" pitchFamily="18" charset="0"/>
              </a:rPr>
              <a:t>Kapur</a:t>
            </a:r>
            <a:r>
              <a:rPr lang="en-US" sz="2200" dirty="0">
                <a:latin typeface="Times New Roman" pitchFamily="18" charset="0"/>
                <a:cs typeface="Times New Roman" pitchFamily="18" charset="0"/>
              </a:rPr>
              <a:t>: Mathematical Statistics; S. Chand &amp; Sons Company Limited, New Delhi.</a:t>
            </a:r>
          </a:p>
          <a:p>
            <a:pPr lvl="0"/>
            <a:endParaRPr lang="en-US" sz="2200" dirty="0">
              <a:latin typeface="Times New Roman" pitchFamily="18" charset="0"/>
              <a:cs typeface="Times New Roman" pitchFamily="18" charset="0"/>
            </a:endParaRPr>
          </a:p>
          <a:p>
            <a:pPr lvl="0"/>
            <a:r>
              <a:rPr lang="en-US" sz="2200" dirty="0" err="1">
                <a:latin typeface="Times New Roman" pitchFamily="18" charset="0"/>
                <a:cs typeface="Times New Roman" pitchFamily="18" charset="0"/>
              </a:rPr>
              <a:t>D.N.Elhance,V</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Elhance</a:t>
            </a:r>
            <a:r>
              <a:rPr lang="en-US" sz="2200" dirty="0">
                <a:latin typeface="Times New Roman" pitchFamily="18" charset="0"/>
                <a:cs typeface="Times New Roman" pitchFamily="18" charset="0"/>
              </a:rPr>
              <a:t> &amp; B.M. </a:t>
            </a:r>
            <a:r>
              <a:rPr lang="en-US" sz="2200" dirty="0" err="1">
                <a:latin typeface="Times New Roman" pitchFamily="18" charset="0"/>
                <a:cs typeface="Times New Roman" pitchFamily="18" charset="0"/>
              </a:rPr>
              <a:t>Aggarwal</a:t>
            </a:r>
            <a:r>
              <a:rPr lang="en-US" sz="2200" dirty="0">
                <a:latin typeface="Times New Roman" pitchFamily="18" charset="0"/>
                <a:cs typeface="Times New Roman" pitchFamily="18" charset="0"/>
              </a:rPr>
              <a:t>: Fundamentals of Statistics; </a:t>
            </a:r>
            <a:r>
              <a:rPr lang="en-US" sz="2200" dirty="0" err="1">
                <a:latin typeface="Times New Roman" pitchFamily="18" charset="0"/>
                <a:cs typeface="Times New Roman" pitchFamily="18" charset="0"/>
              </a:rPr>
              <a:t>Kitab</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Mahal</a:t>
            </a:r>
            <a:r>
              <a:rPr lang="en-US" sz="2200" dirty="0">
                <a:latin typeface="Times New Roman" pitchFamily="18" charset="0"/>
                <a:cs typeface="Times New Roman" pitchFamily="18" charset="0"/>
              </a:rPr>
              <a:t> Distributers, New Delhi.</a:t>
            </a:r>
          </a:p>
          <a:p>
            <a:pPr lvl="0" algn="just">
              <a:buNone/>
            </a:pPr>
            <a:endParaRPr lang="en-US" sz="2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3D2A4D3C-D71A-40FB-978D-01D19D6FE94D}" type="datetime1">
              <a:rPr lang="en-US" smtClean="0"/>
              <a:t>1/5/2023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References</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31776557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E7BDFD9-8E10-4064-AE93-C3BC1D7CA1E4}" type="datetime1">
              <a:rPr lang="en-US" smtClean="0"/>
              <a:t>1/5/2023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156</a:t>
            </a:fld>
            <a:endParaRPr lang="en-US"/>
          </a:p>
        </p:txBody>
      </p:sp>
      <p:sp>
        <p:nvSpPr>
          <p:cNvPr id="9" name="Content Placeholder 8"/>
          <p:cNvSpPr>
            <a:spLocks noGrp="1"/>
          </p:cNvSpPr>
          <p:nvPr>
            <p:ph idx="1"/>
          </p:nvPr>
        </p:nvSpPr>
        <p:spPr>
          <a:xfrm>
            <a:off x="2745692" y="1143000"/>
            <a:ext cx="3805016" cy="1107996"/>
          </a:xfrm>
          <a:prstGeom prst="rect">
            <a:avLst/>
          </a:prstGeom>
          <a:noFill/>
        </p:spPr>
        <p:txBody>
          <a:bodyPr wrap="none" lIns="91440" tIns="45720" rIns="91440" bIns="45720">
            <a:spAutoFit/>
          </a:bodyPr>
          <a:lstStyle/>
          <a:p>
            <a:pPr algn="ctr">
              <a:buNone/>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pic>
        <p:nvPicPr>
          <p:cNvPr id="7" name="Picture 6">
            <a:extLst>
              <a:ext uri="{FF2B5EF4-FFF2-40B4-BE49-F238E27FC236}">
                <a16:creationId xmlns:a16="http://schemas.microsoft.com/office/drawing/2014/main" id="{EAD5D8F7-7DFA-4987-A5C5-8B8A73091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362" y="2582996"/>
            <a:ext cx="4017675" cy="2057400"/>
          </a:xfrm>
          <a:prstGeom prst="rect">
            <a:avLst/>
          </a:prstGeom>
        </p:spPr>
      </p:pic>
    </p:spTree>
    <p:extLst>
      <p:ext uri="{BB962C8B-B14F-4D97-AF65-F5344CB8AC3E}">
        <p14:creationId xmlns:p14="http://schemas.microsoft.com/office/powerpoint/2010/main" val="261450410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Link:</a:t>
            </a:r>
            <a:r>
              <a:rPr lang="en-IN" sz="1400" dirty="0">
                <a:hlinkClick r:id="rId2"/>
              </a:rPr>
              <a:t>100 Marks Question Paper Template.docx</a:t>
            </a:r>
            <a:endParaRPr lang="en-US" sz="2200" dirty="0"/>
          </a:p>
        </p:txBody>
      </p:sp>
      <p:sp>
        <p:nvSpPr>
          <p:cNvPr id="4" name="Date Placeholder 3"/>
          <p:cNvSpPr>
            <a:spLocks noGrp="1"/>
          </p:cNvSpPr>
          <p:nvPr>
            <p:ph type="dt" sz="half" idx="10"/>
          </p:nvPr>
        </p:nvSpPr>
        <p:spPr/>
        <p:txBody>
          <a:bodyPr/>
          <a:lstStyle/>
          <a:p>
            <a:fld id="{72270DFA-0097-4DB0-8060-05DE5F50F48B}"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cs typeface="Times New Roman" panose="02020603050405020304" pitchFamily="18" charset="0"/>
              </a:rPr>
              <a:t>End Semester Question Paper Template</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8D03EF3-93BA-4B03-9EC3-42AEF2AC17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val="223824834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
            </a:pPr>
            <a:r>
              <a:rPr lang="en-US" sz="2200" dirty="0"/>
              <a:t>Knowledge of </a:t>
            </a:r>
            <a:r>
              <a:rPr lang="en-US" sz="2200" dirty="0" err="1"/>
              <a:t>Maths</a:t>
            </a:r>
            <a:r>
              <a:rPr lang="en-US" sz="2200" dirty="0"/>
              <a:t> 1 B.Tech.</a:t>
            </a:r>
          </a:p>
          <a:p>
            <a:pPr>
              <a:buFont typeface="Wingdings" pitchFamily="2" charset="2"/>
              <a:buChar char="§"/>
            </a:pPr>
            <a:r>
              <a:rPr lang="en-US" sz="2200" dirty="0"/>
              <a:t>Knowledge of  </a:t>
            </a:r>
            <a:r>
              <a:rPr lang="en-US" sz="2200" dirty="0" err="1"/>
              <a:t>Maths</a:t>
            </a:r>
            <a:r>
              <a:rPr lang="en-US" sz="2200" dirty="0"/>
              <a:t> 2 B.Tech.</a:t>
            </a:r>
          </a:p>
          <a:p>
            <a:pPr>
              <a:buFont typeface="Wingdings" pitchFamily="2" charset="2"/>
              <a:buChar char="§"/>
            </a:pPr>
            <a:r>
              <a:rPr lang="en-US" sz="2200" dirty="0"/>
              <a:t>Knowledge of  Permutation and Combination.</a:t>
            </a:r>
          </a:p>
          <a:p>
            <a:pPr marL="0" indent="0">
              <a:buNone/>
            </a:pPr>
            <a:endParaRPr lang="en-US" sz="2200" dirty="0"/>
          </a:p>
          <a:p>
            <a:pPr>
              <a:buFont typeface="Wingdings" pitchFamily="2" charset="2"/>
              <a:buChar char="§"/>
            </a:pPr>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C33F6173-DDB1-4E33-BCBE-1A604B0EA6F7}"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7" name="Title 1"/>
          <p:cNvSpPr txBox="1">
            <a:spLocks/>
          </p:cNvSpPr>
          <p:nvPr/>
        </p:nvSpPr>
        <p:spPr>
          <a:xfrm>
            <a:off x="1371600" y="-3265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a typeface="+mn-ea"/>
                <a:cs typeface="+mn-cs"/>
              </a:rPr>
              <a:t>Prerequisite and Recap (CO1)</a:t>
            </a:r>
          </a:p>
        </p:txBody>
      </p:sp>
    </p:spTree>
    <p:extLst>
      <p:ext uri="{BB962C8B-B14F-4D97-AF65-F5344CB8AC3E}">
        <p14:creationId xmlns:p14="http://schemas.microsoft.com/office/powerpoint/2010/main" val="367796924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458200" cy="4953000"/>
          </a:xfrm>
        </p:spPr>
        <p:txBody>
          <a:bodyPr>
            <a:noAutofit/>
          </a:bodyPr>
          <a:lstStyle/>
          <a:p>
            <a:pPr algn="just"/>
            <a:r>
              <a:rPr lang="en-US" sz="2200" dirty="0">
                <a:effectLst/>
                <a:ea typeface="Times New Roman" panose="02020603050405020304" pitchFamily="18" charset="0"/>
              </a:rPr>
              <a:t>We will discuss properties of complex function (limits, continuity, differentiability, Analytic</a:t>
            </a:r>
            <a:r>
              <a:rPr lang="en-US" sz="2200" dirty="0">
                <a:ea typeface="Times New Roman" panose="02020603050405020304" pitchFamily="18" charset="0"/>
              </a:rPr>
              <a:t>ity and integration</a:t>
            </a:r>
            <a:r>
              <a:rPr lang="en-US" sz="2200" dirty="0">
                <a:effectLst/>
                <a:ea typeface="Times New Roman" panose="02020603050405020304" pitchFamily="18" charset="0"/>
              </a:rPr>
              <a:t>)</a:t>
            </a:r>
          </a:p>
          <a:p>
            <a:pPr algn="just"/>
            <a:r>
              <a:rPr lang="en-US" sz="2200" dirty="0">
                <a:ea typeface="Times New Roman" panose="02020603050405020304" pitchFamily="18" charset="0"/>
              </a:rPr>
              <a:t>In 3</a:t>
            </a:r>
            <a:r>
              <a:rPr lang="en-US" sz="2200" baseline="30000" dirty="0">
                <a:ea typeface="Times New Roman" panose="02020603050405020304" pitchFamily="18" charset="0"/>
              </a:rPr>
              <a:t>rd</a:t>
            </a:r>
            <a:r>
              <a:rPr lang="en-US" sz="2200" dirty="0">
                <a:ea typeface="Times New Roman" panose="02020603050405020304" pitchFamily="18" charset="0"/>
              </a:rPr>
              <a:t> module we will discuss application of partial differential equations</a:t>
            </a:r>
          </a:p>
          <a:p>
            <a:pPr algn="just"/>
            <a:r>
              <a:rPr lang="en-US" sz="2200" dirty="0">
                <a:effectLst/>
                <a:ea typeface="Times New Roman" panose="02020603050405020304" pitchFamily="18" charset="0"/>
              </a:rPr>
              <a:t>In 4</a:t>
            </a:r>
            <a:r>
              <a:rPr lang="en-US" sz="2200" baseline="30000" dirty="0">
                <a:effectLst/>
                <a:ea typeface="Times New Roman" panose="02020603050405020304" pitchFamily="18" charset="0"/>
              </a:rPr>
              <a:t>th</a:t>
            </a:r>
            <a:r>
              <a:rPr lang="en-US" sz="2200" dirty="0">
                <a:effectLst/>
                <a:ea typeface="Times New Roman" panose="02020603050405020304" pitchFamily="18" charset="0"/>
              </a:rPr>
              <a:t> </a:t>
            </a:r>
            <a:r>
              <a:rPr lang="en-US" sz="2200" dirty="0">
                <a:ea typeface="Times New Roman" panose="02020603050405020304" pitchFamily="18" charset="0"/>
              </a:rPr>
              <a:t>module we will discuss numerical methods for solving algebraic equations, system of linear equations, definite integral and 1</a:t>
            </a:r>
            <a:r>
              <a:rPr lang="en-US" sz="2200" baseline="30000" dirty="0">
                <a:ea typeface="Times New Roman" panose="02020603050405020304" pitchFamily="18" charset="0"/>
              </a:rPr>
              <a:t>st</a:t>
            </a:r>
            <a:r>
              <a:rPr lang="en-US" sz="2200" dirty="0">
                <a:ea typeface="Times New Roman" panose="02020603050405020304" pitchFamily="18" charset="0"/>
              </a:rPr>
              <a:t> order ordinary differential equation.</a:t>
            </a:r>
          </a:p>
          <a:p>
            <a:pPr algn="just"/>
            <a:r>
              <a:rPr lang="en-US" sz="2200" dirty="0">
                <a:ea typeface="Times New Roman" panose="02020603050405020304" pitchFamily="18" charset="0"/>
              </a:rPr>
              <a:t>In 5</a:t>
            </a:r>
            <a:r>
              <a:rPr lang="en-US" sz="2200" baseline="30000" dirty="0">
                <a:ea typeface="Times New Roman" panose="02020603050405020304" pitchFamily="18" charset="0"/>
              </a:rPr>
              <a:t>th</a:t>
            </a:r>
            <a:r>
              <a:rPr lang="en-US" sz="2200" dirty="0">
                <a:ea typeface="Times New Roman" panose="02020603050405020304" pitchFamily="18" charset="0"/>
              </a:rPr>
              <a:t> module we will discuss aptitude part.</a:t>
            </a:r>
          </a:p>
          <a:p>
            <a:pPr algn="just"/>
            <a:r>
              <a:rPr lang="en-US" sz="2200" dirty="0">
                <a:effectLst/>
                <a:ea typeface="Times New Roman" panose="02020603050405020304" pitchFamily="18" charset="0"/>
                <a:hlinkClick r:id="rId3"/>
              </a:rPr>
              <a:t>https://youtu.be/iUhwCfz18os</a:t>
            </a:r>
            <a:endParaRPr lang="en-US" sz="2200" dirty="0">
              <a:ea typeface="Times New Roman" panose="02020603050405020304" pitchFamily="18" charset="0"/>
            </a:endParaRPr>
          </a:p>
          <a:p>
            <a:pPr algn="just"/>
            <a:r>
              <a:rPr lang="en-US" sz="2200" dirty="0">
                <a:effectLst/>
                <a:ea typeface="Times New Roman" panose="02020603050405020304" pitchFamily="18" charset="0"/>
                <a:hlinkClick r:id="rId4"/>
              </a:rPr>
              <a:t>https://youtu.be/ly4S0oi3Yz8</a:t>
            </a:r>
            <a:endParaRPr lang="en-US" sz="2200" dirty="0">
              <a:ea typeface="Times New Roman" panose="02020603050405020304" pitchFamily="18" charset="0"/>
            </a:endParaRPr>
          </a:p>
          <a:p>
            <a:pPr algn="just"/>
            <a:r>
              <a:rPr lang="en-US" sz="2200" dirty="0">
                <a:effectLst/>
                <a:ea typeface="Times New Roman" panose="02020603050405020304" pitchFamily="18" charset="0"/>
                <a:hlinkClick r:id="rId5"/>
              </a:rPr>
              <a:t>https://youtu.be/f8XzF9_2ijs</a:t>
            </a:r>
            <a:endParaRPr lang="en-US" sz="2200" dirty="0">
              <a:effectLst/>
              <a:ea typeface="Times New Roman" panose="02020603050405020304" pitchFamily="18" charset="0"/>
            </a:endParaRPr>
          </a:p>
          <a:p>
            <a:pPr marL="0" indent="0">
              <a:buNone/>
            </a:pPr>
            <a:endParaRPr lang="en-US" sz="2400" dirty="0">
              <a:effectLst/>
              <a:ea typeface="Times New Roman" panose="02020603050405020304" pitchFamily="18" charset="0"/>
            </a:endParaRPr>
          </a:p>
          <a:p>
            <a:pPr marL="0" indent="0">
              <a:buNone/>
            </a:pPr>
            <a:endParaRPr lang="en-US" sz="2200" dirty="0">
              <a:effectLst/>
              <a:ea typeface="Times New Roman" panose="02020603050405020304" pitchFamily="18" charset="0"/>
            </a:endParaRPr>
          </a:p>
        </p:txBody>
      </p:sp>
      <p:sp>
        <p:nvSpPr>
          <p:cNvPr id="6" name="Date Placeholder 5"/>
          <p:cNvSpPr>
            <a:spLocks noGrp="1"/>
          </p:cNvSpPr>
          <p:nvPr>
            <p:ph type="dt" sz="half" idx="10"/>
          </p:nvPr>
        </p:nvSpPr>
        <p:spPr/>
        <p:txBody>
          <a:bodyPr/>
          <a:lstStyle/>
          <a:p>
            <a:fld id="{E8741F6F-22B3-4CA7-B187-ECB5BC8E3A9C}" type="datetime1">
              <a:rPr lang="en-US" smtClean="0"/>
              <a:t>1/5/2023</a:t>
            </a:fld>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18</a:t>
            </a:fld>
            <a:endParaRPr lang="en-US" dirty="0"/>
          </a:p>
        </p:txBody>
      </p:sp>
      <p:sp>
        <p:nvSpPr>
          <p:cNvPr id="8" name="Title 1"/>
          <p:cNvSpPr txBox="1">
            <a:spLocks/>
          </p:cNvSpPr>
          <p:nvPr/>
        </p:nvSpPr>
        <p:spPr>
          <a:xfrm>
            <a:off x="1371600" y="1"/>
            <a:ext cx="7772400" cy="9905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a typeface="+mn-ea"/>
                <a:cs typeface="+mn-cs"/>
              </a:rPr>
              <a:t>Brief Introduction about the Sub</a:t>
            </a:r>
            <a:r>
              <a:rPr lang="en-US" sz="2400" b="1" dirty="0" err="1">
                <a:latin typeface="Times New Roman" panose="02020603050405020304" pitchFamily="18" charset="0"/>
              </a:rPr>
              <a:t>ject</a:t>
            </a:r>
            <a:r>
              <a:rPr lang="en-US" sz="2400" b="1" dirty="0">
                <a:latin typeface="Times New Roman" panose="02020603050405020304" pitchFamily="18" charset="0"/>
              </a:rPr>
              <a:t> with Videos</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a typeface="+mn-ea"/>
              <a:cs typeface="+mn-cs"/>
            </a:endParaRPr>
          </a:p>
        </p:txBody>
      </p:sp>
      <p:sp>
        <p:nvSpPr>
          <p:cNvPr id="10" name="Footer Placeholder 9"/>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pic>
        <p:nvPicPr>
          <p:cNvPr id="13" name="Picture 12">
            <a:extLst>
              <a:ext uri="{FF2B5EF4-FFF2-40B4-BE49-F238E27FC236}">
                <a16:creationId xmlns:a16="http://schemas.microsoft.com/office/drawing/2014/main" id="{67B7BB02-406A-4D53-904F-785909EE86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34936"/>
            <a:ext cx="1295400" cy="747714"/>
          </a:xfrm>
          <a:prstGeom prst="rect">
            <a:avLst/>
          </a:prstGeom>
        </p:spPr>
      </p:pic>
    </p:spTree>
    <p:extLst>
      <p:ext uri="{BB962C8B-B14F-4D97-AF65-F5344CB8AC3E}">
        <p14:creationId xmlns:p14="http://schemas.microsoft.com/office/powerpoint/2010/main" val="173209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4724400" cy="4724400"/>
          </a:xfrm>
        </p:spPr>
        <p:txBody>
          <a:bodyPr>
            <a:noAutofit/>
          </a:bodyPr>
          <a:lstStyle/>
          <a:p>
            <a:endParaRPr lang="en-US" sz="2200" dirty="0"/>
          </a:p>
          <a:p>
            <a:endParaRPr lang="en-US" sz="2200" dirty="0"/>
          </a:p>
          <a:p>
            <a:endParaRPr lang="en-US" sz="2200" dirty="0"/>
          </a:p>
        </p:txBody>
      </p:sp>
      <p:sp>
        <p:nvSpPr>
          <p:cNvPr id="6" name="Date Placeholder 5"/>
          <p:cNvSpPr>
            <a:spLocks noGrp="1"/>
          </p:cNvSpPr>
          <p:nvPr>
            <p:ph type="dt" sz="half" idx="10"/>
          </p:nvPr>
        </p:nvSpPr>
        <p:spPr/>
        <p:txBody>
          <a:bodyPr/>
          <a:lstStyle/>
          <a:p>
            <a:fld id="{C63A0E0C-CE76-4A43-886A-8231D1732B8C}" type="datetime1">
              <a:rPr lang="en-US" smtClean="0"/>
              <a:t>1/5/2023</a:t>
            </a:fld>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a typeface="+mn-ea"/>
                <a:cs typeface="+mn-cs"/>
              </a:rPr>
              <a:t>Unit Content</a:t>
            </a:r>
          </a:p>
        </p:txBody>
      </p:sp>
      <p:sp>
        <p:nvSpPr>
          <p:cNvPr id="7" name="Slide Number Placeholder 6"/>
          <p:cNvSpPr>
            <a:spLocks noGrp="1"/>
          </p:cNvSpPr>
          <p:nvPr>
            <p:ph type="sldNum" sz="quarter" idx="12"/>
          </p:nvPr>
        </p:nvSpPr>
        <p:spPr/>
        <p:txBody>
          <a:bodyPr/>
          <a:lstStyle/>
          <a:p>
            <a:fld id="{B6F15528-21DE-4FAA-801E-634DDDAF4B2B}" type="slidenum">
              <a:rPr lang="en-US" smtClean="0"/>
              <a:pPr/>
              <a:t>19</a:t>
            </a:fld>
            <a:endParaRPr lang="en-US"/>
          </a:p>
        </p:txBody>
      </p:sp>
      <p:sp>
        <p:nvSpPr>
          <p:cNvPr id="10" name="Footer Placeholder 9"/>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11" name="TextBox 10">
            <a:extLst>
              <a:ext uri="{FF2B5EF4-FFF2-40B4-BE49-F238E27FC236}">
                <a16:creationId xmlns:a16="http://schemas.microsoft.com/office/drawing/2014/main" id="{F58943FA-4C8A-4A0E-9BE4-589FF0524F89}"/>
              </a:ext>
            </a:extLst>
          </p:cNvPr>
          <p:cNvSpPr txBox="1"/>
          <p:nvPr/>
        </p:nvSpPr>
        <p:spPr>
          <a:xfrm>
            <a:off x="609600" y="990600"/>
            <a:ext cx="8305800" cy="4832092"/>
          </a:xfrm>
          <a:prstGeom prst="rect">
            <a:avLst/>
          </a:prstGeom>
          <a:noFill/>
        </p:spPr>
        <p:txBody>
          <a:bodyPr wrap="square">
            <a:spAutoFit/>
          </a:bodyPr>
          <a:lstStyle/>
          <a:p>
            <a:pPr marL="342900" indent="-342900" algn="just">
              <a:buFont typeface="Arial" pitchFamily="34" charset="0"/>
              <a:buChar char="•"/>
            </a:pPr>
            <a:r>
              <a:rPr lang="en-US" sz="2200" dirty="0">
                <a:latin typeface="Times New Roman" pitchFamily="18" charset="0"/>
                <a:ea typeface="Calibri" panose="020F0502020204030204" pitchFamily="34" charset="0"/>
                <a:cs typeface="Times New Roman" pitchFamily="18" charset="0"/>
              </a:rPr>
              <a:t>Introduction</a:t>
            </a:r>
          </a:p>
          <a:p>
            <a:pPr marL="342900" indent="-342900" algn="just">
              <a:buFont typeface="Arial" pitchFamily="34" charset="0"/>
              <a:buChar char="•"/>
            </a:pPr>
            <a:r>
              <a:rPr lang="en-US" sz="2200" dirty="0">
                <a:latin typeface="Times New Roman" pitchFamily="18" charset="0"/>
                <a:ea typeface="Calibri" panose="020F0502020204030204" pitchFamily="34" charset="0"/>
                <a:cs typeface="Times New Roman" pitchFamily="18" charset="0"/>
              </a:rPr>
              <a:t>Measures of central tendency: Mean, Median, Mode.</a:t>
            </a:r>
          </a:p>
          <a:p>
            <a:pPr marL="342900" indent="-342900" algn="just">
              <a:buFont typeface="Arial" pitchFamily="34" charset="0"/>
              <a:buChar char="•"/>
            </a:pPr>
            <a:r>
              <a:rPr lang="en-US" sz="2200" dirty="0">
                <a:latin typeface="Times New Roman" pitchFamily="18" charset="0"/>
                <a:ea typeface="Calibri" panose="020F0502020204030204" pitchFamily="34" charset="0"/>
                <a:cs typeface="Times New Roman" pitchFamily="18" charset="0"/>
              </a:rPr>
              <a:t>Moment</a:t>
            </a:r>
          </a:p>
          <a:p>
            <a:pPr marL="342900" indent="-342900" algn="just">
              <a:buFont typeface="Arial" pitchFamily="34" charset="0"/>
              <a:buChar char="•"/>
            </a:pPr>
            <a:r>
              <a:rPr lang="en-US" sz="2200" dirty="0">
                <a:latin typeface="Times New Roman" pitchFamily="18" charset="0"/>
                <a:ea typeface="Calibri" panose="020F0502020204030204" pitchFamily="34" charset="0"/>
                <a:cs typeface="Times New Roman" pitchFamily="18" charset="0"/>
              </a:rPr>
              <a:t>Skewness</a:t>
            </a:r>
          </a:p>
          <a:p>
            <a:pPr marL="342900" indent="-342900" algn="just">
              <a:buFont typeface="Arial" pitchFamily="34" charset="0"/>
              <a:buChar char="•"/>
            </a:pPr>
            <a:r>
              <a:rPr lang="en-US" sz="2200" dirty="0">
                <a:latin typeface="Times New Roman" pitchFamily="18" charset="0"/>
                <a:ea typeface="Calibri" panose="020F0502020204030204" pitchFamily="34" charset="0"/>
                <a:cs typeface="Times New Roman" pitchFamily="18" charset="0"/>
              </a:rPr>
              <a:t>Kurtosis</a:t>
            </a:r>
          </a:p>
          <a:p>
            <a:pPr marL="342900" indent="-342900" algn="just">
              <a:buFont typeface="Arial" pitchFamily="34" charset="0"/>
              <a:buChar char="•"/>
            </a:pPr>
            <a:r>
              <a:rPr lang="en-US" sz="2200" dirty="0">
                <a:latin typeface="Times New Roman" pitchFamily="18" charset="0"/>
                <a:ea typeface="Calibri" panose="020F0502020204030204" pitchFamily="34" charset="0"/>
                <a:cs typeface="Times New Roman" pitchFamily="18" charset="0"/>
              </a:rPr>
              <a:t>Curve Fitting</a:t>
            </a:r>
          </a:p>
          <a:p>
            <a:pPr marL="342900" indent="-342900" algn="just">
              <a:buFont typeface="Arial" pitchFamily="34" charset="0"/>
              <a:buChar char="•"/>
            </a:pPr>
            <a:r>
              <a:rPr lang="en-US" sz="2200" dirty="0">
                <a:latin typeface="Times New Roman" pitchFamily="18" charset="0"/>
                <a:ea typeface="Calibri" panose="020F0502020204030204" pitchFamily="34" charset="0"/>
                <a:cs typeface="Times New Roman" pitchFamily="18" charset="0"/>
              </a:rPr>
              <a:t>Method of least squares</a:t>
            </a:r>
          </a:p>
          <a:p>
            <a:pPr marL="342900" indent="-342900" algn="just">
              <a:buFont typeface="Arial" pitchFamily="34" charset="0"/>
              <a:buChar char="•"/>
            </a:pPr>
            <a:r>
              <a:rPr lang="en-US" sz="2200" dirty="0">
                <a:latin typeface="Times New Roman" pitchFamily="18" charset="0"/>
                <a:ea typeface="Calibri" panose="020F0502020204030204" pitchFamily="34" charset="0"/>
                <a:cs typeface="Times New Roman" pitchFamily="18" charset="0"/>
              </a:rPr>
              <a:t>Fitting of straight lines</a:t>
            </a:r>
          </a:p>
          <a:p>
            <a:pPr marL="342900" indent="-342900" algn="just">
              <a:buFont typeface="Arial" pitchFamily="34" charset="0"/>
              <a:buChar char="•"/>
            </a:pPr>
            <a:r>
              <a:rPr lang="en-US" sz="2200" dirty="0">
                <a:latin typeface="Times New Roman" pitchFamily="18" charset="0"/>
                <a:ea typeface="Calibri" panose="020F0502020204030204" pitchFamily="34" charset="0"/>
                <a:cs typeface="Times New Roman" pitchFamily="18" charset="0"/>
              </a:rPr>
              <a:t>Fitting of second degree parabola</a:t>
            </a:r>
          </a:p>
          <a:p>
            <a:pPr marL="342900" indent="-342900" algn="just">
              <a:buFont typeface="Arial" pitchFamily="34" charset="0"/>
              <a:buChar char="•"/>
            </a:pPr>
            <a:r>
              <a:rPr lang="en-US" sz="2200" dirty="0">
                <a:latin typeface="Times New Roman" pitchFamily="18" charset="0"/>
                <a:ea typeface="Calibri" panose="020F0502020204030204" pitchFamily="34" charset="0"/>
                <a:cs typeface="Times New Roman" pitchFamily="18" charset="0"/>
              </a:rPr>
              <a:t>Exponential curves</a:t>
            </a:r>
          </a:p>
          <a:p>
            <a:pPr marL="342900" indent="-342900" algn="just">
              <a:buFont typeface="Arial" pitchFamily="34" charset="0"/>
              <a:buChar char="•"/>
            </a:pPr>
            <a:r>
              <a:rPr lang="en-US" sz="2200" dirty="0">
                <a:latin typeface="Times New Roman" pitchFamily="18" charset="0"/>
                <a:ea typeface="Calibri" panose="020F0502020204030204" pitchFamily="34" charset="0"/>
                <a:cs typeface="Times New Roman" pitchFamily="18" charset="0"/>
              </a:rPr>
              <a:t>Correlation and Rank correlation,</a:t>
            </a:r>
          </a:p>
          <a:p>
            <a:pPr marL="342900" indent="-342900" algn="just">
              <a:buFont typeface="Arial" pitchFamily="34" charset="0"/>
              <a:buChar char="•"/>
            </a:pPr>
            <a:r>
              <a:rPr lang="en-US" sz="2200" dirty="0">
                <a:latin typeface="Times New Roman" pitchFamily="18" charset="0"/>
                <a:ea typeface="Calibri" panose="020F0502020204030204" pitchFamily="34" charset="0"/>
                <a:cs typeface="Times New Roman" pitchFamily="18" charset="0"/>
              </a:rPr>
              <a:t>Linear regression</a:t>
            </a:r>
          </a:p>
          <a:p>
            <a:pPr marL="342900" indent="-342900" algn="just">
              <a:buFont typeface="Arial" pitchFamily="34" charset="0"/>
              <a:buChar char="•"/>
            </a:pPr>
            <a:r>
              <a:rPr lang="en-US" sz="2200" dirty="0">
                <a:latin typeface="Times New Roman" pitchFamily="18" charset="0"/>
                <a:ea typeface="Calibri" panose="020F0502020204030204" pitchFamily="34" charset="0"/>
                <a:cs typeface="Times New Roman" pitchFamily="18" charset="0"/>
              </a:rPr>
              <a:t>Nonlinear regression</a:t>
            </a:r>
          </a:p>
          <a:p>
            <a:pPr marL="342900" indent="-342900" algn="just">
              <a:buFont typeface="Arial" pitchFamily="34" charset="0"/>
              <a:buChar char="•"/>
            </a:pPr>
            <a:r>
              <a:rPr lang="en-US" sz="2200" dirty="0">
                <a:latin typeface="Times New Roman" pitchFamily="18" charset="0"/>
                <a:ea typeface="Calibri" panose="020F0502020204030204" pitchFamily="34" charset="0"/>
                <a:cs typeface="Times New Roman" pitchFamily="18" charset="0"/>
              </a:rPr>
              <a:t>Multiple linear regression</a:t>
            </a:r>
          </a:p>
        </p:txBody>
      </p:sp>
      <p:pic>
        <p:nvPicPr>
          <p:cNvPr id="12" name="Picture 11">
            <a:extLst>
              <a:ext uri="{FF2B5EF4-FFF2-40B4-BE49-F238E27FC236}">
                <a16:creationId xmlns:a16="http://schemas.microsoft.com/office/drawing/2014/main" id="{789037CE-45A6-4E84-AD94-A598EFD5E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val="338514776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86BA6A16-03B0-4B1D-A477-B2A22F0DE5D5}" type="datetime1">
              <a:rPr lang="en-US" smtClean="0"/>
              <a:t>1/5/2023</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a:t>
            </a:fld>
            <a:endParaRPr lang="en-US"/>
          </a:p>
        </p:txBody>
      </p:sp>
      <p:sp>
        <p:nvSpPr>
          <p:cNvPr id="4" name="Footer Placeholder 3">
            <a:extLst>
              <a:ext uri="{FF2B5EF4-FFF2-40B4-BE49-F238E27FC236}">
                <a16:creationId xmlns:a16="http://schemas.microsoft.com/office/drawing/2014/main" id="{2E49F929-87CA-4994-9885-A2D8887FAA14}"/>
              </a:ext>
            </a:extLst>
          </p:cNvPr>
          <p:cNvSpPr>
            <a:spLocks noGrp="1"/>
          </p:cNvSpPr>
          <p:nvPr>
            <p:ph type="ftr" sz="quarter" idx="11"/>
          </p:nvPr>
        </p:nvSpPr>
        <p:spPr/>
        <p:txBody>
          <a:bodyPr/>
          <a:lstStyle/>
          <a:p>
            <a:r>
              <a:rPr lang="en-US"/>
              <a:t>Faculty Name   Dr. Kunti Mishra   Unit 1</a:t>
            </a:r>
          </a:p>
        </p:txBody>
      </p:sp>
      <p:sp>
        <p:nvSpPr>
          <p:cNvPr id="15" name="TextBox 14">
            <a:extLst>
              <a:ext uri="{FF2B5EF4-FFF2-40B4-BE49-F238E27FC236}">
                <a16:creationId xmlns:a16="http://schemas.microsoft.com/office/drawing/2014/main" id="{6E45072F-2D8C-4921-B190-B10B45B46958}"/>
              </a:ext>
            </a:extLst>
          </p:cNvPr>
          <p:cNvSpPr txBox="1"/>
          <p:nvPr/>
        </p:nvSpPr>
        <p:spPr>
          <a:xfrm>
            <a:off x="609600" y="1295400"/>
            <a:ext cx="6019800" cy="4062651"/>
          </a:xfrm>
          <a:prstGeom prst="rect">
            <a:avLst/>
          </a:prstGeom>
          <a:noFill/>
        </p:spPr>
        <p:txBody>
          <a:bodyPr wrap="square">
            <a:spAutoFit/>
          </a:bodyPr>
          <a:lstStyle/>
          <a:p>
            <a:pPr>
              <a:defRPr/>
            </a:pPr>
            <a:r>
              <a:rPr lang="en-US" sz="2000" dirty="0">
                <a:solidFill>
                  <a:prstClr val="black"/>
                </a:solidFill>
                <a:latin typeface="Times New Roman" panose="02020603050405020304" pitchFamily="18" charset="0"/>
              </a:rPr>
              <a:t>Dr. Kunti Mishra</a:t>
            </a:r>
          </a:p>
          <a:p>
            <a:pPr>
              <a:defRPr/>
            </a:pPr>
            <a:r>
              <a:rPr lang="en-US" sz="2000" dirty="0">
                <a:solidFill>
                  <a:prstClr val="black"/>
                </a:solidFill>
                <a:latin typeface="Times New Roman" panose="02020603050405020304" pitchFamily="18" charset="0"/>
              </a:rPr>
              <a:t>Assistant Professor</a:t>
            </a:r>
          </a:p>
          <a:p>
            <a:pPr>
              <a:defRPr/>
            </a:pPr>
            <a:r>
              <a:rPr lang="en-US" sz="2000" dirty="0">
                <a:solidFill>
                  <a:prstClr val="black"/>
                </a:solidFill>
                <a:latin typeface="Times New Roman" panose="02020603050405020304" pitchFamily="18" charset="0"/>
              </a:rPr>
              <a:t>Department of Mathematics</a:t>
            </a:r>
          </a:p>
          <a:p>
            <a:pPr>
              <a:defRPr/>
            </a:pPr>
            <a:endParaRPr lang="en-US" sz="2000" dirty="0">
              <a:solidFill>
                <a:prstClr val="black"/>
              </a:solidFill>
              <a:latin typeface="Times New Roman" panose="02020603050405020304" pitchFamily="18" charset="0"/>
            </a:endParaRPr>
          </a:p>
          <a:p>
            <a:pPr>
              <a:defRPr/>
            </a:pPr>
            <a:r>
              <a:rPr lang="en-US" sz="2000" dirty="0">
                <a:solidFill>
                  <a:prstClr val="black"/>
                </a:solidFill>
                <a:latin typeface="Times New Roman" panose="02020603050405020304" pitchFamily="18" charset="0"/>
              </a:rPr>
              <a:t>Qualifications : </a:t>
            </a:r>
          </a:p>
          <a:p>
            <a:pPr>
              <a:defRPr/>
            </a:pPr>
            <a:r>
              <a:rPr lang="en-US" sz="2000" dirty="0">
                <a:solidFill>
                  <a:prstClr val="black"/>
                </a:solidFill>
                <a:latin typeface="Times New Roman" panose="02020603050405020304" pitchFamily="18" charset="0"/>
              </a:rPr>
              <a:t>M.Sc.(</a:t>
            </a:r>
            <a:r>
              <a:rPr lang="en-US" sz="2000" dirty="0" err="1">
                <a:solidFill>
                  <a:prstClr val="black"/>
                </a:solidFill>
                <a:latin typeface="Times New Roman" panose="02020603050405020304" pitchFamily="18" charset="0"/>
              </a:rPr>
              <a:t>Maths</a:t>
            </a:r>
            <a:r>
              <a:rPr lang="en-US" sz="2000" dirty="0">
                <a:solidFill>
                  <a:prstClr val="black"/>
                </a:solidFill>
                <a:latin typeface="Times New Roman" panose="02020603050405020304" pitchFamily="18" charset="0"/>
              </a:rPr>
              <a:t>), M. Tech.(Gold Medalist) in A</a:t>
            </a:r>
            <a:r>
              <a:rPr lang="en-US" sz="2000" dirty="0" err="1">
                <a:solidFill>
                  <a:prstClr val="black"/>
                </a:solidFill>
                <a:latin typeface="Times New Roman" panose="02020603050405020304" pitchFamily="18" charset="0"/>
              </a:rPr>
              <a:t>pplied</a:t>
            </a:r>
            <a:r>
              <a:rPr lang="en-US" sz="2000" dirty="0">
                <a:solidFill>
                  <a:prstClr val="black"/>
                </a:solidFill>
                <a:latin typeface="Times New Roman" panose="02020603050405020304" pitchFamily="18" charset="0"/>
              </a:rPr>
              <a:t> and Computational M</a:t>
            </a:r>
            <a:r>
              <a:rPr lang="en-US" sz="2000" dirty="0" err="1">
                <a:solidFill>
                  <a:prstClr val="black"/>
                </a:solidFill>
                <a:latin typeface="Times New Roman" panose="02020603050405020304" pitchFamily="18" charset="0"/>
              </a:rPr>
              <a:t>athematics</a:t>
            </a:r>
            <a:r>
              <a:rPr lang="en-US" sz="2000" dirty="0">
                <a:solidFill>
                  <a:prstClr val="black"/>
                </a:solidFill>
                <a:latin typeface="Times New Roman" panose="02020603050405020304" pitchFamily="18" charset="0"/>
              </a:rPr>
              <a:t>, </a:t>
            </a:r>
            <a:r>
              <a:rPr lang="en-US" sz="2000" dirty="0" err="1">
                <a:solidFill>
                  <a:prstClr val="black"/>
                </a:solidFill>
                <a:latin typeface="Times New Roman" panose="02020603050405020304" pitchFamily="18" charset="0"/>
              </a:rPr>
              <a:t>Ph.D</a:t>
            </a:r>
            <a:endParaRPr lang="en-US" sz="2000" dirty="0">
              <a:solidFill>
                <a:prstClr val="black"/>
              </a:solidFill>
              <a:latin typeface="Times New Roman" panose="02020603050405020304" pitchFamily="18" charset="0"/>
            </a:endParaRPr>
          </a:p>
          <a:p>
            <a:pPr>
              <a:defRPr/>
            </a:pPr>
            <a:endParaRPr lang="en-US" sz="2000" dirty="0">
              <a:solidFill>
                <a:prstClr val="black"/>
              </a:solidFill>
              <a:latin typeface="Times New Roman" panose="02020603050405020304" pitchFamily="18" charset="0"/>
            </a:endParaRPr>
          </a:p>
          <a:p>
            <a:pPr>
              <a:defRPr/>
            </a:pPr>
            <a:r>
              <a:rPr lang="en-US" sz="2000" dirty="0">
                <a:solidFill>
                  <a:prstClr val="black"/>
                </a:solidFill>
                <a:latin typeface="Times New Roman" panose="02020603050405020304" pitchFamily="18" charset="0"/>
              </a:rPr>
              <a:t>P</a:t>
            </a:r>
            <a:r>
              <a:rPr lang="en-US" sz="2000" dirty="0" err="1">
                <a:solidFill>
                  <a:prstClr val="black"/>
                </a:solidFill>
                <a:latin typeface="Times New Roman" panose="02020603050405020304" pitchFamily="18" charset="0"/>
              </a:rPr>
              <a:t>h.D</a:t>
            </a:r>
            <a:r>
              <a:rPr lang="en-US" sz="2000" dirty="0">
                <a:solidFill>
                  <a:prstClr val="black"/>
                </a:solidFill>
                <a:latin typeface="Times New Roman" panose="02020603050405020304" pitchFamily="18" charset="0"/>
              </a:rPr>
              <a:t>. Thesis : Some Investigations in Fractal Theory</a:t>
            </a:r>
          </a:p>
          <a:p>
            <a:pPr>
              <a:defRPr/>
            </a:pPr>
            <a:r>
              <a:rPr lang="en-US" sz="2000" dirty="0">
                <a:solidFill>
                  <a:prstClr val="black"/>
                </a:solidFill>
                <a:latin typeface="Times New Roman" panose="02020603050405020304" pitchFamily="18" charset="0"/>
              </a:rPr>
              <a:t>Total Number of Research Papers:15</a:t>
            </a:r>
          </a:p>
          <a:p>
            <a:pPr>
              <a:defRPr/>
            </a:pPr>
            <a:r>
              <a:rPr lang="en-US" sz="2000" dirty="0">
                <a:solidFill>
                  <a:prstClr val="black"/>
                </a:solidFill>
                <a:latin typeface="Times New Roman" panose="02020603050405020304" pitchFamily="18" charset="0"/>
              </a:rPr>
              <a:t>Area of Interests: Fixed Point Theory, Fractals</a:t>
            </a:r>
          </a:p>
          <a:p>
            <a:pPr>
              <a:defRPr/>
            </a:pPr>
            <a:r>
              <a:rPr lang="en-US" sz="2000" dirty="0">
                <a:solidFill>
                  <a:prstClr val="black"/>
                </a:solidFill>
                <a:latin typeface="Times New Roman" panose="02020603050405020304" pitchFamily="18" charset="0"/>
              </a:rPr>
              <a:t>Teaching Experience: 9 years</a:t>
            </a:r>
          </a:p>
          <a:p>
            <a:pPr>
              <a:defRPr/>
            </a:pPr>
            <a:endParaRPr lang="en-US" dirty="0">
              <a:solidFill>
                <a:prstClr val="black"/>
              </a:solidFill>
              <a:latin typeface="Times New Roman" panose="02020603050405020304" pitchFamily="18" charset="0"/>
            </a:endParaRPr>
          </a:p>
        </p:txBody>
      </p:sp>
      <p:pic>
        <p:nvPicPr>
          <p:cNvPr id="2" name="Picture 1">
            <a:extLst>
              <a:ext uri="{FF2B5EF4-FFF2-40B4-BE49-F238E27FC236}">
                <a16:creationId xmlns:a16="http://schemas.microsoft.com/office/drawing/2014/main" id="{6A32A091-28FB-73F7-7697-1714E5818D7C}"/>
              </a:ext>
            </a:extLst>
          </p:cNvPr>
          <p:cNvPicPr>
            <a:picLocks noChangeAspect="1"/>
          </p:cNvPicPr>
          <p:nvPr/>
        </p:nvPicPr>
        <p:blipFill rotWithShape="1">
          <a:blip r:embed="rId3">
            <a:extLst>
              <a:ext uri="{28A0092B-C50C-407E-A947-70E740481C1C}">
                <a14:useLocalDpi xmlns:a14="http://schemas.microsoft.com/office/drawing/2010/main" val="0"/>
              </a:ext>
            </a:extLst>
          </a:blip>
          <a:srcRect t="28109" r="1774" b="17058"/>
          <a:stretch/>
        </p:blipFill>
        <p:spPr>
          <a:xfrm>
            <a:off x="6500788" y="1295400"/>
            <a:ext cx="1271612" cy="1307028"/>
          </a:xfrm>
          <a:prstGeom prst="rect">
            <a:avLst/>
          </a:prstGeom>
        </p:spPr>
      </p:pic>
      <p:sp>
        <p:nvSpPr>
          <p:cNvPr id="3" name="Title 1">
            <a:extLst>
              <a:ext uri="{FF2B5EF4-FFF2-40B4-BE49-F238E27FC236}">
                <a16:creationId xmlns:a16="http://schemas.microsoft.com/office/drawing/2014/main" id="{9E7139B2-878B-25BF-8718-8EEC373D8DF4}"/>
              </a:ext>
            </a:extLst>
          </p:cNvPr>
          <p:cNvSpPr txBox="1">
            <a:spLocks/>
          </p:cNvSpPr>
          <p:nvPr/>
        </p:nvSpPr>
        <p:spPr>
          <a:xfrm>
            <a:off x="1320800" y="0"/>
            <a:ext cx="7828170" cy="762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2400" kern="1200">
                <a:solidFill>
                  <a:schemeClr val="dk1"/>
                </a:solidFill>
                <a:latin typeface="Times New Roman" panose="02020603050405020304" pitchFamily="18" charset="0"/>
                <a:ea typeface="+mn-ea"/>
                <a:cs typeface="Times New Roman" panose="02020603050405020304" pitchFamily="18" charset="0"/>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spcBef>
                <a:spcPct val="0"/>
              </a:spcBef>
              <a:defRPr/>
            </a:pPr>
            <a:r>
              <a:rPr lang="en-US" sz="2400" b="1" dirty="0">
                <a:latin typeface="Times New Roman" panose="02020603050405020304" pitchFamily="18" charset="0"/>
                <a:cs typeface="Times New Roman" panose="02020603050405020304" pitchFamily="18" charset="0"/>
              </a:rPr>
              <a:t>Brief Introduction of Faculty</a:t>
            </a:r>
          </a:p>
        </p:txBody>
      </p:sp>
      <p:grpSp>
        <p:nvGrpSpPr>
          <p:cNvPr id="17" name="Group 16">
            <a:extLst>
              <a:ext uri="{FF2B5EF4-FFF2-40B4-BE49-F238E27FC236}">
                <a16:creationId xmlns:a16="http://schemas.microsoft.com/office/drawing/2014/main" id="{1AD828D5-77A0-200B-B564-41F5D84DA9F4}"/>
              </a:ext>
            </a:extLst>
          </p:cNvPr>
          <p:cNvGrpSpPr/>
          <p:nvPr/>
        </p:nvGrpSpPr>
        <p:grpSpPr>
          <a:xfrm>
            <a:off x="2408040" y="3159680"/>
            <a:ext cx="360" cy="360"/>
            <a:chOff x="2408040" y="3159680"/>
            <a:chExt cx="360" cy="36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9D48AFA4-3A8C-2405-D90E-3090CFC4EDAE}"/>
                    </a:ext>
                  </a:extLst>
                </p14:cNvPr>
                <p14:cNvContentPartPr/>
                <p14:nvPr/>
              </p14:nvContentPartPr>
              <p14:xfrm>
                <a:off x="2408040" y="3159680"/>
                <a:ext cx="360" cy="360"/>
              </p14:xfrm>
            </p:contentPart>
          </mc:Choice>
          <mc:Fallback xmlns="">
            <p:pic>
              <p:nvPicPr>
                <p:cNvPr id="5" name="Ink 4">
                  <a:extLst>
                    <a:ext uri="{FF2B5EF4-FFF2-40B4-BE49-F238E27FC236}">
                      <a16:creationId xmlns:a16="http://schemas.microsoft.com/office/drawing/2014/main" id="{9D48AFA4-3A8C-2405-D90E-3090CFC4EDAE}"/>
                    </a:ext>
                  </a:extLst>
                </p:cNvPr>
                <p:cNvPicPr/>
                <p:nvPr/>
              </p:nvPicPr>
              <p:blipFill>
                <a:blip r:embed="rId5"/>
                <a:stretch>
                  <a:fillRect/>
                </a:stretch>
              </p:blipFill>
              <p:spPr>
                <a:xfrm>
                  <a:off x="2399040" y="31510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7571CB0B-C68B-2E05-D91C-B0382A727DE3}"/>
                    </a:ext>
                  </a:extLst>
                </p14:cNvPr>
                <p14:cNvContentPartPr/>
                <p14:nvPr/>
              </p14:nvContentPartPr>
              <p14:xfrm>
                <a:off x="2408040" y="3159680"/>
                <a:ext cx="360" cy="360"/>
              </p14:xfrm>
            </p:contentPart>
          </mc:Choice>
          <mc:Fallback xmlns="">
            <p:pic>
              <p:nvPicPr>
                <p:cNvPr id="8" name="Ink 7">
                  <a:extLst>
                    <a:ext uri="{FF2B5EF4-FFF2-40B4-BE49-F238E27FC236}">
                      <a16:creationId xmlns:a16="http://schemas.microsoft.com/office/drawing/2014/main" id="{7571CB0B-C68B-2E05-D91C-B0382A727DE3}"/>
                    </a:ext>
                  </a:extLst>
                </p:cNvPr>
                <p:cNvPicPr/>
                <p:nvPr/>
              </p:nvPicPr>
              <p:blipFill>
                <a:blip r:embed="rId5"/>
                <a:stretch>
                  <a:fillRect/>
                </a:stretch>
              </p:blipFill>
              <p:spPr>
                <a:xfrm>
                  <a:off x="2399040" y="31510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E7DCB269-B828-A33B-B2D1-7D1946BBC5A3}"/>
                    </a:ext>
                  </a:extLst>
                </p14:cNvPr>
                <p14:cNvContentPartPr/>
                <p14:nvPr/>
              </p14:nvContentPartPr>
              <p14:xfrm>
                <a:off x="2408040" y="3159680"/>
                <a:ext cx="360" cy="360"/>
              </p14:xfrm>
            </p:contentPart>
          </mc:Choice>
          <mc:Fallback xmlns="">
            <p:pic>
              <p:nvPicPr>
                <p:cNvPr id="9" name="Ink 8">
                  <a:extLst>
                    <a:ext uri="{FF2B5EF4-FFF2-40B4-BE49-F238E27FC236}">
                      <a16:creationId xmlns:a16="http://schemas.microsoft.com/office/drawing/2014/main" id="{E7DCB269-B828-A33B-B2D1-7D1946BBC5A3}"/>
                    </a:ext>
                  </a:extLst>
                </p:cNvPr>
                <p:cNvPicPr/>
                <p:nvPr/>
              </p:nvPicPr>
              <p:blipFill>
                <a:blip r:embed="rId5"/>
                <a:stretch>
                  <a:fillRect/>
                </a:stretch>
              </p:blipFill>
              <p:spPr>
                <a:xfrm>
                  <a:off x="2399040" y="31510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1B12516-ACB1-E1B5-DFE1-6E89899342F9}"/>
                    </a:ext>
                  </a:extLst>
                </p14:cNvPr>
                <p14:cNvContentPartPr/>
                <p14:nvPr/>
              </p14:nvContentPartPr>
              <p14:xfrm>
                <a:off x="2408040" y="3159680"/>
                <a:ext cx="360" cy="360"/>
              </p14:xfrm>
            </p:contentPart>
          </mc:Choice>
          <mc:Fallback xmlns="">
            <p:pic>
              <p:nvPicPr>
                <p:cNvPr id="10" name="Ink 9">
                  <a:extLst>
                    <a:ext uri="{FF2B5EF4-FFF2-40B4-BE49-F238E27FC236}">
                      <a16:creationId xmlns:a16="http://schemas.microsoft.com/office/drawing/2014/main" id="{A1B12516-ACB1-E1B5-DFE1-6E89899342F9}"/>
                    </a:ext>
                  </a:extLst>
                </p:cNvPr>
                <p:cNvPicPr/>
                <p:nvPr/>
              </p:nvPicPr>
              <p:blipFill>
                <a:blip r:embed="rId5"/>
                <a:stretch>
                  <a:fillRect/>
                </a:stretch>
              </p:blipFill>
              <p:spPr>
                <a:xfrm>
                  <a:off x="2399040" y="31510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AC48E044-CBB5-531E-8697-127729C7DAE1}"/>
                    </a:ext>
                  </a:extLst>
                </p14:cNvPr>
                <p14:cNvContentPartPr/>
                <p14:nvPr/>
              </p14:nvContentPartPr>
              <p14:xfrm>
                <a:off x="2408040" y="3159680"/>
                <a:ext cx="360" cy="360"/>
              </p14:xfrm>
            </p:contentPart>
          </mc:Choice>
          <mc:Fallback xmlns="">
            <p:pic>
              <p:nvPicPr>
                <p:cNvPr id="11" name="Ink 10">
                  <a:extLst>
                    <a:ext uri="{FF2B5EF4-FFF2-40B4-BE49-F238E27FC236}">
                      <a16:creationId xmlns:a16="http://schemas.microsoft.com/office/drawing/2014/main" id="{AC48E044-CBB5-531E-8697-127729C7DAE1}"/>
                    </a:ext>
                  </a:extLst>
                </p:cNvPr>
                <p:cNvPicPr/>
                <p:nvPr/>
              </p:nvPicPr>
              <p:blipFill>
                <a:blip r:embed="rId5"/>
                <a:stretch>
                  <a:fillRect/>
                </a:stretch>
              </p:blipFill>
              <p:spPr>
                <a:xfrm>
                  <a:off x="2399040" y="3151040"/>
                  <a:ext cx="18000" cy="18000"/>
                </a:xfrm>
                <a:prstGeom prst="rect">
                  <a:avLst/>
                </a:prstGeom>
              </p:spPr>
            </p:pic>
          </mc:Fallback>
        </mc:AlternateContent>
      </p:grpSp>
      <p:grpSp>
        <p:nvGrpSpPr>
          <p:cNvPr id="16" name="Group 15">
            <a:extLst>
              <a:ext uri="{FF2B5EF4-FFF2-40B4-BE49-F238E27FC236}">
                <a16:creationId xmlns:a16="http://schemas.microsoft.com/office/drawing/2014/main" id="{790C73B6-1AB8-0538-622E-8DC9B01A1083}"/>
              </a:ext>
            </a:extLst>
          </p:cNvPr>
          <p:cNvGrpSpPr/>
          <p:nvPr/>
        </p:nvGrpSpPr>
        <p:grpSpPr>
          <a:xfrm>
            <a:off x="2895480" y="2946200"/>
            <a:ext cx="360" cy="360"/>
            <a:chOff x="2895480" y="2946200"/>
            <a:chExt cx="360" cy="360"/>
          </a:xfrm>
        </p:grpSpPr>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640103A3-9219-C881-A506-575159E015D8}"/>
                    </a:ext>
                  </a:extLst>
                </p14:cNvPr>
                <p14:cNvContentPartPr/>
                <p14:nvPr/>
              </p14:nvContentPartPr>
              <p14:xfrm>
                <a:off x="2895480" y="2946200"/>
                <a:ext cx="360" cy="360"/>
              </p14:xfrm>
            </p:contentPart>
          </mc:Choice>
          <mc:Fallback xmlns="">
            <p:pic>
              <p:nvPicPr>
                <p:cNvPr id="12" name="Ink 11">
                  <a:extLst>
                    <a:ext uri="{FF2B5EF4-FFF2-40B4-BE49-F238E27FC236}">
                      <a16:creationId xmlns:a16="http://schemas.microsoft.com/office/drawing/2014/main" id="{640103A3-9219-C881-A506-575159E015D8}"/>
                    </a:ext>
                  </a:extLst>
                </p:cNvPr>
                <p:cNvPicPr/>
                <p:nvPr/>
              </p:nvPicPr>
              <p:blipFill>
                <a:blip r:embed="rId5"/>
                <a:stretch>
                  <a:fillRect/>
                </a:stretch>
              </p:blipFill>
              <p:spPr>
                <a:xfrm>
                  <a:off x="2886480" y="2937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484E72ED-65AC-B069-7F77-577FBD8A3985}"/>
                    </a:ext>
                  </a:extLst>
                </p14:cNvPr>
                <p14:cNvContentPartPr/>
                <p14:nvPr/>
              </p14:nvContentPartPr>
              <p14:xfrm>
                <a:off x="2895480" y="2946200"/>
                <a:ext cx="360" cy="360"/>
              </p14:xfrm>
            </p:contentPart>
          </mc:Choice>
          <mc:Fallback xmlns="">
            <p:pic>
              <p:nvPicPr>
                <p:cNvPr id="13" name="Ink 12">
                  <a:extLst>
                    <a:ext uri="{FF2B5EF4-FFF2-40B4-BE49-F238E27FC236}">
                      <a16:creationId xmlns:a16="http://schemas.microsoft.com/office/drawing/2014/main" id="{484E72ED-65AC-B069-7F77-577FBD8A3985}"/>
                    </a:ext>
                  </a:extLst>
                </p:cNvPr>
                <p:cNvPicPr/>
                <p:nvPr/>
              </p:nvPicPr>
              <p:blipFill>
                <a:blip r:embed="rId5"/>
                <a:stretch>
                  <a:fillRect/>
                </a:stretch>
              </p:blipFill>
              <p:spPr>
                <a:xfrm>
                  <a:off x="2886480" y="2937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9704415A-5B50-22E7-452F-A8C5EA6651BE}"/>
                    </a:ext>
                  </a:extLst>
                </p14:cNvPr>
                <p14:cNvContentPartPr/>
                <p14:nvPr/>
              </p14:nvContentPartPr>
              <p14:xfrm>
                <a:off x="2895480" y="2946200"/>
                <a:ext cx="360" cy="360"/>
              </p14:xfrm>
            </p:contentPart>
          </mc:Choice>
          <mc:Fallback xmlns="">
            <p:pic>
              <p:nvPicPr>
                <p:cNvPr id="14" name="Ink 13">
                  <a:extLst>
                    <a:ext uri="{FF2B5EF4-FFF2-40B4-BE49-F238E27FC236}">
                      <a16:creationId xmlns:a16="http://schemas.microsoft.com/office/drawing/2014/main" id="{9704415A-5B50-22E7-452F-A8C5EA6651BE}"/>
                    </a:ext>
                  </a:extLst>
                </p:cNvPr>
                <p:cNvPicPr/>
                <p:nvPr/>
              </p:nvPicPr>
              <p:blipFill>
                <a:blip r:embed="rId5"/>
                <a:stretch>
                  <a:fillRect/>
                </a:stretch>
              </p:blipFill>
              <p:spPr>
                <a:xfrm>
                  <a:off x="2886480" y="293720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2C5E0FC8-5B9F-7A14-A23E-8E1179518D96}"/>
                  </a:ext>
                </a:extLst>
              </p14:cNvPr>
              <p14:cNvContentPartPr/>
              <p14:nvPr/>
            </p14:nvContentPartPr>
            <p14:xfrm>
              <a:off x="-2733480" y="1929920"/>
              <a:ext cx="360" cy="360"/>
            </p14:xfrm>
          </p:contentPart>
        </mc:Choice>
        <mc:Fallback xmlns="">
          <p:pic>
            <p:nvPicPr>
              <p:cNvPr id="18" name="Ink 17">
                <a:extLst>
                  <a:ext uri="{FF2B5EF4-FFF2-40B4-BE49-F238E27FC236}">
                    <a16:creationId xmlns:a16="http://schemas.microsoft.com/office/drawing/2014/main" id="{2C5E0FC8-5B9F-7A14-A23E-8E1179518D96}"/>
                  </a:ext>
                </a:extLst>
              </p:cNvPr>
              <p:cNvPicPr/>
              <p:nvPr/>
            </p:nvPicPr>
            <p:blipFill>
              <a:blip r:embed="rId5"/>
              <a:stretch>
                <a:fillRect/>
              </a:stretch>
            </p:blipFill>
            <p:spPr>
              <a:xfrm>
                <a:off x="-2742480" y="1921280"/>
                <a:ext cx="18000" cy="18000"/>
              </a:xfrm>
              <a:prstGeom prst="rect">
                <a:avLst/>
              </a:prstGeom>
            </p:spPr>
          </p:pic>
        </mc:Fallback>
      </mc:AlternateContent>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763000" cy="5638800"/>
          </a:xfrm>
        </p:spPr>
        <p:txBody>
          <a:bodyPr>
            <a:noAutofit/>
          </a:bodyPr>
          <a:lstStyle/>
          <a:p>
            <a:pPr algn="just"/>
            <a:r>
              <a:rPr lang="en-US" sz="2200" dirty="0"/>
              <a:t>The objective of this course is to familiarize the engineers with concept of Statistical techniques.</a:t>
            </a:r>
          </a:p>
          <a:p>
            <a:pPr algn="just"/>
            <a:r>
              <a:rPr lang="en-US" sz="2200" dirty="0"/>
              <a:t> It aims to show case the students with standard concepts and tools from B. Tech to deal with advanced level of mathematics and applications that would be essential for their disciplines. </a:t>
            </a:r>
          </a:p>
        </p:txBody>
      </p:sp>
      <p:sp>
        <p:nvSpPr>
          <p:cNvPr id="4" name="Date Placeholder 3"/>
          <p:cNvSpPr>
            <a:spLocks noGrp="1"/>
          </p:cNvSpPr>
          <p:nvPr>
            <p:ph type="dt" sz="half" idx="10"/>
          </p:nvPr>
        </p:nvSpPr>
        <p:spPr/>
        <p:txBody>
          <a:bodyPr/>
          <a:lstStyle/>
          <a:p>
            <a:fld id="{365BC4C0-755D-410A-8F07-FA639FDDC646}" type="datetime1">
              <a:rPr lang="en-US" smtClean="0"/>
              <a:t>1/5/2023</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Unit</a:t>
            </a:r>
            <a:r>
              <a:rPr lang="en-US" sz="2400" b="1" noProof="0" dirty="0">
                <a:latin typeface="Times New Roman" panose="02020603050405020304" pitchFamily="18" charset="0"/>
              </a:rPr>
              <a:t> </a:t>
            </a:r>
            <a:r>
              <a:rPr kumimoji="0" lang="en-US" sz="2400" b="1" i="0" u="none" strike="noStrike" kern="1200" cap="none" spc="0" normalizeH="0" noProof="0" dirty="0">
                <a:ln>
                  <a:noFill/>
                </a:ln>
                <a:solidFill>
                  <a:schemeClr val="dk1"/>
                </a:solidFill>
                <a:effectLst/>
                <a:uLnTx/>
                <a:uFillTx/>
                <a:latin typeface="Times New Roman" panose="02020603050405020304" pitchFamily="18" charset="0"/>
              </a:rPr>
              <a:t>Objectives(CO1)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85829702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Measures of central tendency</a:t>
            </a:r>
          </a:p>
          <a:p>
            <a:r>
              <a:rPr lang="en-US" sz="2200" b="1" dirty="0"/>
              <a:t>To present a brief picture of data-</a:t>
            </a:r>
            <a:r>
              <a:rPr lang="en-US" sz="2200" dirty="0"/>
              <a:t> It helps in giving a brief description of the main feature of the entire data.</a:t>
            </a:r>
          </a:p>
          <a:p>
            <a:r>
              <a:rPr lang="en-US" sz="2200" b="1" dirty="0"/>
              <a:t>Essential for comparison-</a:t>
            </a:r>
            <a:r>
              <a:rPr lang="en-US" sz="2200" dirty="0"/>
              <a:t> It helps in reducing the data to a single value which is used for doing comparative studies.</a:t>
            </a:r>
          </a:p>
          <a:p>
            <a:r>
              <a:rPr lang="en-US" sz="2200" b="1" dirty="0"/>
              <a:t>Helps in decision making- </a:t>
            </a:r>
            <a:r>
              <a:rPr lang="en-US" sz="2200" dirty="0"/>
              <a:t>Most of the companies use measuring central tendency to plan and develop their businesses economy.</a:t>
            </a:r>
          </a:p>
          <a:p>
            <a:r>
              <a:rPr lang="en-US" sz="2200" b="1" dirty="0"/>
              <a:t>Formulation of policies- </a:t>
            </a:r>
            <a:r>
              <a:rPr lang="en-US" sz="2200" dirty="0"/>
              <a:t>Many governments rely on this medium while forming any policies.</a:t>
            </a:r>
          </a:p>
          <a:p>
            <a:pPr marL="0" indent="0">
              <a:buNone/>
            </a:pPr>
            <a:endParaRPr lang="en-US" sz="2200" b="1" dirty="0"/>
          </a:p>
        </p:txBody>
      </p:sp>
      <p:sp>
        <p:nvSpPr>
          <p:cNvPr id="4" name="Date Placeholder 3"/>
          <p:cNvSpPr>
            <a:spLocks noGrp="1"/>
          </p:cNvSpPr>
          <p:nvPr>
            <p:ph type="dt" sz="half" idx="10"/>
          </p:nvPr>
        </p:nvSpPr>
        <p:spPr/>
        <p:txBody>
          <a:bodyPr/>
          <a:lstStyle/>
          <a:p>
            <a:fld id="{35A827EC-EA67-4CF1-B897-B91F904B75FC}"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anose="02020603050405020304" pitchFamily="18" charset="0"/>
              </a:rPr>
              <a:t>Topic objectives (CO1)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29658996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a:buFont typeface="Wingdings" pitchFamily="2" charset="2"/>
              <a:buChar char="q"/>
            </a:pPr>
            <a:r>
              <a:rPr lang="en-US" sz="2200" b="1" spc="15" dirty="0"/>
              <a:t>Measures </a:t>
            </a:r>
            <a:r>
              <a:rPr lang="en-US" sz="2200" b="1" spc="10" dirty="0"/>
              <a:t>of </a:t>
            </a:r>
            <a:r>
              <a:rPr lang="en-US" sz="2200" b="1" spc="5" dirty="0"/>
              <a:t>Central</a:t>
            </a:r>
            <a:r>
              <a:rPr lang="en-US" sz="2200" b="1" spc="-45" dirty="0"/>
              <a:t> </a:t>
            </a:r>
            <a:r>
              <a:rPr lang="en-US" sz="2200" b="1" spc="-10" dirty="0"/>
              <a:t>Tendency or Averages:</a:t>
            </a:r>
          </a:p>
          <a:p>
            <a:pPr marL="0" indent="0">
              <a:lnSpc>
                <a:spcPct val="100000"/>
              </a:lnSpc>
              <a:buNone/>
            </a:pPr>
            <a:r>
              <a:rPr lang="en-US" sz="2200" b="1" spc="-10" dirty="0">
                <a:cs typeface="LM Sans 12"/>
              </a:rPr>
              <a:t>Definition :</a:t>
            </a:r>
            <a:r>
              <a:rPr lang="en-US" sz="2200" spc="-10" dirty="0">
                <a:cs typeface="LM Sans 12"/>
              </a:rPr>
              <a:t> </a:t>
            </a:r>
            <a:r>
              <a:rPr lang="en-US" sz="2200" b="1" spc="10" dirty="0">
                <a:solidFill>
                  <a:schemeClr val="tx1">
                    <a:lumMod val="85000"/>
                    <a:lumOff val="15000"/>
                  </a:schemeClr>
                </a:solidFill>
                <a:cs typeface="LM Roman 12"/>
              </a:rPr>
              <a:t>According to Prof.</a:t>
            </a:r>
            <a:r>
              <a:rPr lang="en-US" sz="2200" b="1" spc="215" dirty="0">
                <a:solidFill>
                  <a:schemeClr val="tx1">
                    <a:lumMod val="85000"/>
                    <a:lumOff val="15000"/>
                  </a:schemeClr>
                </a:solidFill>
                <a:cs typeface="LM Roman 12"/>
              </a:rPr>
              <a:t> </a:t>
            </a:r>
            <a:r>
              <a:rPr lang="en-US" sz="2200" b="1" spc="5" dirty="0" err="1">
                <a:solidFill>
                  <a:schemeClr val="tx1">
                    <a:lumMod val="85000"/>
                    <a:lumOff val="15000"/>
                  </a:schemeClr>
                </a:solidFill>
                <a:cs typeface="LM Roman 12"/>
              </a:rPr>
              <a:t>Bowley</a:t>
            </a:r>
            <a:r>
              <a:rPr lang="en-US" sz="2200" b="1" spc="5" dirty="0">
                <a:solidFill>
                  <a:schemeClr val="tx1">
                    <a:lumMod val="85000"/>
                    <a:lumOff val="15000"/>
                  </a:schemeClr>
                </a:solidFill>
                <a:cs typeface="LM Roman 12"/>
              </a:rPr>
              <a:t>: </a:t>
            </a:r>
            <a:r>
              <a:rPr lang="en-US" sz="2200" spc="10" dirty="0">
                <a:solidFill>
                  <a:schemeClr val="tx1">
                    <a:lumMod val="85000"/>
                    <a:lumOff val="15000"/>
                  </a:schemeClr>
                </a:solidFill>
                <a:cs typeface="LM Sans 12"/>
              </a:rPr>
              <a:t>Averages </a:t>
            </a:r>
            <a:r>
              <a:rPr lang="en-US" sz="2200" spc="-10" dirty="0">
                <a:solidFill>
                  <a:schemeClr val="tx1">
                    <a:lumMod val="85000"/>
                    <a:lumOff val="15000"/>
                  </a:schemeClr>
                </a:solidFill>
                <a:cs typeface="LM Sans 12"/>
              </a:rPr>
              <a:t>are </a:t>
            </a:r>
            <a:r>
              <a:rPr lang="en-US" sz="2200" spc="10" dirty="0">
                <a:solidFill>
                  <a:schemeClr val="tx1">
                    <a:lumMod val="85000"/>
                    <a:lumOff val="15000"/>
                  </a:schemeClr>
                </a:solidFill>
                <a:cs typeface="LM Sans 12"/>
              </a:rPr>
              <a:t>“statistical </a:t>
            </a:r>
            <a:r>
              <a:rPr lang="en-US" sz="2200" spc="5" dirty="0">
                <a:solidFill>
                  <a:schemeClr val="tx1">
                    <a:lumMod val="85000"/>
                    <a:lumOff val="15000"/>
                  </a:schemeClr>
                </a:solidFill>
                <a:cs typeface="LM Sans 12"/>
              </a:rPr>
              <a:t>constants </a:t>
            </a:r>
            <a:r>
              <a:rPr lang="en-US" sz="2200" spc="10" dirty="0">
                <a:solidFill>
                  <a:schemeClr val="tx1">
                    <a:lumMod val="85000"/>
                    <a:lumOff val="15000"/>
                  </a:schemeClr>
                </a:solidFill>
                <a:cs typeface="LM Sans 12"/>
              </a:rPr>
              <a:t>which enable us </a:t>
            </a:r>
            <a:r>
              <a:rPr lang="en-US" sz="2200" spc="5" dirty="0">
                <a:solidFill>
                  <a:schemeClr val="tx1">
                    <a:lumMod val="85000"/>
                    <a:lumOff val="15000"/>
                  </a:schemeClr>
                </a:solidFill>
                <a:cs typeface="LM Sans 12"/>
              </a:rPr>
              <a:t>to  comprehend in </a:t>
            </a:r>
            <a:r>
              <a:rPr lang="en-US" sz="2200" spc="10" dirty="0">
                <a:solidFill>
                  <a:schemeClr val="tx1">
                    <a:lumMod val="85000"/>
                    <a:lumOff val="15000"/>
                  </a:schemeClr>
                </a:solidFill>
                <a:cs typeface="LM Sans 12"/>
              </a:rPr>
              <a:t>a </a:t>
            </a:r>
            <a:r>
              <a:rPr lang="en-US" sz="2200" spc="5" dirty="0">
                <a:solidFill>
                  <a:schemeClr val="tx1">
                    <a:lumMod val="85000"/>
                    <a:lumOff val="15000"/>
                  </a:schemeClr>
                </a:solidFill>
                <a:cs typeface="LM Sans 12"/>
              </a:rPr>
              <a:t>single </a:t>
            </a:r>
            <a:r>
              <a:rPr lang="en-US" sz="2200" spc="-10" dirty="0">
                <a:solidFill>
                  <a:schemeClr val="tx1">
                    <a:lumMod val="85000"/>
                    <a:lumOff val="15000"/>
                  </a:schemeClr>
                </a:solidFill>
                <a:cs typeface="LM Sans 12"/>
              </a:rPr>
              <a:t>effort </a:t>
            </a:r>
            <a:r>
              <a:rPr lang="en-US" sz="2200" spc="10" dirty="0">
                <a:solidFill>
                  <a:schemeClr val="tx1">
                    <a:lumMod val="85000"/>
                    <a:lumOff val="15000"/>
                  </a:schemeClr>
                </a:solidFill>
                <a:cs typeface="LM Sans 12"/>
              </a:rPr>
              <a:t>the </a:t>
            </a:r>
            <a:r>
              <a:rPr lang="en-US" sz="2200" spc="5" dirty="0">
                <a:solidFill>
                  <a:schemeClr val="tx1">
                    <a:lumMod val="85000"/>
                    <a:lumOff val="15000"/>
                  </a:schemeClr>
                </a:solidFill>
                <a:cs typeface="LM Sans 12"/>
              </a:rPr>
              <a:t>significance of </a:t>
            </a:r>
            <a:r>
              <a:rPr lang="en-US" sz="2200" spc="10" dirty="0">
                <a:solidFill>
                  <a:schemeClr val="tx1">
                    <a:lumMod val="85000"/>
                    <a:lumOff val="15000"/>
                  </a:schemeClr>
                </a:solidFill>
                <a:cs typeface="LM Sans 12"/>
              </a:rPr>
              <a:t>the</a:t>
            </a:r>
            <a:r>
              <a:rPr lang="en-US" sz="2200" spc="65" dirty="0">
                <a:solidFill>
                  <a:schemeClr val="tx1">
                    <a:lumMod val="85000"/>
                    <a:lumOff val="15000"/>
                  </a:schemeClr>
                </a:solidFill>
                <a:cs typeface="LM Sans 12"/>
              </a:rPr>
              <a:t> </a:t>
            </a:r>
            <a:r>
              <a:rPr lang="en-US" sz="2200" spc="15" dirty="0">
                <a:solidFill>
                  <a:schemeClr val="tx1">
                    <a:lumMod val="85000"/>
                    <a:lumOff val="15000"/>
                  </a:schemeClr>
                </a:solidFill>
                <a:cs typeface="LM Sans 12"/>
              </a:rPr>
              <a:t>whole.”</a:t>
            </a:r>
          </a:p>
          <a:p>
            <a:pPr marL="0" indent="0">
              <a:buNone/>
            </a:pPr>
            <a:r>
              <a:rPr lang="en-US" sz="2200" spc="15" dirty="0">
                <a:solidFill>
                  <a:srgbClr val="000000"/>
                </a:solidFill>
                <a:cs typeface="LM Roman Caps 10"/>
              </a:rPr>
              <a:t>Types of Measures of</a:t>
            </a:r>
            <a:r>
              <a:rPr lang="en-US" sz="2200" spc="-25" dirty="0">
                <a:solidFill>
                  <a:srgbClr val="000000"/>
                </a:solidFill>
                <a:cs typeface="LM Roman Caps 10"/>
              </a:rPr>
              <a:t> </a:t>
            </a:r>
            <a:r>
              <a:rPr lang="en-US" sz="2200" spc="20" dirty="0">
                <a:solidFill>
                  <a:srgbClr val="000000"/>
                </a:solidFill>
                <a:cs typeface="LM Roman Caps 10"/>
              </a:rPr>
              <a:t>Central Tendency: </a:t>
            </a:r>
            <a:r>
              <a:rPr lang="en-US" sz="2200" spc="10" dirty="0">
                <a:solidFill>
                  <a:schemeClr val="tx1">
                    <a:lumMod val="85000"/>
                    <a:lumOff val="15000"/>
                  </a:schemeClr>
                </a:solidFill>
                <a:cs typeface="LM Roman 12"/>
              </a:rPr>
              <a:t>There are </a:t>
            </a:r>
            <a:r>
              <a:rPr lang="en-US" sz="2200" spc="-20" dirty="0">
                <a:solidFill>
                  <a:schemeClr val="tx1">
                    <a:lumMod val="85000"/>
                    <a:lumOff val="15000"/>
                  </a:schemeClr>
                </a:solidFill>
                <a:cs typeface="LM Roman 12"/>
              </a:rPr>
              <a:t>five </a:t>
            </a:r>
            <a:r>
              <a:rPr lang="en-US" sz="2200" spc="10" dirty="0">
                <a:solidFill>
                  <a:schemeClr val="tx1">
                    <a:lumMod val="85000"/>
                    <a:lumOff val="15000"/>
                  </a:schemeClr>
                </a:solidFill>
                <a:cs typeface="LM Roman 12"/>
              </a:rPr>
              <a:t>types </a:t>
            </a:r>
            <a:r>
              <a:rPr lang="en-US" sz="2200" spc="5" dirty="0">
                <a:solidFill>
                  <a:schemeClr val="tx1">
                    <a:lumMod val="85000"/>
                    <a:lumOff val="15000"/>
                  </a:schemeClr>
                </a:solidFill>
                <a:cs typeface="LM Roman 12"/>
              </a:rPr>
              <a:t>of </a:t>
            </a:r>
            <a:r>
              <a:rPr lang="en-US" sz="2200" spc="10" dirty="0">
                <a:solidFill>
                  <a:schemeClr val="tx1">
                    <a:lumMod val="85000"/>
                    <a:lumOff val="15000"/>
                  </a:schemeClr>
                </a:solidFill>
                <a:cs typeface="LM Roman 12"/>
              </a:rPr>
              <a:t>measures </a:t>
            </a:r>
            <a:r>
              <a:rPr lang="en-US" sz="2200" spc="5" dirty="0">
                <a:solidFill>
                  <a:schemeClr val="tx1">
                    <a:lumMod val="85000"/>
                    <a:lumOff val="15000"/>
                  </a:schemeClr>
                </a:solidFill>
                <a:cs typeface="LM Roman 12"/>
              </a:rPr>
              <a:t>of </a:t>
            </a:r>
            <a:r>
              <a:rPr lang="en-US" sz="2200" dirty="0">
                <a:solidFill>
                  <a:schemeClr val="tx1">
                    <a:lumMod val="85000"/>
                    <a:lumOff val="15000"/>
                  </a:schemeClr>
                </a:solidFill>
                <a:cs typeface="LM Roman 12"/>
              </a:rPr>
              <a:t>central</a:t>
            </a:r>
            <a:r>
              <a:rPr lang="en-US" sz="2200" spc="-300" dirty="0">
                <a:solidFill>
                  <a:schemeClr val="tx1">
                    <a:lumMod val="85000"/>
                    <a:lumOff val="15000"/>
                  </a:schemeClr>
                </a:solidFill>
                <a:cs typeface="LM Roman 12"/>
              </a:rPr>
              <a:t> </a:t>
            </a:r>
            <a:r>
              <a:rPr lang="en-US" sz="2200" spc="10" dirty="0">
                <a:solidFill>
                  <a:schemeClr val="tx1">
                    <a:lumMod val="85000"/>
                    <a:lumOff val="15000"/>
                  </a:schemeClr>
                </a:solidFill>
                <a:cs typeface="LM Roman 12"/>
              </a:rPr>
              <a:t>tendency</a:t>
            </a:r>
            <a:endParaRPr lang="en-US" sz="2200" dirty="0">
              <a:solidFill>
                <a:schemeClr val="tx1">
                  <a:lumMod val="85000"/>
                  <a:lumOff val="15000"/>
                </a:schemeClr>
              </a:solidFill>
              <a:cs typeface="LM Roman 12"/>
            </a:endParaRPr>
          </a:p>
          <a:p>
            <a:pPr marL="12700" marR="5080">
              <a:lnSpc>
                <a:spcPct val="123400"/>
              </a:lnSpc>
              <a:spcBef>
                <a:spcPts val="95"/>
              </a:spcBef>
              <a:buFont typeface="Wingdings" pitchFamily="2" charset="2"/>
              <a:buChar char="Ø"/>
            </a:pPr>
            <a:r>
              <a:rPr lang="en-US" sz="2200" spc="10" dirty="0">
                <a:solidFill>
                  <a:schemeClr val="tx1">
                    <a:lumMod val="85000"/>
                    <a:lumOff val="15000"/>
                  </a:schemeClr>
                </a:solidFill>
                <a:cs typeface="LM Sans 12"/>
              </a:rPr>
              <a:t>Arithmetic Mean </a:t>
            </a:r>
            <a:r>
              <a:rPr lang="en-US" sz="2200" spc="-20" dirty="0">
                <a:solidFill>
                  <a:schemeClr val="tx1">
                    <a:lumMod val="85000"/>
                    <a:lumOff val="15000"/>
                  </a:schemeClr>
                </a:solidFill>
                <a:cs typeface="LM Sans 12"/>
              </a:rPr>
              <a:t>or </a:t>
            </a:r>
            <a:r>
              <a:rPr lang="en-US" sz="2200" spc="10" dirty="0">
                <a:solidFill>
                  <a:schemeClr val="tx1">
                    <a:lumMod val="85000"/>
                    <a:lumOff val="15000"/>
                  </a:schemeClr>
                </a:solidFill>
                <a:cs typeface="LM Sans 12"/>
              </a:rPr>
              <a:t>Simple</a:t>
            </a:r>
            <a:r>
              <a:rPr lang="en-US" sz="2200" spc="-20" dirty="0">
                <a:solidFill>
                  <a:schemeClr val="tx1">
                    <a:lumMod val="85000"/>
                    <a:lumOff val="15000"/>
                  </a:schemeClr>
                </a:solidFill>
                <a:cs typeface="LM Sans 12"/>
              </a:rPr>
              <a:t> </a:t>
            </a:r>
            <a:r>
              <a:rPr lang="en-US" sz="2200" spc="10" dirty="0">
                <a:solidFill>
                  <a:schemeClr val="tx1">
                    <a:lumMod val="85000"/>
                    <a:lumOff val="15000"/>
                  </a:schemeClr>
                </a:solidFill>
                <a:cs typeface="LM Sans 12"/>
              </a:rPr>
              <a:t>Mean</a:t>
            </a:r>
          </a:p>
          <a:p>
            <a:pPr marL="12700" marR="5080">
              <a:lnSpc>
                <a:spcPct val="123400"/>
              </a:lnSpc>
              <a:spcBef>
                <a:spcPts val="95"/>
              </a:spcBef>
              <a:buFont typeface="Wingdings" pitchFamily="2" charset="2"/>
              <a:buChar char="Ø"/>
            </a:pPr>
            <a:r>
              <a:rPr lang="en-US" sz="2200" spc="10" dirty="0">
                <a:solidFill>
                  <a:schemeClr val="tx1">
                    <a:lumMod val="85000"/>
                    <a:lumOff val="15000"/>
                  </a:schemeClr>
                </a:solidFill>
                <a:cs typeface="LM Sans 12"/>
              </a:rPr>
              <a:t>Median</a:t>
            </a:r>
            <a:endParaRPr lang="en-US" sz="2200" dirty="0">
              <a:solidFill>
                <a:schemeClr val="tx1">
                  <a:lumMod val="85000"/>
                  <a:lumOff val="15000"/>
                </a:schemeClr>
              </a:solidFill>
              <a:cs typeface="LM Sans 12"/>
            </a:endParaRPr>
          </a:p>
          <a:p>
            <a:pPr marL="12700" marR="1518285">
              <a:lnSpc>
                <a:spcPct val="123400"/>
              </a:lnSpc>
              <a:buFont typeface="Wingdings" pitchFamily="2" charset="2"/>
              <a:buChar char="Ø"/>
            </a:pPr>
            <a:r>
              <a:rPr lang="en-US" sz="2200" spc="25" dirty="0">
                <a:solidFill>
                  <a:schemeClr val="tx1">
                    <a:lumMod val="85000"/>
                    <a:lumOff val="15000"/>
                  </a:schemeClr>
                </a:solidFill>
                <a:cs typeface="LM Sans 12"/>
              </a:rPr>
              <a:t>Mode  </a:t>
            </a:r>
          </a:p>
          <a:p>
            <a:pPr marL="12700" marR="1518285">
              <a:lnSpc>
                <a:spcPct val="123400"/>
              </a:lnSpc>
              <a:buFont typeface="Wingdings" pitchFamily="2" charset="2"/>
              <a:buChar char="Ø"/>
            </a:pPr>
            <a:r>
              <a:rPr lang="en-US" sz="2200" spc="5" dirty="0">
                <a:solidFill>
                  <a:schemeClr val="tx1">
                    <a:lumMod val="85000"/>
                    <a:lumOff val="15000"/>
                  </a:schemeClr>
                </a:solidFill>
                <a:cs typeface="LM Sans 12"/>
              </a:rPr>
              <a:t>Geometric</a:t>
            </a:r>
            <a:r>
              <a:rPr lang="en-US" sz="2200" spc="-60" dirty="0">
                <a:solidFill>
                  <a:schemeClr val="tx1">
                    <a:lumMod val="85000"/>
                    <a:lumOff val="15000"/>
                  </a:schemeClr>
                </a:solidFill>
                <a:cs typeface="LM Sans 12"/>
              </a:rPr>
              <a:t> </a:t>
            </a:r>
            <a:r>
              <a:rPr lang="en-US" sz="2200" spc="10" dirty="0">
                <a:solidFill>
                  <a:schemeClr val="tx1">
                    <a:lumMod val="85000"/>
                    <a:lumOff val="15000"/>
                  </a:schemeClr>
                </a:solidFill>
                <a:cs typeface="LM Sans 12"/>
              </a:rPr>
              <a:t>Mean  </a:t>
            </a:r>
          </a:p>
          <a:p>
            <a:pPr marL="12700" marR="1518285">
              <a:lnSpc>
                <a:spcPct val="123400"/>
              </a:lnSpc>
              <a:buFont typeface="Wingdings" pitchFamily="2" charset="2"/>
              <a:buChar char="Ø"/>
            </a:pPr>
            <a:r>
              <a:rPr lang="en-US" sz="2200" spc="5" dirty="0">
                <a:solidFill>
                  <a:schemeClr val="tx1">
                    <a:lumMod val="85000"/>
                    <a:lumOff val="15000"/>
                  </a:schemeClr>
                </a:solidFill>
                <a:cs typeface="LM Sans 12"/>
              </a:rPr>
              <a:t>Harmonic</a:t>
            </a:r>
            <a:r>
              <a:rPr lang="en-US" sz="2200" spc="-40" dirty="0">
                <a:solidFill>
                  <a:schemeClr val="tx1">
                    <a:lumMod val="85000"/>
                    <a:lumOff val="15000"/>
                  </a:schemeClr>
                </a:solidFill>
                <a:cs typeface="LM Sans 12"/>
              </a:rPr>
              <a:t> </a:t>
            </a:r>
            <a:r>
              <a:rPr lang="en-US" sz="2200" spc="10" dirty="0">
                <a:solidFill>
                  <a:schemeClr val="tx1">
                    <a:lumMod val="85000"/>
                    <a:lumOff val="15000"/>
                  </a:schemeClr>
                </a:solidFill>
                <a:cs typeface="LM Sans 12"/>
              </a:rPr>
              <a:t>Mean</a:t>
            </a:r>
            <a:endParaRPr lang="en-US" sz="2200" dirty="0">
              <a:solidFill>
                <a:schemeClr val="tx1">
                  <a:lumMod val="85000"/>
                  <a:lumOff val="15000"/>
                </a:schemeClr>
              </a:solidFill>
              <a:cs typeface="LM Sans 12"/>
            </a:endParaRPr>
          </a:p>
          <a:p>
            <a:endParaRPr lang="en-US" sz="2200" dirty="0"/>
          </a:p>
        </p:txBody>
      </p:sp>
      <p:sp>
        <p:nvSpPr>
          <p:cNvPr id="4" name="Date Placeholder 3"/>
          <p:cNvSpPr>
            <a:spLocks noGrp="1"/>
          </p:cNvSpPr>
          <p:nvPr>
            <p:ph type="dt" sz="half" idx="10"/>
          </p:nvPr>
        </p:nvSpPr>
        <p:spPr/>
        <p:txBody>
          <a:bodyPr/>
          <a:lstStyle/>
          <a:p>
            <a:fld id="{2A4E3ABD-3568-43A4-8D1D-AB1D6D5A3160}"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b="1" spc="15" dirty="0">
                <a:latin typeface="Times New Roman" panose="02020603050405020304" pitchFamily="18" charset="0"/>
              </a:rPr>
              <a:t>Measures </a:t>
            </a:r>
            <a:r>
              <a:rPr lang="en-US" sz="2400" b="1" spc="10" dirty="0">
                <a:latin typeface="Times New Roman" panose="02020603050405020304" pitchFamily="18" charset="0"/>
              </a:rPr>
              <a:t>of </a:t>
            </a:r>
            <a:r>
              <a:rPr lang="en-US" sz="2400" b="1" spc="5" dirty="0">
                <a:latin typeface="Times New Roman" panose="02020603050405020304" pitchFamily="18" charset="0"/>
              </a:rPr>
              <a:t>Central</a:t>
            </a:r>
            <a:r>
              <a:rPr lang="en-US" sz="2400" b="1" spc="-45" dirty="0">
                <a:latin typeface="Times New Roman" panose="02020603050405020304" pitchFamily="18" charset="0"/>
              </a:rPr>
              <a:t> </a:t>
            </a:r>
            <a:r>
              <a:rPr lang="en-US" sz="2400" b="1" spc="-10" dirty="0">
                <a:latin typeface="Times New Roman" panose="02020603050405020304" pitchFamily="18" charset="0"/>
              </a:rPr>
              <a:t>Tendency (CO1)</a:t>
            </a:r>
          </a:p>
        </p:txBody>
      </p:sp>
    </p:spTree>
    <p:extLst>
      <p:ext uri="{BB962C8B-B14F-4D97-AF65-F5344CB8AC3E}">
        <p14:creationId xmlns:p14="http://schemas.microsoft.com/office/powerpoint/2010/main" val="29378830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914400"/>
                <a:ext cx="8229600" cy="4754563"/>
              </a:xfrm>
            </p:spPr>
            <p:txBody>
              <a:bodyPr>
                <a:noAutofit/>
              </a:bodyPr>
              <a:lstStyle/>
              <a:p>
                <a:pPr>
                  <a:buFont typeface="Wingdings" pitchFamily="2" charset="2"/>
                  <a:buChar char="Ø"/>
                </a:pPr>
                <a:r>
                  <a:rPr lang="en-US" sz="2200" b="1" u="sng" spc="15" dirty="0">
                    <a:solidFill>
                      <a:srgbClr val="000000"/>
                    </a:solidFill>
                    <a:cs typeface="LM Roman Caps 10"/>
                  </a:rPr>
                  <a:t>Arithmetic</a:t>
                </a:r>
                <a:r>
                  <a:rPr lang="en-US" sz="2200" b="1" u="sng" spc="-25" dirty="0">
                    <a:solidFill>
                      <a:srgbClr val="000000"/>
                    </a:solidFill>
                    <a:cs typeface="LM Roman Caps 10"/>
                  </a:rPr>
                  <a:t> </a:t>
                </a:r>
                <a:r>
                  <a:rPr lang="en-US" sz="2200" b="1" u="sng" spc="20" dirty="0">
                    <a:solidFill>
                      <a:srgbClr val="000000"/>
                    </a:solidFill>
                    <a:cs typeface="LM Roman Caps 10"/>
                  </a:rPr>
                  <a:t>Mean</a:t>
                </a:r>
              </a:p>
              <a:p>
                <a:pPr marL="0" indent="0">
                  <a:buNone/>
                </a:pPr>
                <a:r>
                  <a:rPr lang="en-US" sz="2200" b="1" spc="5" dirty="0">
                    <a:solidFill>
                      <a:schemeClr val="tx1">
                        <a:lumMod val="95000"/>
                        <a:lumOff val="5000"/>
                      </a:schemeClr>
                    </a:solidFill>
                    <a:cs typeface="LM Roman 12"/>
                  </a:rPr>
                  <a:t>Definition</a:t>
                </a:r>
                <a:endParaRPr lang="en-US" sz="2200" dirty="0">
                  <a:solidFill>
                    <a:schemeClr val="tx1">
                      <a:lumMod val="95000"/>
                      <a:lumOff val="5000"/>
                    </a:schemeClr>
                  </a:solidFill>
                  <a:cs typeface="LM Roman 12"/>
                </a:endParaRPr>
              </a:p>
              <a:p>
                <a:pPr marL="0" indent="0">
                  <a:buNone/>
                </a:pPr>
                <a:r>
                  <a:rPr lang="en-US" sz="2200" spc="10" dirty="0">
                    <a:solidFill>
                      <a:schemeClr val="tx1">
                        <a:lumMod val="95000"/>
                        <a:lumOff val="5000"/>
                      </a:schemeClr>
                    </a:solidFill>
                    <a:cs typeface="LM Sans 12"/>
                  </a:rPr>
                  <a:t>Arithmetic mean </a:t>
                </a:r>
                <a:r>
                  <a:rPr lang="en-US" sz="2200" spc="5" dirty="0">
                    <a:solidFill>
                      <a:schemeClr val="tx1">
                        <a:lumMod val="95000"/>
                        <a:lumOff val="5000"/>
                      </a:schemeClr>
                    </a:solidFill>
                    <a:cs typeface="LM Sans 12"/>
                  </a:rPr>
                  <a:t>of </a:t>
                </a:r>
                <a:r>
                  <a:rPr lang="en-US" sz="2200" spc="10" dirty="0">
                    <a:solidFill>
                      <a:schemeClr val="tx1">
                        <a:lumMod val="95000"/>
                        <a:lumOff val="5000"/>
                      </a:schemeClr>
                    </a:solidFill>
                    <a:cs typeface="LM Sans 12"/>
                  </a:rPr>
                  <a:t>a </a:t>
                </a:r>
                <a:r>
                  <a:rPr lang="en-US" sz="2200" spc="5" dirty="0">
                    <a:solidFill>
                      <a:schemeClr val="tx1">
                        <a:lumMod val="95000"/>
                        <a:lumOff val="5000"/>
                      </a:schemeClr>
                    </a:solidFill>
                    <a:cs typeface="LM Sans 12"/>
                  </a:rPr>
                  <a:t>set of observations is their </a:t>
                </a:r>
                <a:r>
                  <a:rPr lang="en-US" sz="2200" i="1" spc="10" dirty="0">
                    <a:solidFill>
                      <a:schemeClr val="tx1">
                        <a:lumMod val="95000"/>
                        <a:lumOff val="5000"/>
                      </a:schemeClr>
                    </a:solidFill>
                    <a:cs typeface="LM Sans 12"/>
                  </a:rPr>
                  <a:t>sum divided  </a:t>
                </a:r>
                <a:r>
                  <a:rPr lang="en-US" sz="2200" i="1" spc="-15" dirty="0">
                    <a:solidFill>
                      <a:schemeClr val="tx1">
                        <a:lumMod val="95000"/>
                        <a:lumOff val="5000"/>
                      </a:schemeClr>
                    </a:solidFill>
                    <a:cs typeface="LM Sans 12"/>
                  </a:rPr>
                  <a:t>by </a:t>
                </a:r>
                <a:r>
                  <a:rPr lang="en-US" sz="2200" i="1" spc="10" dirty="0">
                    <a:solidFill>
                      <a:schemeClr val="tx1">
                        <a:lumMod val="95000"/>
                        <a:lumOff val="5000"/>
                      </a:schemeClr>
                    </a:solidFill>
                    <a:cs typeface="LM Sans 12"/>
                  </a:rPr>
                  <a:t>the </a:t>
                </a:r>
                <a:r>
                  <a:rPr lang="en-US" sz="2200" i="1" spc="20" dirty="0">
                    <a:solidFill>
                      <a:schemeClr val="tx1">
                        <a:lumMod val="95000"/>
                        <a:lumOff val="5000"/>
                      </a:schemeClr>
                    </a:solidFill>
                    <a:cs typeface="LM Sans 12"/>
                  </a:rPr>
                  <a:t>number </a:t>
                </a:r>
                <a:r>
                  <a:rPr lang="en-US" sz="2200" i="1" spc="5" dirty="0">
                    <a:solidFill>
                      <a:schemeClr val="tx1">
                        <a:lumMod val="95000"/>
                        <a:lumOff val="5000"/>
                      </a:schemeClr>
                    </a:solidFill>
                    <a:cs typeface="LM Sans 12"/>
                  </a:rPr>
                  <a:t>of observations, e.g., </a:t>
                </a:r>
                <a:r>
                  <a:rPr lang="en-US" sz="2200" spc="10" dirty="0">
                    <a:solidFill>
                      <a:schemeClr val="tx1">
                        <a:lumMod val="95000"/>
                        <a:lumOff val="5000"/>
                      </a:schemeClr>
                    </a:solidFill>
                    <a:cs typeface="LM Sans 12"/>
                  </a:rPr>
                  <a:t>the </a:t>
                </a:r>
                <a:r>
                  <a:rPr lang="en-US" sz="2200" dirty="0">
                    <a:solidFill>
                      <a:schemeClr val="tx1">
                        <a:lumMod val="95000"/>
                        <a:lumOff val="5000"/>
                      </a:schemeClr>
                    </a:solidFill>
                    <a:cs typeface="LM Sans 12"/>
                  </a:rPr>
                  <a:t>arithmetic </a:t>
                </a:r>
                <a:r>
                  <a:rPr lang="en-US" sz="2200" spc="10" dirty="0">
                    <a:solidFill>
                      <a:schemeClr val="tx1">
                        <a:lumMod val="95000"/>
                        <a:lumOff val="5000"/>
                      </a:schemeClr>
                    </a:solidFill>
                    <a:cs typeface="LM Sans 12"/>
                  </a:rPr>
                  <a:t>mean </a:t>
                </a:r>
                <a:r>
                  <a:rPr lang="en-US" sz="2200" i="1" spc="-320" dirty="0">
                    <a:solidFill>
                      <a:schemeClr val="tx1">
                        <a:lumMod val="95000"/>
                        <a:lumOff val="5000"/>
                      </a:schemeClr>
                    </a:solidFill>
                    <a:cs typeface="LM Sans 12"/>
                  </a:rPr>
                  <a:t>x</a:t>
                </a:r>
                <a:r>
                  <a:rPr lang="en-US" sz="2200" spc="-320" dirty="0">
                    <a:solidFill>
                      <a:schemeClr val="tx1">
                        <a:lumMod val="95000"/>
                        <a:lumOff val="5000"/>
                      </a:schemeClr>
                    </a:solidFill>
                    <a:cs typeface="LM Sans 12"/>
                  </a:rPr>
                  <a:t>¯ </a:t>
                </a:r>
                <a:r>
                  <a:rPr lang="en-US" sz="2200" spc="5" dirty="0">
                    <a:solidFill>
                      <a:schemeClr val="tx1">
                        <a:lumMod val="95000"/>
                        <a:lumOff val="5000"/>
                      </a:schemeClr>
                    </a:solidFill>
                    <a:cs typeface="LM Sans 12"/>
                  </a:rPr>
                  <a:t>of  </a:t>
                </a:r>
                <a:r>
                  <a:rPr lang="en-US" sz="2200" i="1" spc="10" dirty="0">
                    <a:solidFill>
                      <a:schemeClr val="tx1">
                        <a:lumMod val="95000"/>
                        <a:lumOff val="5000"/>
                      </a:schemeClr>
                    </a:solidFill>
                    <a:cs typeface="LM Sans 12"/>
                  </a:rPr>
                  <a:t>n</a:t>
                </a:r>
                <a:r>
                  <a:rPr lang="en-US" sz="2200" i="1" spc="45" dirty="0">
                    <a:solidFill>
                      <a:schemeClr val="tx1">
                        <a:lumMod val="95000"/>
                        <a:lumOff val="5000"/>
                      </a:schemeClr>
                    </a:solidFill>
                    <a:cs typeface="LM Sans 12"/>
                  </a:rPr>
                  <a:t> </a:t>
                </a:r>
                <a:r>
                  <a:rPr lang="en-US" sz="2200" spc="5" dirty="0">
                    <a:solidFill>
                      <a:schemeClr val="tx1">
                        <a:lumMod val="95000"/>
                        <a:lumOff val="5000"/>
                      </a:schemeClr>
                    </a:solidFill>
                    <a:cs typeface="LM Sans 12"/>
                  </a:rPr>
                  <a:t>observations </a:t>
                </a:r>
                <a:r>
                  <a:rPr lang="en-US" sz="2200" i="1" spc="25" dirty="0">
                    <a:solidFill>
                      <a:schemeClr val="tx1">
                        <a:lumMod val="95000"/>
                        <a:lumOff val="5000"/>
                      </a:schemeClr>
                    </a:solidFill>
                    <a:cs typeface="LM Sans 12"/>
                  </a:rPr>
                  <a:t>x</a:t>
                </a:r>
                <a:r>
                  <a:rPr lang="en-US" sz="2200" spc="37" baseline="-12077" dirty="0">
                    <a:solidFill>
                      <a:schemeClr val="tx1">
                        <a:lumMod val="95000"/>
                        <a:lumOff val="5000"/>
                      </a:schemeClr>
                    </a:solidFill>
                    <a:cs typeface="LM Roman 8"/>
                  </a:rPr>
                  <a:t>1</a:t>
                </a:r>
                <a:r>
                  <a:rPr lang="en-US" sz="2200" i="1" spc="25" dirty="0">
                    <a:solidFill>
                      <a:schemeClr val="tx1">
                        <a:lumMod val="95000"/>
                        <a:lumOff val="5000"/>
                      </a:schemeClr>
                    </a:solidFill>
                    <a:cs typeface="LM Sans 12"/>
                  </a:rPr>
                  <a:t>,</a:t>
                </a:r>
                <a:r>
                  <a:rPr lang="en-US" sz="2200" i="1" spc="-265" dirty="0">
                    <a:solidFill>
                      <a:schemeClr val="tx1">
                        <a:lumMod val="95000"/>
                        <a:lumOff val="5000"/>
                      </a:schemeClr>
                    </a:solidFill>
                    <a:cs typeface="LM Sans 12"/>
                  </a:rPr>
                  <a:t> </a:t>
                </a:r>
                <a:r>
                  <a:rPr lang="en-US" sz="2200" i="1" spc="25" dirty="0">
                    <a:solidFill>
                      <a:schemeClr val="tx1">
                        <a:lumMod val="95000"/>
                        <a:lumOff val="5000"/>
                      </a:schemeClr>
                    </a:solidFill>
                    <a:cs typeface="LM Sans 12"/>
                  </a:rPr>
                  <a:t>x</a:t>
                </a:r>
                <a:r>
                  <a:rPr lang="en-US" sz="2200" spc="37" baseline="-12077" dirty="0">
                    <a:solidFill>
                      <a:schemeClr val="tx1">
                        <a:lumMod val="95000"/>
                        <a:lumOff val="5000"/>
                      </a:schemeClr>
                    </a:solidFill>
                    <a:cs typeface="LM Roman 8"/>
                  </a:rPr>
                  <a:t>2</a:t>
                </a:r>
                <a:r>
                  <a:rPr lang="en-US" sz="2200" i="1" spc="25" dirty="0">
                    <a:solidFill>
                      <a:schemeClr val="tx1">
                        <a:lumMod val="95000"/>
                        <a:lumOff val="5000"/>
                      </a:schemeClr>
                    </a:solidFill>
                    <a:cs typeface="LM Sans 12"/>
                  </a:rPr>
                  <a:t>,</a:t>
                </a:r>
                <a:r>
                  <a:rPr lang="en-US" sz="2200" i="1" spc="-265" dirty="0">
                    <a:solidFill>
                      <a:schemeClr val="tx1">
                        <a:lumMod val="95000"/>
                        <a:lumOff val="5000"/>
                      </a:schemeClr>
                    </a:solidFill>
                    <a:cs typeface="LM Sans 12"/>
                  </a:rPr>
                  <a:t> </a:t>
                </a:r>
                <a:r>
                  <a:rPr lang="en-US" sz="2200" i="1" spc="5" dirty="0">
                    <a:solidFill>
                      <a:schemeClr val="tx1">
                        <a:lumMod val="95000"/>
                        <a:lumOff val="5000"/>
                      </a:schemeClr>
                    </a:solidFill>
                    <a:cs typeface="LM Sans 12"/>
                  </a:rPr>
                  <a:t>...,</a:t>
                </a:r>
                <a:r>
                  <a:rPr lang="en-US" sz="2200" i="1" spc="-270" dirty="0">
                    <a:solidFill>
                      <a:schemeClr val="tx1">
                        <a:lumMod val="95000"/>
                        <a:lumOff val="5000"/>
                      </a:schemeClr>
                    </a:solidFill>
                    <a:cs typeface="LM Sans 12"/>
                  </a:rPr>
                  <a:t> </a:t>
                </a:r>
                <a:r>
                  <a:rPr lang="en-US" sz="2200" i="1" dirty="0" err="1">
                    <a:solidFill>
                      <a:schemeClr val="tx1">
                        <a:lumMod val="95000"/>
                        <a:lumOff val="5000"/>
                      </a:schemeClr>
                    </a:solidFill>
                    <a:cs typeface="LM Sans 12"/>
                  </a:rPr>
                  <a:t>x</a:t>
                </a:r>
                <a:r>
                  <a:rPr lang="en-US" sz="2200" i="1" baseline="-12077" dirty="0" err="1">
                    <a:solidFill>
                      <a:schemeClr val="tx1">
                        <a:lumMod val="95000"/>
                        <a:lumOff val="5000"/>
                      </a:schemeClr>
                    </a:solidFill>
                    <a:cs typeface="LM Sans 8"/>
                  </a:rPr>
                  <a:t>n</a:t>
                </a:r>
                <a:r>
                  <a:rPr lang="en-US" sz="2200" i="1" spc="367" baseline="-12077" dirty="0">
                    <a:solidFill>
                      <a:schemeClr val="tx1">
                        <a:lumMod val="95000"/>
                        <a:lumOff val="5000"/>
                      </a:schemeClr>
                    </a:solidFill>
                    <a:cs typeface="LM Sans 8"/>
                  </a:rPr>
                  <a:t> </a:t>
                </a:r>
                <a:r>
                  <a:rPr lang="en-US" sz="2200" spc="5" dirty="0">
                    <a:solidFill>
                      <a:schemeClr val="tx1">
                        <a:lumMod val="95000"/>
                        <a:lumOff val="5000"/>
                      </a:schemeClr>
                    </a:solidFill>
                    <a:cs typeface="LM Sans 12"/>
                  </a:rPr>
                  <a:t>is </a:t>
                </a:r>
                <a:r>
                  <a:rPr lang="en-US" sz="2200" spc="10" dirty="0">
                    <a:solidFill>
                      <a:schemeClr val="tx1">
                        <a:lumMod val="95000"/>
                        <a:lumOff val="5000"/>
                      </a:schemeClr>
                    </a:solidFill>
                    <a:cs typeface="LM Sans 12"/>
                  </a:rPr>
                  <a:t>given </a:t>
                </a:r>
                <a:r>
                  <a:rPr lang="en-US" sz="2200" spc="-10" dirty="0">
                    <a:solidFill>
                      <a:schemeClr val="tx1">
                        <a:lumMod val="95000"/>
                        <a:lumOff val="5000"/>
                      </a:schemeClr>
                    </a:solidFill>
                    <a:cs typeface="LM Sans 12"/>
                  </a:rPr>
                  <a:t>by:</a:t>
                </a:r>
              </a:p>
              <a:p>
                <a:pPr marL="0" indent="0">
                  <a:buNone/>
                </a:pPr>
                <a14:m>
                  <m:oMathPara xmlns:m="http://schemas.openxmlformats.org/officeDocument/2006/math">
                    <m:oMathParaPr>
                      <m:jc m:val="centerGroup"/>
                    </m:oMathParaPr>
                    <m:oMath xmlns:m="http://schemas.openxmlformats.org/officeDocument/2006/math">
                      <m:acc>
                        <m:accPr>
                          <m:chr m:val="̅"/>
                          <m:ctrlPr>
                            <a:rPr lang="en-US" sz="2200" i="1" spc="-10" smtClean="0">
                              <a:solidFill>
                                <a:schemeClr val="tx1">
                                  <a:lumMod val="95000"/>
                                  <a:lumOff val="5000"/>
                                </a:schemeClr>
                              </a:solidFill>
                              <a:latin typeface="Cambria Math" panose="02040503050406030204" pitchFamily="18" charset="0"/>
                            </a:rPr>
                          </m:ctrlPr>
                        </m:accPr>
                        <m:e>
                          <m:r>
                            <a:rPr lang="en-US" sz="2200" b="0" i="1" spc="-10" smtClean="0">
                              <a:solidFill>
                                <a:schemeClr val="tx1">
                                  <a:lumMod val="95000"/>
                                  <a:lumOff val="5000"/>
                                </a:schemeClr>
                              </a:solidFill>
                              <a:latin typeface="Cambria Math"/>
                            </a:rPr>
                            <m:t>𝑥</m:t>
                          </m:r>
                        </m:e>
                      </m:acc>
                      <m:r>
                        <a:rPr lang="en-US" sz="2200" b="0" i="1" spc="-10" smtClean="0">
                          <a:solidFill>
                            <a:schemeClr val="tx1">
                              <a:lumMod val="95000"/>
                              <a:lumOff val="5000"/>
                            </a:schemeClr>
                          </a:solidFill>
                          <a:latin typeface="Cambria Math"/>
                        </a:rPr>
                        <m:t>=</m:t>
                      </m:r>
                      <m:f>
                        <m:fPr>
                          <m:ctrlPr>
                            <a:rPr lang="en-US" sz="2200" b="0" i="1" spc="-10" smtClean="0">
                              <a:solidFill>
                                <a:schemeClr val="tx1">
                                  <a:lumMod val="95000"/>
                                  <a:lumOff val="5000"/>
                                </a:schemeClr>
                              </a:solidFill>
                              <a:latin typeface="Cambria Math" panose="02040503050406030204" pitchFamily="18" charset="0"/>
                            </a:rPr>
                          </m:ctrlPr>
                        </m:fPr>
                        <m:num>
                          <m:r>
                            <m:rPr>
                              <m:nor/>
                            </m:rPr>
                            <a:rPr lang="en-US" sz="2200" i="1" spc="25" dirty="0">
                              <a:solidFill>
                                <a:schemeClr val="tx1">
                                  <a:lumMod val="95000"/>
                                  <a:lumOff val="5000"/>
                                </a:schemeClr>
                              </a:solidFill>
                              <a:cs typeface="LM Sans 12"/>
                            </a:rPr>
                            <m:t>x</m:t>
                          </m:r>
                          <m:r>
                            <m:rPr>
                              <m:nor/>
                            </m:rPr>
                            <a:rPr lang="en-US" sz="2200" spc="37" baseline="-12077" dirty="0">
                              <a:solidFill>
                                <a:schemeClr val="tx1">
                                  <a:lumMod val="95000"/>
                                  <a:lumOff val="5000"/>
                                </a:schemeClr>
                              </a:solidFill>
                              <a:cs typeface="LM Roman 8"/>
                            </a:rPr>
                            <m:t>1</m:t>
                          </m:r>
                          <m:r>
                            <m:rPr>
                              <m:nor/>
                            </m:rPr>
                            <a:rPr lang="en-US" sz="2200" b="0" i="1" spc="37" baseline="-12077" dirty="0" smtClean="0">
                              <a:solidFill>
                                <a:schemeClr val="tx1">
                                  <a:lumMod val="95000"/>
                                  <a:lumOff val="5000"/>
                                </a:schemeClr>
                              </a:solidFill>
                              <a:cs typeface="LM Roman 8"/>
                            </a:rPr>
                            <m:t>+</m:t>
                          </m:r>
                          <m:r>
                            <m:rPr>
                              <m:nor/>
                            </m:rPr>
                            <a:rPr lang="en-US" sz="2200" i="1" spc="-265" dirty="0">
                              <a:solidFill>
                                <a:schemeClr val="tx1">
                                  <a:lumMod val="95000"/>
                                  <a:lumOff val="5000"/>
                                </a:schemeClr>
                              </a:solidFill>
                              <a:cs typeface="LM Sans 12"/>
                            </a:rPr>
                            <m:t> </m:t>
                          </m:r>
                          <m:r>
                            <m:rPr>
                              <m:nor/>
                            </m:rPr>
                            <a:rPr lang="en-US" sz="2200" i="1" spc="25" dirty="0">
                              <a:solidFill>
                                <a:schemeClr val="tx1">
                                  <a:lumMod val="95000"/>
                                  <a:lumOff val="5000"/>
                                </a:schemeClr>
                              </a:solidFill>
                              <a:cs typeface="LM Sans 12"/>
                            </a:rPr>
                            <m:t>x</m:t>
                          </m:r>
                          <m:r>
                            <m:rPr>
                              <m:nor/>
                            </m:rPr>
                            <a:rPr lang="en-US" sz="2200" spc="37" baseline="-12077" dirty="0">
                              <a:solidFill>
                                <a:schemeClr val="tx1">
                                  <a:lumMod val="95000"/>
                                  <a:lumOff val="5000"/>
                                </a:schemeClr>
                              </a:solidFill>
                              <a:cs typeface="LM Roman 8"/>
                            </a:rPr>
                            <m:t>2</m:t>
                          </m:r>
                          <m:r>
                            <m:rPr>
                              <m:nor/>
                            </m:rPr>
                            <a:rPr lang="en-US" sz="2200" b="0" i="1" spc="37" baseline="-12077" dirty="0" smtClean="0">
                              <a:solidFill>
                                <a:schemeClr val="tx1">
                                  <a:lumMod val="95000"/>
                                  <a:lumOff val="5000"/>
                                </a:schemeClr>
                              </a:solidFill>
                              <a:cs typeface="LM Roman 8"/>
                            </a:rPr>
                            <m:t>+</m:t>
                          </m:r>
                          <m:r>
                            <m:rPr>
                              <m:nor/>
                            </m:rPr>
                            <a:rPr lang="en-US" sz="2200" i="1" spc="-265" dirty="0">
                              <a:solidFill>
                                <a:schemeClr val="tx1">
                                  <a:lumMod val="95000"/>
                                  <a:lumOff val="5000"/>
                                </a:schemeClr>
                              </a:solidFill>
                              <a:cs typeface="LM Sans 12"/>
                            </a:rPr>
                            <m:t> </m:t>
                          </m:r>
                          <m:r>
                            <a:rPr lang="en-US" sz="2200" i="1" spc="5" dirty="0" smtClean="0">
                              <a:solidFill>
                                <a:schemeClr val="tx1">
                                  <a:lumMod val="95000"/>
                                  <a:lumOff val="5000"/>
                                </a:schemeClr>
                              </a:solidFill>
                              <a:latin typeface="Cambria Math"/>
                              <a:cs typeface="LM Sans 12"/>
                            </a:rPr>
                            <m:t>…+</m:t>
                          </m:r>
                          <m:r>
                            <m:rPr>
                              <m:nor/>
                            </m:rPr>
                            <a:rPr lang="en-US" sz="2200" i="1" spc="-270" dirty="0">
                              <a:solidFill>
                                <a:schemeClr val="tx1">
                                  <a:lumMod val="95000"/>
                                  <a:lumOff val="5000"/>
                                </a:schemeClr>
                              </a:solidFill>
                              <a:cs typeface="LM Sans 12"/>
                            </a:rPr>
                            <m:t> </m:t>
                          </m:r>
                          <m:r>
                            <m:rPr>
                              <m:nor/>
                            </m:rPr>
                            <a:rPr lang="en-US" sz="2200" i="1" dirty="0">
                              <a:solidFill>
                                <a:schemeClr val="tx1">
                                  <a:lumMod val="95000"/>
                                  <a:lumOff val="5000"/>
                                </a:schemeClr>
                              </a:solidFill>
                              <a:cs typeface="LM Sans 12"/>
                            </a:rPr>
                            <m:t>x</m:t>
                          </m:r>
                          <m:r>
                            <m:rPr>
                              <m:nor/>
                            </m:rPr>
                            <a:rPr lang="en-US" sz="2200" i="1" baseline="-12077" dirty="0">
                              <a:solidFill>
                                <a:schemeClr val="tx1">
                                  <a:lumMod val="95000"/>
                                  <a:lumOff val="5000"/>
                                </a:schemeClr>
                              </a:solidFill>
                              <a:cs typeface="LM Sans 8"/>
                            </a:rPr>
                            <m:t>n</m:t>
                          </m:r>
                        </m:num>
                        <m:den>
                          <m:r>
                            <a:rPr lang="en-US" sz="2200" b="0" i="1" spc="-10" smtClean="0">
                              <a:solidFill>
                                <a:schemeClr val="tx1">
                                  <a:lumMod val="95000"/>
                                  <a:lumOff val="5000"/>
                                </a:schemeClr>
                              </a:solidFill>
                              <a:latin typeface="Cambria Math"/>
                            </a:rPr>
                            <m:t>𝑛</m:t>
                          </m:r>
                        </m:den>
                      </m:f>
                      <m:r>
                        <a:rPr lang="en-US" sz="2200" b="0" i="1" spc="-10" smtClean="0">
                          <a:solidFill>
                            <a:schemeClr val="tx1">
                              <a:lumMod val="95000"/>
                              <a:lumOff val="5000"/>
                            </a:schemeClr>
                          </a:solidFill>
                          <a:latin typeface="Cambria Math"/>
                        </a:rPr>
                        <m:t>=</m:t>
                      </m:r>
                      <m:f>
                        <m:fPr>
                          <m:ctrlPr>
                            <a:rPr lang="en-US" sz="2200" b="0" i="1" spc="-10" smtClean="0">
                              <a:solidFill>
                                <a:schemeClr val="tx1">
                                  <a:lumMod val="95000"/>
                                  <a:lumOff val="5000"/>
                                </a:schemeClr>
                              </a:solidFill>
                              <a:latin typeface="Cambria Math" panose="02040503050406030204" pitchFamily="18" charset="0"/>
                            </a:rPr>
                          </m:ctrlPr>
                        </m:fPr>
                        <m:num>
                          <m:r>
                            <a:rPr lang="en-US" sz="2200" b="0" i="1" spc="-10" smtClean="0">
                              <a:solidFill>
                                <a:schemeClr val="tx1">
                                  <a:lumMod val="95000"/>
                                  <a:lumOff val="5000"/>
                                </a:schemeClr>
                              </a:solidFill>
                              <a:latin typeface="Cambria Math"/>
                            </a:rPr>
                            <m:t>1</m:t>
                          </m:r>
                        </m:num>
                        <m:den>
                          <m:r>
                            <a:rPr lang="en-US" sz="2200" b="0" i="1" spc="-10" smtClean="0">
                              <a:solidFill>
                                <a:schemeClr val="tx1">
                                  <a:lumMod val="95000"/>
                                  <a:lumOff val="5000"/>
                                </a:schemeClr>
                              </a:solidFill>
                              <a:latin typeface="Cambria Math"/>
                            </a:rPr>
                            <m:t>𝑛</m:t>
                          </m:r>
                        </m:den>
                      </m:f>
                      <m:nary>
                        <m:naryPr>
                          <m:chr m:val="∑"/>
                          <m:ctrlPr>
                            <a:rPr lang="en-US" sz="2200" i="1" spc="-10">
                              <a:solidFill>
                                <a:schemeClr val="tx1">
                                  <a:lumMod val="95000"/>
                                  <a:lumOff val="5000"/>
                                </a:schemeClr>
                              </a:solidFill>
                              <a:latin typeface="Cambria Math" panose="02040503050406030204" pitchFamily="18" charset="0"/>
                            </a:rPr>
                          </m:ctrlPr>
                        </m:naryPr>
                        <m:sub>
                          <m:r>
                            <m:rPr>
                              <m:brk m:alnAt="23"/>
                            </m:rPr>
                            <a:rPr lang="en-US" sz="2200" i="1" spc="-10">
                              <a:solidFill>
                                <a:schemeClr val="tx1">
                                  <a:lumMod val="95000"/>
                                  <a:lumOff val="5000"/>
                                </a:schemeClr>
                              </a:solidFill>
                              <a:latin typeface="Cambria Math"/>
                            </a:rPr>
                            <m:t>𝑖</m:t>
                          </m:r>
                          <m:r>
                            <a:rPr lang="en-US" sz="2200" i="1" spc="-10">
                              <a:solidFill>
                                <a:schemeClr val="tx1">
                                  <a:lumMod val="95000"/>
                                  <a:lumOff val="5000"/>
                                </a:schemeClr>
                              </a:solidFill>
                              <a:latin typeface="Cambria Math"/>
                            </a:rPr>
                            <m:t>=1</m:t>
                          </m:r>
                        </m:sub>
                        <m:sup>
                          <m:r>
                            <a:rPr lang="en-US" sz="2200" i="1" spc="-10">
                              <a:solidFill>
                                <a:schemeClr val="tx1">
                                  <a:lumMod val="95000"/>
                                  <a:lumOff val="5000"/>
                                </a:schemeClr>
                              </a:solidFill>
                              <a:latin typeface="Cambria Math"/>
                            </a:rPr>
                            <m:t>𝑛</m:t>
                          </m:r>
                        </m:sup>
                        <m:e>
                          <m:sSub>
                            <m:sSubPr>
                              <m:ctrlPr>
                                <a:rPr lang="en-US" sz="2200" i="1" spc="-10">
                                  <a:solidFill>
                                    <a:schemeClr val="tx1">
                                      <a:lumMod val="95000"/>
                                      <a:lumOff val="5000"/>
                                    </a:schemeClr>
                                  </a:solidFill>
                                  <a:latin typeface="Cambria Math" panose="02040503050406030204" pitchFamily="18" charset="0"/>
                                </a:rPr>
                              </m:ctrlPr>
                            </m:sSubPr>
                            <m:e>
                              <m:r>
                                <a:rPr lang="en-US" sz="2200" i="1" spc="-10">
                                  <a:solidFill>
                                    <a:schemeClr val="tx1">
                                      <a:lumMod val="95000"/>
                                      <a:lumOff val="5000"/>
                                    </a:schemeClr>
                                  </a:solidFill>
                                  <a:latin typeface="Cambria Math"/>
                                </a:rPr>
                                <m:t>𝑥</m:t>
                              </m:r>
                            </m:e>
                            <m:sub>
                              <m:r>
                                <a:rPr lang="en-US" sz="2200" i="1" spc="-10">
                                  <a:solidFill>
                                    <a:schemeClr val="tx1">
                                      <a:lumMod val="95000"/>
                                      <a:lumOff val="5000"/>
                                    </a:schemeClr>
                                  </a:solidFill>
                                  <a:latin typeface="Cambria Math"/>
                                </a:rPr>
                                <m:t>𝑛</m:t>
                              </m:r>
                            </m:sub>
                          </m:sSub>
                        </m:e>
                      </m:nary>
                    </m:oMath>
                  </m:oMathPara>
                </a14:m>
                <a:endParaRPr lang="en-US" sz="2200" spc="-10" dirty="0">
                  <a:solidFill>
                    <a:schemeClr val="tx1">
                      <a:lumMod val="95000"/>
                      <a:lumOff val="5000"/>
                    </a:schemeClr>
                  </a:solidFill>
                  <a:cs typeface="LM Sans 12"/>
                </a:endParaRPr>
              </a:p>
              <a:p>
                <a:pPr>
                  <a:lnSpc>
                    <a:spcPct val="100000"/>
                  </a:lnSpc>
                  <a:buFont typeface="Wingdings" pitchFamily="2" charset="2"/>
                  <a:buChar char="v"/>
                </a:pPr>
                <a:r>
                  <a:rPr lang="en-US" sz="2200" b="1" spc="5" dirty="0">
                    <a:cs typeface="LM Sans 12"/>
                  </a:rPr>
                  <a:t>In </a:t>
                </a:r>
                <a:r>
                  <a:rPr lang="en-US" sz="2200" b="1" spc="10" dirty="0">
                    <a:cs typeface="LM Sans 12"/>
                  </a:rPr>
                  <a:t>case </a:t>
                </a:r>
                <a:r>
                  <a:rPr lang="en-US" sz="2200" b="1" spc="5" dirty="0">
                    <a:cs typeface="LM Sans 12"/>
                  </a:rPr>
                  <a:t>of</a:t>
                </a:r>
                <a:r>
                  <a:rPr lang="en-US" sz="2200" b="1" spc="10" dirty="0">
                    <a:cs typeface="LM Sans 12"/>
                  </a:rPr>
                  <a:t> the frequency</a:t>
                </a:r>
                <a:r>
                  <a:rPr lang="en-US" sz="2200" b="1" spc="15" dirty="0">
                    <a:cs typeface="LM Sans 12"/>
                  </a:rPr>
                  <a:t> </a:t>
                </a:r>
                <a:r>
                  <a:rPr lang="en-US" sz="2200" b="1" spc="5" dirty="0">
                    <a:cs typeface="LM Sans 12"/>
                  </a:rPr>
                  <a:t>distribution</a:t>
                </a:r>
                <a:r>
                  <a:rPr lang="en-US" sz="2200" spc="10" dirty="0">
                    <a:cs typeface="LM Sans 12"/>
                  </a:rPr>
                  <a:t> </a:t>
                </a:r>
                <a:r>
                  <a:rPr lang="en-US" sz="2200" i="1" dirty="0">
                    <a:solidFill>
                      <a:schemeClr val="tx1">
                        <a:lumMod val="85000"/>
                        <a:lumOff val="15000"/>
                      </a:schemeClr>
                    </a:solidFill>
                    <a:cs typeface="LM Sans 12"/>
                  </a:rPr>
                  <a:t>x</a:t>
                </a:r>
                <a:r>
                  <a:rPr lang="en-US" sz="2200" i="1" baseline="-12077" dirty="0">
                    <a:solidFill>
                      <a:schemeClr val="tx1">
                        <a:lumMod val="85000"/>
                        <a:lumOff val="15000"/>
                      </a:schemeClr>
                    </a:solidFill>
                    <a:cs typeface="LM Sans 8"/>
                  </a:rPr>
                  <a:t>i</a:t>
                </a:r>
                <a:r>
                  <a:rPr lang="en-US" sz="2200" i="1" spc="-337" baseline="-12077" dirty="0">
                    <a:solidFill>
                      <a:schemeClr val="tx1">
                        <a:lumMod val="85000"/>
                        <a:lumOff val="15000"/>
                      </a:schemeClr>
                    </a:solidFill>
                    <a:cs typeface="LM Sans 8"/>
                  </a:rPr>
                  <a:t> </a:t>
                </a:r>
                <a:r>
                  <a:rPr lang="en-US" sz="2200" i="1" spc="10" dirty="0">
                    <a:solidFill>
                      <a:schemeClr val="tx1">
                        <a:lumMod val="85000"/>
                        <a:lumOff val="15000"/>
                      </a:schemeClr>
                    </a:solidFill>
                    <a:cs typeface="FreeSans"/>
                  </a:rPr>
                  <a:t>|</a:t>
                </a:r>
                <a:r>
                  <a:rPr lang="en-US" sz="2200" i="1" spc="10" dirty="0">
                    <a:solidFill>
                      <a:schemeClr val="tx1">
                        <a:lumMod val="85000"/>
                        <a:lumOff val="15000"/>
                      </a:schemeClr>
                    </a:solidFill>
                    <a:cs typeface="LM Sans 12"/>
                  </a:rPr>
                  <a:t>f</a:t>
                </a:r>
                <a:r>
                  <a:rPr lang="en-US" sz="2200" i="1" spc="15" baseline="-12077" dirty="0">
                    <a:solidFill>
                      <a:schemeClr val="tx1">
                        <a:lumMod val="85000"/>
                        <a:lumOff val="15000"/>
                      </a:schemeClr>
                    </a:solidFill>
                    <a:cs typeface="LM Sans 8"/>
                  </a:rPr>
                  <a:t>i</a:t>
                </a:r>
                <a:r>
                  <a:rPr lang="en-US" sz="2200" i="1" spc="-337" baseline="-12077" dirty="0">
                    <a:solidFill>
                      <a:schemeClr val="tx1">
                        <a:lumMod val="85000"/>
                        <a:lumOff val="15000"/>
                      </a:schemeClr>
                    </a:solidFill>
                    <a:cs typeface="LM Sans 8"/>
                  </a:rPr>
                  <a:t> </a:t>
                </a:r>
                <a:r>
                  <a:rPr lang="en-US" sz="2200" i="1" spc="5" dirty="0">
                    <a:solidFill>
                      <a:schemeClr val="tx1">
                        <a:lumMod val="85000"/>
                        <a:lumOff val="15000"/>
                      </a:schemeClr>
                    </a:solidFill>
                    <a:cs typeface="LM Sans 12"/>
                  </a:rPr>
                  <a:t>,</a:t>
                </a:r>
                <a:r>
                  <a:rPr lang="en-US" sz="2200" i="1" spc="-260" dirty="0">
                    <a:solidFill>
                      <a:schemeClr val="tx1">
                        <a:lumMod val="85000"/>
                        <a:lumOff val="15000"/>
                      </a:schemeClr>
                    </a:solidFill>
                    <a:cs typeface="LM Sans 12"/>
                  </a:rPr>
                  <a:t> </a:t>
                </a:r>
                <a:r>
                  <a:rPr lang="en-US" sz="2200" i="1" spc="5" dirty="0">
                    <a:solidFill>
                      <a:schemeClr val="tx1">
                        <a:lumMod val="85000"/>
                        <a:lumOff val="15000"/>
                      </a:schemeClr>
                    </a:solidFill>
                    <a:cs typeface="LM Sans 12"/>
                  </a:rPr>
                  <a:t>i</a:t>
                </a:r>
                <a:r>
                  <a:rPr lang="en-US" sz="2200" i="1" spc="95" dirty="0">
                    <a:solidFill>
                      <a:schemeClr val="tx1">
                        <a:lumMod val="85000"/>
                        <a:lumOff val="15000"/>
                      </a:schemeClr>
                    </a:solidFill>
                    <a:cs typeface="LM Sans 12"/>
                  </a:rPr>
                  <a:t> </a:t>
                </a:r>
                <a:r>
                  <a:rPr lang="en-US" sz="2200" spc="15" dirty="0">
                    <a:solidFill>
                      <a:schemeClr val="tx1">
                        <a:lumMod val="85000"/>
                        <a:lumOff val="15000"/>
                      </a:schemeClr>
                    </a:solidFill>
                    <a:cs typeface="LM Sans 12"/>
                  </a:rPr>
                  <a:t>=</a:t>
                </a:r>
                <a:r>
                  <a:rPr lang="en-US" sz="2200" spc="-75" dirty="0">
                    <a:solidFill>
                      <a:schemeClr val="tx1">
                        <a:lumMod val="85000"/>
                        <a:lumOff val="15000"/>
                      </a:schemeClr>
                    </a:solidFill>
                    <a:cs typeface="LM Sans 12"/>
                  </a:rPr>
                  <a:t> </a:t>
                </a:r>
                <a:r>
                  <a:rPr lang="en-US" sz="2200" spc="5" dirty="0">
                    <a:solidFill>
                      <a:schemeClr val="tx1">
                        <a:lumMod val="85000"/>
                        <a:lumOff val="15000"/>
                      </a:schemeClr>
                    </a:solidFill>
                    <a:cs typeface="LM Sans 12"/>
                  </a:rPr>
                  <a:t>1</a:t>
                </a:r>
                <a:r>
                  <a:rPr lang="en-US" sz="2200" i="1" spc="5" dirty="0">
                    <a:solidFill>
                      <a:schemeClr val="tx1">
                        <a:lumMod val="85000"/>
                        <a:lumOff val="15000"/>
                      </a:schemeClr>
                    </a:solidFill>
                    <a:cs typeface="LM Sans 12"/>
                  </a:rPr>
                  <a:t>,</a:t>
                </a:r>
                <a:r>
                  <a:rPr lang="en-US" sz="2200" i="1" spc="-260" dirty="0">
                    <a:solidFill>
                      <a:schemeClr val="tx1">
                        <a:lumMod val="85000"/>
                        <a:lumOff val="15000"/>
                      </a:schemeClr>
                    </a:solidFill>
                    <a:cs typeface="LM Sans 12"/>
                  </a:rPr>
                  <a:t> </a:t>
                </a:r>
                <a:r>
                  <a:rPr lang="en-US" sz="2200" spc="5" dirty="0">
                    <a:solidFill>
                      <a:schemeClr val="tx1">
                        <a:lumMod val="85000"/>
                        <a:lumOff val="15000"/>
                      </a:schemeClr>
                    </a:solidFill>
                    <a:cs typeface="LM Sans 12"/>
                  </a:rPr>
                  <a:t>2</a:t>
                </a:r>
                <a:r>
                  <a:rPr lang="en-US" sz="2200" i="1" spc="5" dirty="0">
                    <a:solidFill>
                      <a:schemeClr val="tx1">
                        <a:lumMod val="85000"/>
                        <a:lumOff val="15000"/>
                      </a:schemeClr>
                    </a:solidFill>
                    <a:cs typeface="LM Sans 12"/>
                  </a:rPr>
                  <a:t>,</a:t>
                </a:r>
                <a:r>
                  <a:rPr lang="en-US" sz="2200" i="1" spc="-265" dirty="0">
                    <a:solidFill>
                      <a:schemeClr val="tx1">
                        <a:lumMod val="85000"/>
                        <a:lumOff val="15000"/>
                      </a:schemeClr>
                    </a:solidFill>
                    <a:cs typeface="LM Sans 12"/>
                  </a:rPr>
                  <a:t> </a:t>
                </a:r>
                <a:r>
                  <a:rPr lang="en-US" sz="2200" i="1" spc="5" dirty="0">
                    <a:solidFill>
                      <a:schemeClr val="tx1">
                        <a:lumMod val="85000"/>
                        <a:lumOff val="15000"/>
                      </a:schemeClr>
                    </a:solidFill>
                    <a:cs typeface="LM Sans 12"/>
                  </a:rPr>
                  <a:t>...,</a:t>
                </a:r>
                <a:r>
                  <a:rPr lang="en-US" sz="2200" i="1" spc="-270" dirty="0">
                    <a:solidFill>
                      <a:schemeClr val="tx1">
                        <a:lumMod val="85000"/>
                        <a:lumOff val="15000"/>
                      </a:schemeClr>
                    </a:solidFill>
                    <a:cs typeface="LM Sans 12"/>
                  </a:rPr>
                  <a:t> </a:t>
                </a:r>
                <a:r>
                  <a:rPr lang="en-US" sz="2200" i="1" spc="25" dirty="0">
                    <a:solidFill>
                      <a:schemeClr val="tx1">
                        <a:lumMod val="85000"/>
                        <a:lumOff val="15000"/>
                      </a:schemeClr>
                    </a:solidFill>
                    <a:cs typeface="LM Sans 12"/>
                  </a:rPr>
                  <a:t>n,</a:t>
                </a:r>
                <a:r>
                  <a:rPr lang="en-US" sz="2200" i="1" spc="10" dirty="0">
                    <a:solidFill>
                      <a:schemeClr val="tx1">
                        <a:lumMod val="85000"/>
                        <a:lumOff val="15000"/>
                      </a:schemeClr>
                    </a:solidFill>
                    <a:cs typeface="LM Sans 12"/>
                  </a:rPr>
                  <a:t> </a:t>
                </a:r>
                <a:r>
                  <a:rPr lang="en-US" sz="2200" spc="10" dirty="0">
                    <a:cs typeface="LM Sans 12"/>
                  </a:rPr>
                  <a:t>where</a:t>
                </a:r>
                <a:endParaRPr lang="en-US" sz="2200" dirty="0">
                  <a:cs typeface="LM Sans 12"/>
                </a:endParaRPr>
              </a:p>
              <a:p>
                <a:pPr marL="0" indent="0">
                  <a:lnSpc>
                    <a:spcPct val="100000"/>
                  </a:lnSpc>
                  <a:spcBef>
                    <a:spcPts val="45"/>
                  </a:spcBef>
                  <a:buNone/>
                </a:pPr>
                <a:r>
                  <a:rPr lang="en-US" sz="2200" i="1" dirty="0">
                    <a:cs typeface="LM Sans 12"/>
                  </a:rPr>
                  <a:t>f</a:t>
                </a:r>
                <a:r>
                  <a:rPr lang="en-US" sz="2200" i="1" baseline="-12077" dirty="0">
                    <a:cs typeface="LM Sans 8"/>
                  </a:rPr>
                  <a:t>i </a:t>
                </a:r>
                <a:r>
                  <a:rPr lang="en-US" sz="2200" spc="5" dirty="0">
                    <a:cs typeface="LM Sans 12"/>
                  </a:rPr>
                  <a:t>is </a:t>
                </a:r>
                <a:r>
                  <a:rPr lang="en-US" sz="2200" spc="10" dirty="0">
                    <a:cs typeface="LM Sans 12"/>
                  </a:rPr>
                  <a:t>the frequency </a:t>
                </a:r>
                <a:r>
                  <a:rPr lang="en-US" sz="2200" spc="5" dirty="0">
                    <a:cs typeface="LM Sans 12"/>
                  </a:rPr>
                  <a:t>of </a:t>
                </a:r>
                <a:r>
                  <a:rPr lang="en-US" sz="2200" spc="10" dirty="0">
                    <a:cs typeface="LM Sans 12"/>
                  </a:rPr>
                  <a:t>the </a:t>
                </a:r>
                <a:r>
                  <a:rPr lang="en-US" sz="2200" dirty="0">
                    <a:cs typeface="LM Sans 12"/>
                  </a:rPr>
                  <a:t>variable </a:t>
                </a:r>
                <a:r>
                  <a:rPr lang="en-US" sz="2200" i="1" dirty="0">
                    <a:cs typeface="LM Sans 12"/>
                  </a:rPr>
                  <a:t>x</a:t>
                </a:r>
                <a:r>
                  <a:rPr lang="en-US" sz="2200" i="1" baseline="-12077" dirty="0">
                    <a:cs typeface="LM Sans 8"/>
                  </a:rPr>
                  <a:t>i</a:t>
                </a:r>
                <a:r>
                  <a:rPr lang="en-US" sz="2200" i="1" spc="-450" baseline="-12077" dirty="0">
                    <a:cs typeface="LM Sans 8"/>
                  </a:rPr>
                  <a:t> </a:t>
                </a:r>
                <a:r>
                  <a:rPr lang="en-US" sz="2200" i="1" spc="5" dirty="0">
                    <a:cs typeface="LM Sans 12"/>
                  </a:rPr>
                  <a:t>,</a:t>
                </a:r>
                <a:endParaRPr lang="en-US" sz="2200" dirty="0">
                  <a:cs typeface="LM Sans 12"/>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2200" i="1" spc="-10">
                              <a:solidFill>
                                <a:schemeClr val="tx1">
                                  <a:lumMod val="95000"/>
                                  <a:lumOff val="5000"/>
                                </a:schemeClr>
                              </a:solidFill>
                              <a:latin typeface="Cambria Math" panose="02040503050406030204" pitchFamily="18" charset="0"/>
                            </a:rPr>
                          </m:ctrlPr>
                        </m:accPr>
                        <m:e>
                          <m:r>
                            <a:rPr lang="en-US" sz="2200" i="1" spc="-10">
                              <a:solidFill>
                                <a:schemeClr val="tx1">
                                  <a:lumMod val="95000"/>
                                  <a:lumOff val="5000"/>
                                </a:schemeClr>
                              </a:solidFill>
                              <a:latin typeface="Cambria Math"/>
                            </a:rPr>
                            <m:t>𝑥</m:t>
                          </m:r>
                        </m:e>
                      </m:acc>
                      <m:r>
                        <a:rPr lang="en-US" sz="2200" i="1" spc="-10">
                          <a:solidFill>
                            <a:schemeClr val="tx1">
                              <a:lumMod val="95000"/>
                              <a:lumOff val="5000"/>
                            </a:schemeClr>
                          </a:solidFill>
                          <a:latin typeface="Cambria Math"/>
                        </a:rPr>
                        <m:t>=</m:t>
                      </m:r>
                      <m:f>
                        <m:fPr>
                          <m:ctrlPr>
                            <a:rPr lang="en-US" sz="2200" i="1" spc="-10">
                              <a:solidFill>
                                <a:schemeClr val="tx1">
                                  <a:lumMod val="95000"/>
                                  <a:lumOff val="5000"/>
                                </a:schemeClr>
                              </a:solidFill>
                              <a:latin typeface="Cambria Math" panose="02040503050406030204" pitchFamily="18" charset="0"/>
                            </a:rPr>
                          </m:ctrlPr>
                        </m:fPr>
                        <m:num>
                          <m:sSub>
                            <m:sSubPr>
                              <m:ctrlPr>
                                <a:rPr lang="en-US" sz="2200" i="1" spc="-10" smtClean="0">
                                  <a:solidFill>
                                    <a:schemeClr val="tx1">
                                      <a:lumMod val="95000"/>
                                      <a:lumOff val="5000"/>
                                    </a:schemeClr>
                                  </a:solidFill>
                                  <a:latin typeface="Cambria Math" panose="02040503050406030204" pitchFamily="18" charset="0"/>
                                </a:rPr>
                              </m:ctrlPr>
                            </m:sSubPr>
                            <m:e>
                              <m:r>
                                <a:rPr lang="en-US" sz="2200" b="0" i="1" spc="-10" smtClean="0">
                                  <a:solidFill>
                                    <a:schemeClr val="tx1">
                                      <a:lumMod val="95000"/>
                                      <a:lumOff val="5000"/>
                                    </a:schemeClr>
                                  </a:solidFill>
                                  <a:latin typeface="Cambria Math"/>
                                </a:rPr>
                                <m:t>𝑓</m:t>
                              </m:r>
                            </m:e>
                            <m:sub>
                              <m:r>
                                <a:rPr lang="en-US" sz="2200" b="0" i="1" spc="-10" smtClean="0">
                                  <a:solidFill>
                                    <a:schemeClr val="tx1">
                                      <a:lumMod val="95000"/>
                                      <a:lumOff val="5000"/>
                                    </a:schemeClr>
                                  </a:solidFill>
                                  <a:latin typeface="Cambria Math"/>
                                </a:rPr>
                                <m:t>1</m:t>
                              </m:r>
                            </m:sub>
                          </m:sSub>
                          <m:r>
                            <m:rPr>
                              <m:nor/>
                            </m:rPr>
                            <a:rPr lang="en-US" sz="2200" i="1" spc="25" dirty="0">
                              <a:solidFill>
                                <a:schemeClr val="tx1">
                                  <a:lumMod val="95000"/>
                                  <a:lumOff val="5000"/>
                                </a:schemeClr>
                              </a:solidFill>
                              <a:cs typeface="LM Sans 12"/>
                            </a:rPr>
                            <m:t>x</m:t>
                          </m:r>
                          <m:r>
                            <m:rPr>
                              <m:nor/>
                            </m:rPr>
                            <a:rPr lang="en-US" sz="2200" spc="37" baseline="-12077" dirty="0">
                              <a:solidFill>
                                <a:schemeClr val="tx1">
                                  <a:lumMod val="95000"/>
                                  <a:lumOff val="5000"/>
                                </a:schemeClr>
                              </a:solidFill>
                              <a:cs typeface="LM Roman 8"/>
                            </a:rPr>
                            <m:t>1</m:t>
                          </m:r>
                          <m:sSub>
                            <m:sSubPr>
                              <m:ctrlPr>
                                <a:rPr lang="en-US" sz="2200" i="1" spc="-10">
                                  <a:solidFill>
                                    <a:schemeClr val="tx1">
                                      <a:lumMod val="95000"/>
                                      <a:lumOff val="5000"/>
                                    </a:schemeClr>
                                  </a:solidFill>
                                  <a:latin typeface="Cambria Math" panose="02040503050406030204" pitchFamily="18" charset="0"/>
                                </a:rPr>
                              </m:ctrlPr>
                            </m:sSubPr>
                            <m:e>
                              <m:r>
                                <a:rPr lang="en-US" sz="2200" b="0" i="1" spc="-10" smtClean="0">
                                  <a:solidFill>
                                    <a:schemeClr val="tx1">
                                      <a:lumMod val="95000"/>
                                      <a:lumOff val="5000"/>
                                    </a:schemeClr>
                                  </a:solidFill>
                                  <a:latin typeface="Cambria Math"/>
                                </a:rPr>
                                <m:t>+</m:t>
                              </m:r>
                              <m:r>
                                <a:rPr lang="en-US" sz="2200" i="1" spc="-10">
                                  <a:solidFill>
                                    <a:schemeClr val="tx1">
                                      <a:lumMod val="95000"/>
                                      <a:lumOff val="5000"/>
                                    </a:schemeClr>
                                  </a:solidFill>
                                  <a:latin typeface="Cambria Math"/>
                                </a:rPr>
                                <m:t>𝑓</m:t>
                              </m:r>
                            </m:e>
                            <m:sub>
                              <m:r>
                                <a:rPr lang="en-US" sz="2200" b="0" i="1" spc="-10" smtClean="0">
                                  <a:solidFill>
                                    <a:schemeClr val="tx1">
                                      <a:lumMod val="95000"/>
                                      <a:lumOff val="5000"/>
                                    </a:schemeClr>
                                  </a:solidFill>
                                  <a:latin typeface="Cambria Math"/>
                                </a:rPr>
                                <m:t>2</m:t>
                              </m:r>
                            </m:sub>
                          </m:sSub>
                          <m:r>
                            <m:rPr>
                              <m:nor/>
                            </m:rPr>
                            <a:rPr lang="en-US" sz="2200" i="1" spc="25" dirty="0">
                              <a:solidFill>
                                <a:schemeClr val="tx1">
                                  <a:lumMod val="95000"/>
                                  <a:lumOff val="5000"/>
                                </a:schemeClr>
                              </a:solidFill>
                              <a:cs typeface="LM Sans 12"/>
                            </a:rPr>
                            <m:t>x</m:t>
                          </m:r>
                          <m:r>
                            <m:rPr>
                              <m:nor/>
                            </m:rPr>
                            <a:rPr lang="en-US" sz="2200" spc="37" baseline="-12077" dirty="0">
                              <a:solidFill>
                                <a:schemeClr val="tx1">
                                  <a:lumMod val="95000"/>
                                  <a:lumOff val="5000"/>
                                </a:schemeClr>
                              </a:solidFill>
                              <a:cs typeface="LM Roman 8"/>
                            </a:rPr>
                            <m:t>2</m:t>
                          </m:r>
                          <m:r>
                            <m:rPr>
                              <m:nor/>
                            </m:rPr>
                            <a:rPr lang="en-US" sz="2200" i="1" spc="-265" dirty="0">
                              <a:solidFill>
                                <a:schemeClr val="tx1">
                                  <a:lumMod val="95000"/>
                                  <a:lumOff val="5000"/>
                                </a:schemeClr>
                              </a:solidFill>
                              <a:cs typeface="LM Sans 12"/>
                            </a:rPr>
                            <m:t> </m:t>
                          </m:r>
                          <m:r>
                            <m:rPr>
                              <m:nor/>
                            </m:rPr>
                            <a:rPr lang="en-US" sz="2200" b="0" i="1" spc="-265" dirty="0" smtClean="0">
                              <a:solidFill>
                                <a:schemeClr val="tx1">
                                  <a:lumMod val="95000"/>
                                  <a:lumOff val="5000"/>
                                </a:schemeClr>
                              </a:solidFill>
                              <a:cs typeface="LM Sans 12"/>
                            </a:rPr>
                            <m:t>+</m:t>
                          </m:r>
                          <m:r>
                            <a:rPr lang="en-US" sz="2200" i="1" spc="5" dirty="0">
                              <a:solidFill>
                                <a:schemeClr val="tx1">
                                  <a:lumMod val="95000"/>
                                  <a:lumOff val="5000"/>
                                </a:schemeClr>
                              </a:solidFill>
                              <a:latin typeface="Cambria Math"/>
                              <a:cs typeface="LM Sans 12"/>
                            </a:rPr>
                            <m:t>…+</m:t>
                          </m:r>
                          <m:sSub>
                            <m:sSubPr>
                              <m:ctrlPr>
                                <a:rPr lang="en-US" sz="2200" i="1" spc="-10">
                                  <a:solidFill>
                                    <a:schemeClr val="tx1">
                                      <a:lumMod val="95000"/>
                                      <a:lumOff val="5000"/>
                                    </a:schemeClr>
                                  </a:solidFill>
                                  <a:latin typeface="Cambria Math" panose="02040503050406030204" pitchFamily="18" charset="0"/>
                                </a:rPr>
                              </m:ctrlPr>
                            </m:sSubPr>
                            <m:e>
                              <m:r>
                                <a:rPr lang="en-US" sz="2200" i="1" spc="-10">
                                  <a:solidFill>
                                    <a:schemeClr val="tx1">
                                      <a:lumMod val="95000"/>
                                      <a:lumOff val="5000"/>
                                    </a:schemeClr>
                                  </a:solidFill>
                                  <a:latin typeface="Cambria Math"/>
                                </a:rPr>
                                <m:t>𝑓</m:t>
                              </m:r>
                            </m:e>
                            <m:sub>
                              <m:r>
                                <a:rPr lang="en-US" sz="2200" b="0" i="1" spc="-10" smtClean="0">
                                  <a:solidFill>
                                    <a:schemeClr val="tx1">
                                      <a:lumMod val="95000"/>
                                      <a:lumOff val="5000"/>
                                    </a:schemeClr>
                                  </a:solidFill>
                                  <a:latin typeface="Cambria Math"/>
                                </a:rPr>
                                <m:t>𝑛</m:t>
                              </m:r>
                            </m:sub>
                          </m:sSub>
                          <m:r>
                            <m:rPr>
                              <m:nor/>
                            </m:rPr>
                            <a:rPr lang="en-US" sz="2200" i="1" dirty="0">
                              <a:solidFill>
                                <a:schemeClr val="tx1">
                                  <a:lumMod val="95000"/>
                                  <a:lumOff val="5000"/>
                                </a:schemeClr>
                              </a:solidFill>
                              <a:cs typeface="LM Sans 12"/>
                            </a:rPr>
                            <m:t>x</m:t>
                          </m:r>
                          <m:r>
                            <m:rPr>
                              <m:nor/>
                            </m:rPr>
                            <a:rPr lang="en-US" sz="2200" i="1" baseline="-12077" dirty="0">
                              <a:solidFill>
                                <a:schemeClr val="tx1">
                                  <a:lumMod val="95000"/>
                                  <a:lumOff val="5000"/>
                                </a:schemeClr>
                              </a:solidFill>
                              <a:cs typeface="LM Sans 8"/>
                            </a:rPr>
                            <m:t>n</m:t>
                          </m:r>
                        </m:num>
                        <m:den>
                          <m:sSub>
                            <m:sSubPr>
                              <m:ctrlPr>
                                <a:rPr lang="en-US" sz="2200" i="1" spc="-10">
                                  <a:solidFill>
                                    <a:schemeClr val="tx1">
                                      <a:lumMod val="95000"/>
                                      <a:lumOff val="5000"/>
                                    </a:schemeClr>
                                  </a:solidFill>
                                  <a:latin typeface="Cambria Math" panose="02040503050406030204" pitchFamily="18" charset="0"/>
                                </a:rPr>
                              </m:ctrlPr>
                            </m:sSubPr>
                            <m:e>
                              <m:r>
                                <a:rPr lang="en-US" sz="2200" i="1" spc="-10">
                                  <a:solidFill>
                                    <a:schemeClr val="tx1">
                                      <a:lumMod val="95000"/>
                                      <a:lumOff val="5000"/>
                                    </a:schemeClr>
                                  </a:solidFill>
                                  <a:latin typeface="Cambria Math"/>
                                </a:rPr>
                                <m:t>𝑓</m:t>
                              </m:r>
                            </m:e>
                            <m:sub>
                              <m:r>
                                <a:rPr lang="en-US" sz="2200" b="0" i="1" spc="-10" smtClean="0">
                                  <a:solidFill>
                                    <a:schemeClr val="tx1">
                                      <a:lumMod val="95000"/>
                                      <a:lumOff val="5000"/>
                                    </a:schemeClr>
                                  </a:solidFill>
                                  <a:latin typeface="Cambria Math"/>
                                </a:rPr>
                                <m:t>1</m:t>
                              </m:r>
                            </m:sub>
                          </m:sSub>
                          <m:r>
                            <a:rPr lang="en-US" sz="2200" b="0" i="1" spc="-10" smtClean="0">
                              <a:solidFill>
                                <a:schemeClr val="tx1">
                                  <a:lumMod val="95000"/>
                                  <a:lumOff val="5000"/>
                                </a:schemeClr>
                              </a:solidFill>
                              <a:latin typeface="Cambria Math"/>
                            </a:rPr>
                            <m:t>+</m:t>
                          </m:r>
                          <m:sSub>
                            <m:sSubPr>
                              <m:ctrlPr>
                                <a:rPr lang="en-US" sz="2200" i="1" spc="-10">
                                  <a:solidFill>
                                    <a:schemeClr val="tx1">
                                      <a:lumMod val="95000"/>
                                      <a:lumOff val="5000"/>
                                    </a:schemeClr>
                                  </a:solidFill>
                                  <a:latin typeface="Cambria Math" panose="02040503050406030204" pitchFamily="18" charset="0"/>
                                </a:rPr>
                              </m:ctrlPr>
                            </m:sSubPr>
                            <m:e>
                              <m:r>
                                <a:rPr lang="en-US" sz="2200" i="1" spc="-10">
                                  <a:solidFill>
                                    <a:schemeClr val="tx1">
                                      <a:lumMod val="95000"/>
                                      <a:lumOff val="5000"/>
                                    </a:schemeClr>
                                  </a:solidFill>
                                  <a:latin typeface="Cambria Math"/>
                                </a:rPr>
                                <m:t>𝑓</m:t>
                              </m:r>
                            </m:e>
                            <m:sub>
                              <m:r>
                                <a:rPr lang="en-US" sz="2200" b="0" i="1" spc="-10" smtClean="0">
                                  <a:solidFill>
                                    <a:schemeClr val="tx1">
                                      <a:lumMod val="95000"/>
                                      <a:lumOff val="5000"/>
                                    </a:schemeClr>
                                  </a:solidFill>
                                  <a:latin typeface="Cambria Math"/>
                                </a:rPr>
                                <m:t>2</m:t>
                              </m:r>
                            </m:sub>
                          </m:sSub>
                          <m:r>
                            <a:rPr lang="en-US" sz="2200" b="0" i="1" spc="-10" smtClean="0">
                              <a:solidFill>
                                <a:schemeClr val="tx1">
                                  <a:lumMod val="95000"/>
                                  <a:lumOff val="5000"/>
                                </a:schemeClr>
                              </a:solidFill>
                              <a:latin typeface="Cambria Math"/>
                            </a:rPr>
                            <m:t>+…+</m:t>
                          </m:r>
                          <m:sSub>
                            <m:sSubPr>
                              <m:ctrlPr>
                                <a:rPr lang="en-US" sz="2200" i="1" spc="-10">
                                  <a:solidFill>
                                    <a:schemeClr val="tx1">
                                      <a:lumMod val="95000"/>
                                      <a:lumOff val="5000"/>
                                    </a:schemeClr>
                                  </a:solidFill>
                                  <a:latin typeface="Cambria Math" panose="02040503050406030204" pitchFamily="18" charset="0"/>
                                </a:rPr>
                              </m:ctrlPr>
                            </m:sSubPr>
                            <m:e>
                              <m:r>
                                <a:rPr lang="en-US" sz="2200" i="1" spc="-10">
                                  <a:solidFill>
                                    <a:schemeClr val="tx1">
                                      <a:lumMod val="95000"/>
                                      <a:lumOff val="5000"/>
                                    </a:schemeClr>
                                  </a:solidFill>
                                  <a:latin typeface="Cambria Math"/>
                                </a:rPr>
                                <m:t>𝑓</m:t>
                              </m:r>
                            </m:e>
                            <m:sub>
                              <m:r>
                                <a:rPr lang="en-US" sz="2200" b="0" i="1" spc="-10" smtClean="0">
                                  <a:solidFill>
                                    <a:schemeClr val="tx1">
                                      <a:lumMod val="95000"/>
                                      <a:lumOff val="5000"/>
                                    </a:schemeClr>
                                  </a:solidFill>
                                  <a:latin typeface="Cambria Math"/>
                                </a:rPr>
                                <m:t>𝑛</m:t>
                              </m:r>
                            </m:sub>
                          </m:sSub>
                        </m:den>
                      </m:f>
                      <m:r>
                        <a:rPr lang="en-US" sz="2200" b="0" i="1" spc="-10" smtClean="0">
                          <a:solidFill>
                            <a:schemeClr val="tx1">
                              <a:lumMod val="95000"/>
                              <a:lumOff val="5000"/>
                            </a:schemeClr>
                          </a:solidFill>
                          <a:latin typeface="Cambria Math"/>
                        </a:rPr>
                        <m:t>=</m:t>
                      </m:r>
                      <m:f>
                        <m:fPr>
                          <m:ctrlPr>
                            <a:rPr lang="en-US" sz="2200" i="1">
                              <a:latin typeface="Cambria Math" panose="02040503050406030204" pitchFamily="18" charset="0"/>
                            </a:rPr>
                          </m:ctrlPr>
                        </m:fPr>
                        <m:num>
                          <m:nary>
                            <m:naryPr>
                              <m:chr m:val="∑"/>
                              <m:ctrlPr>
                                <a:rPr lang="en-US" sz="2200" i="1">
                                  <a:latin typeface="Cambria Math" panose="02040503050406030204" pitchFamily="18" charset="0"/>
                                </a:rPr>
                              </m:ctrlPr>
                            </m:naryPr>
                            <m:sub>
                              <m:r>
                                <m:rPr>
                                  <m:brk m:alnAt="23"/>
                                </m:rPr>
                                <a:rPr lang="en-US" sz="2200" i="1">
                                  <a:latin typeface="Cambria Math"/>
                                </a:rPr>
                                <m:t>𝑖</m:t>
                              </m:r>
                              <m:r>
                                <a:rPr lang="en-US" sz="2200" i="1">
                                  <a:latin typeface="Cambria Math"/>
                                </a:rPr>
                                <m:t>=1</m:t>
                              </m:r>
                            </m:sub>
                            <m:sup>
                              <m:r>
                                <a:rPr lang="en-US" sz="2200" i="1">
                                  <a:latin typeface="Cambria Math"/>
                                </a:rPr>
                                <m:t>𝑛</m:t>
                              </m:r>
                            </m:sup>
                            <m:e>
                              <m:sSub>
                                <m:sSubPr>
                                  <m:ctrlPr>
                                    <a:rPr lang="en-US" sz="2200" i="1" spc="-10">
                                      <a:solidFill>
                                        <a:schemeClr val="tx1">
                                          <a:lumMod val="95000"/>
                                          <a:lumOff val="5000"/>
                                        </a:schemeClr>
                                      </a:solidFill>
                                      <a:latin typeface="Cambria Math" panose="02040503050406030204" pitchFamily="18" charset="0"/>
                                    </a:rPr>
                                  </m:ctrlPr>
                                </m:sSubPr>
                                <m:e>
                                  <m:r>
                                    <a:rPr lang="en-US" sz="2200" i="1" spc="-10">
                                      <a:solidFill>
                                        <a:schemeClr val="tx1">
                                          <a:lumMod val="95000"/>
                                          <a:lumOff val="5000"/>
                                        </a:schemeClr>
                                      </a:solidFill>
                                      <a:latin typeface="Cambria Math"/>
                                    </a:rPr>
                                    <m:t>𝑓</m:t>
                                  </m:r>
                                </m:e>
                                <m:sub>
                                  <m:r>
                                    <a:rPr lang="en-US" sz="2200" i="1" spc="-10">
                                      <a:solidFill>
                                        <a:schemeClr val="tx1">
                                          <a:lumMod val="95000"/>
                                          <a:lumOff val="5000"/>
                                        </a:schemeClr>
                                      </a:solidFill>
                                      <a:latin typeface="Cambria Math"/>
                                    </a:rPr>
                                    <m:t>𝑖</m:t>
                                  </m:r>
                                </m:sub>
                              </m:sSub>
                              <m:sSub>
                                <m:sSubPr>
                                  <m:ctrlPr>
                                    <a:rPr lang="en-US" sz="2200" i="1" spc="-10">
                                      <a:solidFill>
                                        <a:schemeClr val="tx1">
                                          <a:lumMod val="95000"/>
                                          <a:lumOff val="5000"/>
                                        </a:schemeClr>
                                      </a:solidFill>
                                      <a:latin typeface="Cambria Math" panose="02040503050406030204" pitchFamily="18" charset="0"/>
                                    </a:rPr>
                                  </m:ctrlPr>
                                </m:sSubPr>
                                <m:e>
                                  <m:r>
                                    <a:rPr lang="en-US" sz="2200" i="1" spc="-10">
                                      <a:solidFill>
                                        <a:schemeClr val="tx1">
                                          <a:lumMod val="95000"/>
                                          <a:lumOff val="5000"/>
                                        </a:schemeClr>
                                      </a:solidFill>
                                      <a:latin typeface="Cambria Math"/>
                                    </a:rPr>
                                    <m:t>𝑥</m:t>
                                  </m:r>
                                </m:e>
                                <m:sub>
                                  <m:r>
                                    <a:rPr lang="en-US" sz="2200" i="1" spc="-10">
                                      <a:solidFill>
                                        <a:schemeClr val="tx1">
                                          <a:lumMod val="95000"/>
                                          <a:lumOff val="5000"/>
                                        </a:schemeClr>
                                      </a:solidFill>
                                      <a:latin typeface="Cambria Math"/>
                                    </a:rPr>
                                    <m:t>𝑖</m:t>
                                  </m:r>
                                </m:sub>
                              </m:sSub>
                            </m:e>
                          </m:nary>
                        </m:num>
                        <m:den>
                          <m:nary>
                            <m:naryPr>
                              <m:chr m:val="∑"/>
                              <m:ctrlPr>
                                <a:rPr lang="en-US" sz="2200" i="1">
                                  <a:latin typeface="Cambria Math" panose="02040503050406030204" pitchFamily="18" charset="0"/>
                                </a:rPr>
                              </m:ctrlPr>
                            </m:naryPr>
                            <m:sub>
                              <m:r>
                                <m:rPr>
                                  <m:brk m:alnAt="23"/>
                                </m:rPr>
                                <a:rPr lang="en-US" sz="2200" i="1">
                                  <a:latin typeface="Cambria Math"/>
                                </a:rPr>
                                <m:t>𝑖</m:t>
                              </m:r>
                              <m:r>
                                <a:rPr lang="en-US" sz="2200" i="1">
                                  <a:latin typeface="Cambria Math"/>
                                </a:rPr>
                                <m:t>=1</m:t>
                              </m:r>
                            </m:sub>
                            <m:sup>
                              <m:r>
                                <a:rPr lang="en-US" sz="2200" i="1">
                                  <a:latin typeface="Cambria Math"/>
                                </a:rPr>
                                <m:t>𝑛</m:t>
                              </m:r>
                            </m:sup>
                            <m:e>
                              <m:sSub>
                                <m:sSubPr>
                                  <m:ctrlPr>
                                    <a:rPr lang="en-US" sz="2200" i="1" spc="-10">
                                      <a:solidFill>
                                        <a:schemeClr val="tx1">
                                          <a:lumMod val="95000"/>
                                          <a:lumOff val="5000"/>
                                        </a:schemeClr>
                                      </a:solidFill>
                                      <a:latin typeface="Cambria Math" panose="02040503050406030204" pitchFamily="18" charset="0"/>
                                    </a:rPr>
                                  </m:ctrlPr>
                                </m:sSubPr>
                                <m:e>
                                  <m:r>
                                    <a:rPr lang="en-US" sz="2200" i="1" spc="-10">
                                      <a:solidFill>
                                        <a:schemeClr val="tx1">
                                          <a:lumMod val="95000"/>
                                          <a:lumOff val="5000"/>
                                        </a:schemeClr>
                                      </a:solidFill>
                                      <a:latin typeface="Cambria Math"/>
                                    </a:rPr>
                                    <m:t>𝑓</m:t>
                                  </m:r>
                                </m:e>
                                <m:sub>
                                  <m:r>
                                    <a:rPr lang="en-US" sz="2200" i="1" spc="-10">
                                      <a:solidFill>
                                        <a:schemeClr val="tx1">
                                          <a:lumMod val="95000"/>
                                          <a:lumOff val="5000"/>
                                        </a:schemeClr>
                                      </a:solidFill>
                                      <a:latin typeface="Cambria Math"/>
                                    </a:rPr>
                                    <m:t>𝑖</m:t>
                                  </m:r>
                                </m:sub>
                              </m:sSub>
                            </m:e>
                          </m:nary>
                        </m:den>
                      </m:f>
                      <m:r>
                        <a:rPr lang="en-US" sz="2200" i="1">
                          <a:latin typeface="Cambria Math"/>
                        </a:rPr>
                        <m:t>=</m:t>
                      </m:r>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𝑁</m:t>
                          </m:r>
                        </m:den>
                      </m:f>
                      <m:nary>
                        <m:naryPr>
                          <m:chr m:val="∑"/>
                          <m:ctrlPr>
                            <a:rPr lang="en-US" sz="2200" i="1">
                              <a:latin typeface="Cambria Math" panose="02040503050406030204" pitchFamily="18" charset="0"/>
                            </a:rPr>
                          </m:ctrlPr>
                        </m:naryPr>
                        <m:sub>
                          <m:r>
                            <m:rPr>
                              <m:brk m:alnAt="23"/>
                            </m:rPr>
                            <a:rPr lang="en-US" sz="2200" i="1">
                              <a:latin typeface="Cambria Math"/>
                            </a:rPr>
                            <m:t>𝑖</m:t>
                          </m:r>
                          <m:r>
                            <a:rPr lang="en-US" sz="2200" i="1">
                              <a:latin typeface="Cambria Math"/>
                            </a:rPr>
                            <m:t>=1</m:t>
                          </m:r>
                        </m:sub>
                        <m:sup>
                          <m:r>
                            <a:rPr lang="en-US" sz="2200" i="1">
                              <a:latin typeface="Cambria Math"/>
                            </a:rPr>
                            <m:t>𝑛</m:t>
                          </m:r>
                        </m:sup>
                        <m:e>
                          <m:sSub>
                            <m:sSubPr>
                              <m:ctrlPr>
                                <a:rPr lang="en-US" sz="2200" i="1" spc="-10">
                                  <a:solidFill>
                                    <a:schemeClr val="tx1">
                                      <a:lumMod val="95000"/>
                                      <a:lumOff val="5000"/>
                                    </a:schemeClr>
                                  </a:solidFill>
                                  <a:latin typeface="Cambria Math" panose="02040503050406030204" pitchFamily="18" charset="0"/>
                                </a:rPr>
                              </m:ctrlPr>
                            </m:sSubPr>
                            <m:e>
                              <m:r>
                                <a:rPr lang="en-US" sz="2200" i="1" spc="-10">
                                  <a:solidFill>
                                    <a:schemeClr val="tx1">
                                      <a:lumMod val="95000"/>
                                      <a:lumOff val="5000"/>
                                    </a:schemeClr>
                                  </a:solidFill>
                                  <a:latin typeface="Cambria Math"/>
                                </a:rPr>
                                <m:t>𝑓</m:t>
                              </m:r>
                            </m:e>
                            <m:sub>
                              <m:r>
                                <a:rPr lang="en-US" sz="2200" i="1" spc="-10">
                                  <a:solidFill>
                                    <a:schemeClr val="tx1">
                                      <a:lumMod val="95000"/>
                                      <a:lumOff val="5000"/>
                                    </a:schemeClr>
                                  </a:solidFill>
                                  <a:latin typeface="Cambria Math"/>
                                </a:rPr>
                                <m:t>𝑖</m:t>
                              </m:r>
                            </m:sub>
                          </m:sSub>
                          <m:sSub>
                            <m:sSubPr>
                              <m:ctrlPr>
                                <a:rPr lang="en-US" sz="2200" i="1" spc="-10">
                                  <a:solidFill>
                                    <a:schemeClr val="tx1">
                                      <a:lumMod val="95000"/>
                                      <a:lumOff val="5000"/>
                                    </a:schemeClr>
                                  </a:solidFill>
                                  <a:latin typeface="Cambria Math" panose="02040503050406030204" pitchFamily="18" charset="0"/>
                                </a:rPr>
                              </m:ctrlPr>
                            </m:sSubPr>
                            <m:e>
                              <m:r>
                                <a:rPr lang="en-US" sz="2200" i="1" spc="-10">
                                  <a:solidFill>
                                    <a:schemeClr val="tx1">
                                      <a:lumMod val="95000"/>
                                      <a:lumOff val="5000"/>
                                    </a:schemeClr>
                                  </a:solidFill>
                                  <a:latin typeface="Cambria Math"/>
                                </a:rPr>
                                <m:t>𝑥</m:t>
                              </m:r>
                            </m:e>
                            <m:sub>
                              <m:r>
                                <a:rPr lang="en-US" sz="2200" i="1" spc="-10">
                                  <a:solidFill>
                                    <a:schemeClr val="tx1">
                                      <a:lumMod val="95000"/>
                                      <a:lumOff val="5000"/>
                                    </a:schemeClr>
                                  </a:solidFill>
                                  <a:latin typeface="Cambria Math"/>
                                </a:rPr>
                                <m:t>𝑖</m:t>
                              </m:r>
                            </m:sub>
                          </m:sSub>
                        </m:e>
                      </m:nary>
                      <m:r>
                        <m:rPr>
                          <m:nor/>
                        </m:rPr>
                        <a:rPr lang="en-US" sz="2200" dirty="0"/>
                        <m:t> , </m:t>
                      </m:r>
                      <m:r>
                        <m:rPr>
                          <m:nor/>
                        </m:rPr>
                        <a:rPr lang="en-US" sz="2200" dirty="0"/>
                        <m:t>where</m:t>
                      </m:r>
                      <m:r>
                        <m:rPr>
                          <m:nor/>
                        </m:rPr>
                        <a:rPr lang="en-US" sz="2200" dirty="0"/>
                        <m:t> </m:t>
                      </m:r>
                      <m:nary>
                        <m:naryPr>
                          <m:chr m:val="∑"/>
                          <m:ctrlPr>
                            <a:rPr lang="en-US" sz="2200" i="1">
                              <a:latin typeface="Cambria Math" panose="02040503050406030204" pitchFamily="18" charset="0"/>
                            </a:rPr>
                          </m:ctrlPr>
                        </m:naryPr>
                        <m:sub>
                          <m:r>
                            <m:rPr>
                              <m:brk m:alnAt="23"/>
                            </m:rPr>
                            <a:rPr lang="en-US" sz="2200" i="1">
                              <a:latin typeface="Cambria Math"/>
                            </a:rPr>
                            <m:t>𝑖</m:t>
                          </m:r>
                          <m:r>
                            <a:rPr lang="en-US" sz="2200" i="1">
                              <a:latin typeface="Cambria Math"/>
                            </a:rPr>
                            <m:t>=1</m:t>
                          </m:r>
                        </m:sub>
                        <m:sup>
                          <m:r>
                            <a:rPr lang="en-US" sz="2200" i="1">
                              <a:latin typeface="Cambria Math"/>
                            </a:rPr>
                            <m:t>𝑛</m:t>
                          </m:r>
                        </m:sup>
                        <m:e>
                          <m:sSub>
                            <m:sSubPr>
                              <m:ctrlPr>
                                <a:rPr lang="en-US" sz="2200" i="1" spc="-10">
                                  <a:solidFill>
                                    <a:schemeClr val="tx1">
                                      <a:lumMod val="95000"/>
                                      <a:lumOff val="5000"/>
                                    </a:schemeClr>
                                  </a:solidFill>
                                  <a:latin typeface="Cambria Math" panose="02040503050406030204" pitchFamily="18" charset="0"/>
                                </a:rPr>
                              </m:ctrlPr>
                            </m:sSubPr>
                            <m:e>
                              <m:r>
                                <a:rPr lang="en-US" sz="2200" i="1" spc="-10">
                                  <a:solidFill>
                                    <a:schemeClr val="tx1">
                                      <a:lumMod val="95000"/>
                                      <a:lumOff val="5000"/>
                                    </a:schemeClr>
                                  </a:solidFill>
                                  <a:latin typeface="Cambria Math"/>
                                </a:rPr>
                                <m:t>𝑓</m:t>
                              </m:r>
                            </m:e>
                            <m:sub>
                              <m:r>
                                <a:rPr lang="en-US" sz="2200" i="1" spc="-10">
                                  <a:solidFill>
                                    <a:schemeClr val="tx1">
                                      <a:lumMod val="95000"/>
                                      <a:lumOff val="5000"/>
                                    </a:schemeClr>
                                  </a:solidFill>
                                  <a:latin typeface="Cambria Math"/>
                                </a:rPr>
                                <m:t>𝑖</m:t>
                              </m:r>
                            </m:sub>
                          </m:sSub>
                        </m:e>
                      </m:nary>
                      <m:r>
                        <a:rPr lang="en-US" sz="2200" i="1">
                          <a:latin typeface="Cambria Math"/>
                        </a:rPr>
                        <m:t>=</m:t>
                      </m:r>
                      <m:r>
                        <a:rPr lang="en-US" sz="2200" i="1">
                          <a:latin typeface="Cambria Math"/>
                        </a:rPr>
                        <m:t>𝑁</m:t>
                      </m:r>
                    </m:oMath>
                  </m:oMathPara>
                </a14:m>
                <a:endParaRPr lang="en-US" sz="2200" dirty="0"/>
              </a:p>
              <a:p>
                <a:pPr marL="0" indent="0">
                  <a:buNone/>
                </a:pPr>
                <a:endParaRPr lang="en-US" sz="2200" dirty="0">
                  <a:solidFill>
                    <a:schemeClr val="tx1">
                      <a:lumMod val="95000"/>
                      <a:lumOff val="5000"/>
                    </a:schemeClr>
                  </a:solidFill>
                  <a:cs typeface="LM Sans 12"/>
                </a:endParaRP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914400"/>
                <a:ext cx="8229600" cy="4754563"/>
              </a:xfrm>
              <a:blipFill>
                <a:blip r:embed="rId2"/>
                <a:stretch>
                  <a:fillRect l="-963" t="-897" b="-76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487A95B9-BF0C-4C9B-8961-F92243E3A170}"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spc="15" dirty="0">
                <a:solidFill>
                  <a:srgbClr val="000000"/>
                </a:solidFill>
                <a:latin typeface="Times New Roman" panose="02020603050405020304" pitchFamily="18" charset="0"/>
                <a:cs typeface="LM Roman Caps 10"/>
              </a:rPr>
              <a:t>Arithmetic</a:t>
            </a:r>
            <a:r>
              <a:rPr lang="en-US" sz="2400" b="1" spc="-25" dirty="0">
                <a:solidFill>
                  <a:srgbClr val="000000"/>
                </a:solidFill>
                <a:latin typeface="Times New Roman" panose="02020603050405020304" pitchFamily="18" charset="0"/>
                <a:cs typeface="LM Roman Caps 10"/>
              </a:rPr>
              <a:t> </a:t>
            </a:r>
            <a:r>
              <a:rPr lang="en-US" sz="2400" b="1" spc="20" dirty="0">
                <a:solidFill>
                  <a:srgbClr val="000000"/>
                </a:solidFill>
                <a:latin typeface="Times New Roman" panose="02020603050405020304" pitchFamily="18" charset="0"/>
                <a:cs typeface="LM Roman Caps 10"/>
              </a:rPr>
              <a:t>Mean </a:t>
            </a: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rPr>
              <a:t>(CO1)</a:t>
            </a:r>
          </a:p>
        </p:txBody>
      </p:sp>
    </p:spTree>
    <p:extLst>
      <p:ext uri="{BB962C8B-B14F-4D97-AF65-F5344CB8AC3E}">
        <p14:creationId xmlns:p14="http://schemas.microsoft.com/office/powerpoint/2010/main" val="14197124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817163"/>
                <a:ext cx="8153400" cy="5355037"/>
              </a:xfrm>
            </p:spPr>
            <p:txBody>
              <a:bodyPr>
                <a:normAutofit fontScale="85000" lnSpcReduction="10000"/>
              </a:bodyPr>
              <a:lstStyle/>
              <a:p>
                <a:pPr marL="0" indent="0">
                  <a:spcBef>
                    <a:spcPts val="580"/>
                  </a:spcBef>
                  <a:buNone/>
                </a:pPr>
                <a:r>
                  <a:rPr lang="en-US" sz="2400" spc="5" dirty="0">
                    <a:solidFill>
                      <a:schemeClr val="tx1"/>
                    </a:solidFill>
                  </a:rPr>
                  <a:t>In </a:t>
                </a:r>
                <a:r>
                  <a:rPr lang="en-US" sz="2400" spc="10" dirty="0">
                    <a:solidFill>
                      <a:schemeClr val="tx1"/>
                    </a:solidFill>
                  </a:rPr>
                  <a:t>case </a:t>
                </a:r>
                <a:r>
                  <a:rPr lang="en-US" sz="2400" spc="5" dirty="0">
                    <a:solidFill>
                      <a:schemeClr val="tx1"/>
                    </a:solidFill>
                  </a:rPr>
                  <a:t>of </a:t>
                </a:r>
                <a:r>
                  <a:rPr lang="en-US" sz="2400" spc="15" dirty="0">
                    <a:solidFill>
                      <a:schemeClr val="tx1"/>
                    </a:solidFill>
                  </a:rPr>
                  <a:t>grouped </a:t>
                </a:r>
                <a:r>
                  <a:rPr lang="en-US" sz="2400" spc="-20" dirty="0">
                    <a:solidFill>
                      <a:schemeClr val="tx1"/>
                    </a:solidFill>
                  </a:rPr>
                  <a:t>or </a:t>
                </a:r>
                <a:r>
                  <a:rPr lang="en-US" sz="2400" spc="10" dirty="0">
                    <a:solidFill>
                      <a:schemeClr val="tx1"/>
                    </a:solidFill>
                  </a:rPr>
                  <a:t>continuous frequency </a:t>
                </a:r>
                <a:r>
                  <a:rPr lang="en-US" sz="2400" spc="5" dirty="0">
                    <a:solidFill>
                      <a:schemeClr val="tx1"/>
                    </a:solidFill>
                  </a:rPr>
                  <a:t>distribution, </a:t>
                </a:r>
                <a:r>
                  <a:rPr lang="en-US" sz="2400" i="1" spc="5" dirty="0">
                    <a:solidFill>
                      <a:schemeClr val="tx1"/>
                    </a:solidFill>
                  </a:rPr>
                  <a:t>x </a:t>
                </a:r>
                <a:r>
                  <a:rPr lang="en-US" sz="2400" spc="5" dirty="0">
                    <a:solidFill>
                      <a:schemeClr val="tx1"/>
                    </a:solidFill>
                  </a:rPr>
                  <a:t>is  </a:t>
                </a:r>
                <a:r>
                  <a:rPr lang="en-US" sz="2400" dirty="0">
                    <a:solidFill>
                      <a:schemeClr val="tx1"/>
                    </a:solidFill>
                  </a:rPr>
                  <a:t>taken </a:t>
                </a:r>
                <a:r>
                  <a:rPr lang="en-US" sz="2400" spc="10" dirty="0">
                    <a:solidFill>
                      <a:schemeClr val="tx1"/>
                    </a:solidFill>
                  </a:rPr>
                  <a:t>as the mid-value </a:t>
                </a:r>
                <a:r>
                  <a:rPr lang="en-US" sz="2400" spc="5" dirty="0">
                    <a:solidFill>
                      <a:schemeClr val="tx1"/>
                    </a:solidFill>
                  </a:rPr>
                  <a:t>of </a:t>
                </a:r>
                <a:r>
                  <a:rPr lang="en-US" sz="2400" spc="10" dirty="0">
                    <a:solidFill>
                      <a:schemeClr val="tx1"/>
                    </a:solidFill>
                  </a:rPr>
                  <a:t>the corresponding</a:t>
                </a:r>
                <a:r>
                  <a:rPr lang="en-US" sz="2400" spc="-20" dirty="0">
                    <a:solidFill>
                      <a:schemeClr val="tx1"/>
                    </a:solidFill>
                  </a:rPr>
                  <a:t> </a:t>
                </a:r>
                <a:r>
                  <a:rPr lang="en-US" sz="2400" spc="5" dirty="0">
                    <a:solidFill>
                      <a:schemeClr val="tx1"/>
                    </a:solidFill>
                  </a:rPr>
                  <a:t>class.</a:t>
                </a:r>
                <a:endParaRPr lang="en-US" sz="2400" dirty="0">
                  <a:solidFill>
                    <a:schemeClr val="tx1"/>
                  </a:solidFill>
                </a:endParaRPr>
              </a:p>
              <a:p>
                <a:pPr marL="0" indent="0">
                  <a:lnSpc>
                    <a:spcPct val="100000"/>
                  </a:lnSpc>
                  <a:spcBef>
                    <a:spcPts val="1245"/>
                  </a:spcBef>
                  <a:buNone/>
                </a:pPr>
                <a:r>
                  <a:rPr lang="en-US" sz="2400" spc="15" dirty="0">
                    <a:solidFill>
                      <a:schemeClr val="tx1"/>
                    </a:solidFill>
                  </a:rPr>
                  <a:t>Example: </a:t>
                </a:r>
                <a:r>
                  <a:rPr lang="en-US" sz="2400" spc="10" dirty="0">
                    <a:solidFill>
                      <a:schemeClr val="tx1"/>
                    </a:solidFill>
                  </a:rPr>
                  <a:t>Find the </a:t>
                </a:r>
                <a:r>
                  <a:rPr lang="en-US" sz="2400" dirty="0">
                    <a:solidFill>
                      <a:schemeClr val="tx1"/>
                    </a:solidFill>
                  </a:rPr>
                  <a:t>arithmetic </a:t>
                </a:r>
                <a:r>
                  <a:rPr lang="en-US" sz="2400" spc="10" dirty="0">
                    <a:solidFill>
                      <a:schemeClr val="tx1"/>
                    </a:solidFill>
                  </a:rPr>
                  <a:t>mean </a:t>
                </a:r>
                <a:r>
                  <a:rPr lang="en-US" sz="2400" spc="5" dirty="0">
                    <a:solidFill>
                      <a:schemeClr val="tx1"/>
                    </a:solidFill>
                  </a:rPr>
                  <a:t>of </a:t>
                </a:r>
                <a:r>
                  <a:rPr lang="en-US" sz="2400" spc="10" dirty="0">
                    <a:solidFill>
                      <a:schemeClr val="tx1"/>
                    </a:solidFill>
                  </a:rPr>
                  <a:t>the </a:t>
                </a:r>
                <a:r>
                  <a:rPr lang="en-US" sz="2400" dirty="0">
                    <a:solidFill>
                      <a:schemeClr val="tx1"/>
                    </a:solidFill>
                  </a:rPr>
                  <a:t>following </a:t>
                </a:r>
                <a:r>
                  <a:rPr lang="en-US" sz="2400" spc="10" dirty="0">
                    <a:solidFill>
                      <a:schemeClr val="tx1"/>
                    </a:solidFill>
                  </a:rPr>
                  <a:t>frequency  </a:t>
                </a:r>
                <a:r>
                  <a:rPr lang="en-US" sz="2400" spc="5" dirty="0">
                    <a:solidFill>
                      <a:schemeClr val="tx1"/>
                    </a:solidFill>
                  </a:rPr>
                  <a:t>distribution:</a:t>
                </a:r>
              </a:p>
              <a:p>
                <a:pPr marL="0" indent="0">
                  <a:lnSpc>
                    <a:spcPct val="100000"/>
                  </a:lnSpc>
                  <a:spcBef>
                    <a:spcPts val="1245"/>
                  </a:spcBef>
                  <a:buNone/>
                </a:pPr>
                <a:r>
                  <a:rPr lang="en-US" sz="2400" spc="5" dirty="0">
                    <a:solidFill>
                      <a:schemeClr val="tx1"/>
                    </a:solidFill>
                  </a:rPr>
                  <a:t>X: 1 	2	 3	 4	 5	 6	 7</a:t>
                </a:r>
              </a:p>
              <a:p>
                <a:pPr marL="0" indent="0">
                  <a:lnSpc>
                    <a:spcPct val="100000"/>
                  </a:lnSpc>
                  <a:spcBef>
                    <a:spcPts val="1245"/>
                  </a:spcBef>
                  <a:buNone/>
                </a:pPr>
                <a:r>
                  <a:rPr lang="en-US" sz="2400" dirty="0"/>
                  <a:t>f</a:t>
                </a:r>
                <a:r>
                  <a:rPr lang="en-US" sz="2400" dirty="0">
                    <a:solidFill>
                      <a:schemeClr val="tx1"/>
                    </a:solidFill>
                  </a:rPr>
                  <a:t>: 5	9	12	17	14	10	6</a:t>
                </a:r>
              </a:p>
              <a:p>
                <a:pPr marL="0" indent="0">
                  <a:lnSpc>
                    <a:spcPct val="100000"/>
                  </a:lnSpc>
                  <a:spcBef>
                    <a:spcPts val="580"/>
                  </a:spcBef>
                  <a:buNone/>
                </a:pPr>
                <a:r>
                  <a:rPr lang="en-US" sz="2400" dirty="0">
                    <a:solidFill>
                      <a:schemeClr val="tx1"/>
                    </a:solidFill>
                  </a:rPr>
                  <a:t>Solution:</a:t>
                </a:r>
              </a:p>
              <a:p>
                <a:pPr marL="0" indent="0">
                  <a:lnSpc>
                    <a:spcPct val="100000"/>
                  </a:lnSpc>
                  <a:spcBef>
                    <a:spcPts val="580"/>
                  </a:spcBef>
                  <a:buNone/>
                </a:pPr>
                <a:r>
                  <a:rPr lang="en-US" sz="2400" dirty="0">
                    <a:solidFill>
                      <a:schemeClr val="tx1"/>
                    </a:solidFill>
                  </a:rPr>
                  <a:t>Computation of mean </a:t>
                </a:r>
              </a:p>
              <a:p>
                <a:pPr marL="0" indent="0">
                  <a:buNone/>
                </a:pPr>
                <a14:m>
                  <m:oMathPara xmlns:m="http://schemas.openxmlformats.org/officeDocument/2006/math">
                    <m:oMathParaPr>
                      <m:jc m:val="centerGroup"/>
                    </m:oMathParaPr>
                    <m:oMath xmlns:m="http://schemas.openxmlformats.org/officeDocument/2006/math">
                      <m:acc>
                        <m:accPr>
                          <m:chr m:val="̅"/>
                          <m:ctrlPr>
                            <a:rPr lang="en-US" sz="2400" i="1" spc="-10">
                              <a:solidFill>
                                <a:schemeClr val="tx1"/>
                              </a:solidFill>
                              <a:latin typeface="Cambria Math" panose="02040503050406030204" pitchFamily="18" charset="0"/>
                            </a:rPr>
                          </m:ctrlPr>
                        </m:accPr>
                        <m:e>
                          <m:r>
                            <a:rPr lang="en-US" sz="2400" b="0" i="1" spc="-10">
                              <a:solidFill>
                                <a:schemeClr val="tx1"/>
                              </a:solidFill>
                              <a:latin typeface="Cambria Math"/>
                            </a:rPr>
                            <m:t>𝑥</m:t>
                          </m:r>
                        </m:e>
                      </m:acc>
                      <m:r>
                        <a:rPr lang="en-US" sz="2400" b="0" i="1" spc="-10">
                          <a:solidFill>
                            <a:schemeClr val="tx1"/>
                          </a:solidFill>
                          <a:latin typeface="Cambria Math"/>
                        </a:rPr>
                        <m:t>=</m:t>
                      </m:r>
                      <m:f>
                        <m:fPr>
                          <m:ctrlPr>
                            <a:rPr lang="en-US" sz="2400" i="1" spc="-10">
                              <a:solidFill>
                                <a:schemeClr val="tx1"/>
                              </a:solidFill>
                              <a:latin typeface="Cambria Math" panose="02040503050406030204" pitchFamily="18" charset="0"/>
                            </a:rPr>
                          </m:ctrlPr>
                        </m:fPr>
                        <m:num>
                          <m:sSub>
                            <m:sSubPr>
                              <m:ctrlPr>
                                <a:rPr lang="en-US" sz="2400" i="1" spc="-10">
                                  <a:solidFill>
                                    <a:schemeClr val="tx1"/>
                                  </a:solidFill>
                                  <a:latin typeface="Cambria Math" panose="02040503050406030204" pitchFamily="18" charset="0"/>
                                </a:rPr>
                              </m:ctrlPr>
                            </m:sSubPr>
                            <m:e>
                              <m:r>
                                <a:rPr lang="en-US" sz="2400" b="0" i="1" spc="-10">
                                  <a:solidFill>
                                    <a:schemeClr val="tx1"/>
                                  </a:solidFill>
                                  <a:latin typeface="Cambria Math"/>
                                </a:rPr>
                                <m:t>𝑓</m:t>
                              </m:r>
                            </m:e>
                            <m:sub>
                              <m:r>
                                <a:rPr lang="en-US" sz="2400" b="0" i="1" spc="-10">
                                  <a:solidFill>
                                    <a:schemeClr val="tx1"/>
                                  </a:solidFill>
                                  <a:latin typeface="Cambria Math"/>
                                </a:rPr>
                                <m:t>1</m:t>
                              </m:r>
                            </m:sub>
                          </m:sSub>
                          <m:r>
                            <m:rPr>
                              <m:nor/>
                            </m:rPr>
                            <a:rPr lang="en-US" sz="2400" i="1" spc="25" dirty="0">
                              <a:solidFill>
                                <a:schemeClr val="tx1"/>
                              </a:solidFill>
                              <a:cs typeface="LM Sans 12"/>
                            </a:rPr>
                            <m:t>x</m:t>
                          </m:r>
                          <m:r>
                            <m:rPr>
                              <m:nor/>
                            </m:rPr>
                            <a:rPr lang="en-US" sz="2400" spc="37" baseline="-12077" dirty="0">
                              <a:solidFill>
                                <a:schemeClr val="tx1"/>
                              </a:solidFill>
                              <a:cs typeface="LM Roman 8"/>
                            </a:rPr>
                            <m:t>1</m:t>
                          </m:r>
                          <m:sSub>
                            <m:sSubPr>
                              <m:ctrlPr>
                                <a:rPr lang="en-US" sz="2400" i="1" spc="-10">
                                  <a:solidFill>
                                    <a:schemeClr val="tx1"/>
                                  </a:solidFill>
                                  <a:latin typeface="Cambria Math" panose="02040503050406030204" pitchFamily="18" charset="0"/>
                                </a:rPr>
                              </m:ctrlPr>
                            </m:sSubPr>
                            <m:e>
                              <m:r>
                                <a:rPr lang="en-US" sz="2400" b="0" i="1" spc="-10">
                                  <a:solidFill>
                                    <a:schemeClr val="tx1"/>
                                  </a:solidFill>
                                  <a:latin typeface="Cambria Math"/>
                                </a:rPr>
                                <m:t>+</m:t>
                              </m:r>
                              <m:r>
                                <a:rPr lang="en-US" sz="2400" b="0" i="1" spc="-10">
                                  <a:solidFill>
                                    <a:schemeClr val="tx1"/>
                                  </a:solidFill>
                                  <a:latin typeface="Cambria Math"/>
                                </a:rPr>
                                <m:t>𝑓</m:t>
                              </m:r>
                            </m:e>
                            <m:sub>
                              <m:r>
                                <a:rPr lang="en-US" sz="2400" b="0" i="1" spc="-10">
                                  <a:solidFill>
                                    <a:schemeClr val="tx1"/>
                                  </a:solidFill>
                                  <a:latin typeface="Cambria Math"/>
                                </a:rPr>
                                <m:t>2</m:t>
                              </m:r>
                            </m:sub>
                          </m:sSub>
                          <m:r>
                            <m:rPr>
                              <m:nor/>
                            </m:rPr>
                            <a:rPr lang="en-US" sz="2400" i="1" spc="25" dirty="0">
                              <a:solidFill>
                                <a:schemeClr val="tx1"/>
                              </a:solidFill>
                              <a:cs typeface="LM Sans 12"/>
                            </a:rPr>
                            <m:t>x</m:t>
                          </m:r>
                          <m:r>
                            <m:rPr>
                              <m:nor/>
                            </m:rPr>
                            <a:rPr lang="en-US" sz="2400" spc="37" baseline="-12077" dirty="0">
                              <a:solidFill>
                                <a:schemeClr val="tx1"/>
                              </a:solidFill>
                              <a:cs typeface="LM Roman 8"/>
                            </a:rPr>
                            <m:t>2</m:t>
                          </m:r>
                          <m:r>
                            <m:rPr>
                              <m:nor/>
                            </m:rPr>
                            <a:rPr lang="en-US" sz="2400" i="1" spc="-265" dirty="0">
                              <a:solidFill>
                                <a:schemeClr val="tx1"/>
                              </a:solidFill>
                              <a:cs typeface="LM Sans 12"/>
                            </a:rPr>
                            <m:t> +</m:t>
                          </m:r>
                          <m:r>
                            <a:rPr lang="en-US" sz="2400" b="0" i="1" spc="5" dirty="0">
                              <a:solidFill>
                                <a:schemeClr val="tx1"/>
                              </a:solidFill>
                              <a:latin typeface="Cambria Math"/>
                              <a:cs typeface="LM Sans 12"/>
                            </a:rPr>
                            <m:t>…+</m:t>
                          </m:r>
                          <m:sSub>
                            <m:sSubPr>
                              <m:ctrlPr>
                                <a:rPr lang="en-US" sz="2400" i="1" spc="-10">
                                  <a:solidFill>
                                    <a:schemeClr val="tx1"/>
                                  </a:solidFill>
                                  <a:latin typeface="Cambria Math" panose="02040503050406030204" pitchFamily="18" charset="0"/>
                                </a:rPr>
                              </m:ctrlPr>
                            </m:sSubPr>
                            <m:e>
                              <m:r>
                                <a:rPr lang="en-US" sz="2400" b="0" i="1" spc="-10">
                                  <a:solidFill>
                                    <a:schemeClr val="tx1"/>
                                  </a:solidFill>
                                  <a:latin typeface="Cambria Math"/>
                                </a:rPr>
                                <m:t>𝑓</m:t>
                              </m:r>
                            </m:e>
                            <m:sub>
                              <m:r>
                                <a:rPr lang="en-US" sz="2400" b="0" i="1" spc="-10">
                                  <a:solidFill>
                                    <a:schemeClr val="tx1"/>
                                  </a:solidFill>
                                  <a:latin typeface="Cambria Math"/>
                                </a:rPr>
                                <m:t>𝑛</m:t>
                              </m:r>
                            </m:sub>
                          </m:sSub>
                          <m:r>
                            <m:rPr>
                              <m:nor/>
                            </m:rPr>
                            <a:rPr lang="en-US" sz="2400" i="1" dirty="0">
                              <a:solidFill>
                                <a:schemeClr val="tx1"/>
                              </a:solidFill>
                              <a:cs typeface="LM Sans 12"/>
                            </a:rPr>
                            <m:t>x</m:t>
                          </m:r>
                          <m:r>
                            <m:rPr>
                              <m:nor/>
                            </m:rPr>
                            <a:rPr lang="en-US" sz="2400" i="1" baseline="-12077" dirty="0">
                              <a:solidFill>
                                <a:schemeClr val="tx1"/>
                              </a:solidFill>
                              <a:cs typeface="LM Sans 8"/>
                            </a:rPr>
                            <m:t>n</m:t>
                          </m:r>
                        </m:num>
                        <m:den>
                          <m:sSub>
                            <m:sSubPr>
                              <m:ctrlPr>
                                <a:rPr lang="en-US" sz="2400" i="1" spc="-10">
                                  <a:solidFill>
                                    <a:schemeClr val="tx1"/>
                                  </a:solidFill>
                                  <a:latin typeface="Cambria Math" panose="02040503050406030204" pitchFamily="18" charset="0"/>
                                </a:rPr>
                              </m:ctrlPr>
                            </m:sSubPr>
                            <m:e>
                              <m:r>
                                <a:rPr lang="en-US" sz="2400" b="0" i="1" spc="-10">
                                  <a:solidFill>
                                    <a:schemeClr val="tx1"/>
                                  </a:solidFill>
                                  <a:latin typeface="Cambria Math"/>
                                </a:rPr>
                                <m:t>𝑓</m:t>
                              </m:r>
                            </m:e>
                            <m:sub>
                              <m:r>
                                <a:rPr lang="en-US" sz="2400" b="0" i="1" spc="-10">
                                  <a:solidFill>
                                    <a:schemeClr val="tx1"/>
                                  </a:solidFill>
                                  <a:latin typeface="Cambria Math"/>
                                </a:rPr>
                                <m:t>1</m:t>
                              </m:r>
                            </m:sub>
                          </m:sSub>
                          <m:r>
                            <a:rPr lang="en-US" sz="2400" b="0" i="1" spc="-10">
                              <a:solidFill>
                                <a:schemeClr val="tx1"/>
                              </a:solidFill>
                              <a:latin typeface="Cambria Math"/>
                            </a:rPr>
                            <m:t>+</m:t>
                          </m:r>
                          <m:sSub>
                            <m:sSubPr>
                              <m:ctrlPr>
                                <a:rPr lang="en-US" sz="2400" i="1" spc="-10">
                                  <a:solidFill>
                                    <a:schemeClr val="tx1"/>
                                  </a:solidFill>
                                  <a:latin typeface="Cambria Math" panose="02040503050406030204" pitchFamily="18" charset="0"/>
                                </a:rPr>
                              </m:ctrlPr>
                            </m:sSubPr>
                            <m:e>
                              <m:r>
                                <a:rPr lang="en-US" sz="2400" b="0" i="1" spc="-10">
                                  <a:solidFill>
                                    <a:schemeClr val="tx1"/>
                                  </a:solidFill>
                                  <a:latin typeface="Cambria Math"/>
                                </a:rPr>
                                <m:t>𝑓</m:t>
                              </m:r>
                            </m:e>
                            <m:sub>
                              <m:r>
                                <a:rPr lang="en-US" sz="2400" b="0" i="1" spc="-10">
                                  <a:solidFill>
                                    <a:schemeClr val="tx1"/>
                                  </a:solidFill>
                                  <a:latin typeface="Cambria Math"/>
                                </a:rPr>
                                <m:t>2</m:t>
                              </m:r>
                            </m:sub>
                          </m:sSub>
                          <m:r>
                            <a:rPr lang="en-US" sz="2400" b="0" i="1" spc="-10">
                              <a:solidFill>
                                <a:schemeClr val="tx1"/>
                              </a:solidFill>
                              <a:latin typeface="Cambria Math"/>
                            </a:rPr>
                            <m:t>+…+</m:t>
                          </m:r>
                          <m:sSub>
                            <m:sSubPr>
                              <m:ctrlPr>
                                <a:rPr lang="en-US" sz="2400" i="1" spc="-10">
                                  <a:solidFill>
                                    <a:schemeClr val="tx1"/>
                                  </a:solidFill>
                                  <a:latin typeface="Cambria Math" panose="02040503050406030204" pitchFamily="18" charset="0"/>
                                </a:rPr>
                              </m:ctrlPr>
                            </m:sSubPr>
                            <m:e>
                              <m:r>
                                <a:rPr lang="en-US" sz="2400" b="0" i="1" spc="-10">
                                  <a:solidFill>
                                    <a:schemeClr val="tx1"/>
                                  </a:solidFill>
                                  <a:latin typeface="Cambria Math"/>
                                </a:rPr>
                                <m:t>𝑓</m:t>
                              </m:r>
                            </m:e>
                            <m:sub>
                              <m:r>
                                <a:rPr lang="en-US" sz="2400" b="0" i="1" spc="-10">
                                  <a:solidFill>
                                    <a:schemeClr val="tx1"/>
                                  </a:solidFill>
                                  <a:latin typeface="Cambria Math"/>
                                </a:rPr>
                                <m:t>𝑛</m:t>
                              </m:r>
                            </m:sub>
                          </m:sSub>
                        </m:den>
                      </m:f>
                    </m:oMath>
                  </m:oMathPara>
                </a14:m>
                <a:endParaRPr lang="en-US" sz="2400" i="1" spc="-10" dirty="0">
                  <a:solidFill>
                    <a:schemeClr val="tx1"/>
                  </a:solidFill>
                  <a:latin typeface="Cambria Math"/>
                </a:endParaRPr>
              </a:p>
              <a:p>
                <a:pPr marL="0" indent="0">
                  <a:buNone/>
                </a:pPr>
                <a14:m>
                  <m:oMathPara xmlns:m="http://schemas.openxmlformats.org/officeDocument/2006/math">
                    <m:oMathParaPr>
                      <m:jc m:val="centerGroup"/>
                    </m:oMathParaPr>
                    <m:oMath xmlns:m="http://schemas.openxmlformats.org/officeDocument/2006/math">
                      <m:r>
                        <a:rPr lang="en-US" sz="2400" b="0" i="1" spc="-10">
                          <a:solidFill>
                            <a:schemeClr val="tx1"/>
                          </a:solidFill>
                          <a:latin typeface="Cambria Math"/>
                        </a:rPr>
                        <m:t>=</m:t>
                      </m:r>
                      <m:f>
                        <m:fPr>
                          <m:ctrlPr>
                            <a:rPr lang="en-US" sz="2400" i="1">
                              <a:solidFill>
                                <a:schemeClr val="tx1"/>
                              </a:solidFill>
                              <a:latin typeface="Cambria Math" panose="02040503050406030204" pitchFamily="18" charset="0"/>
                            </a:rPr>
                          </m:ctrlPr>
                        </m:fPr>
                        <m:num>
                          <m:nary>
                            <m:naryPr>
                              <m:chr m:val="∑"/>
                              <m:ctrlPr>
                                <a:rPr lang="en-US" sz="2400" i="1">
                                  <a:solidFill>
                                    <a:schemeClr val="tx1"/>
                                  </a:solidFill>
                                  <a:latin typeface="Cambria Math" panose="02040503050406030204" pitchFamily="18" charset="0"/>
                                </a:rPr>
                              </m:ctrlPr>
                            </m:naryPr>
                            <m:sub>
                              <m:r>
                                <m:rPr>
                                  <m:brk m:alnAt="23"/>
                                </m:rPr>
                                <a:rPr lang="en-US" sz="2400" b="0" i="1">
                                  <a:solidFill>
                                    <a:schemeClr val="tx1"/>
                                  </a:solidFill>
                                  <a:latin typeface="Cambria Math"/>
                                </a:rPr>
                                <m:t>𝑖</m:t>
                              </m:r>
                              <m:r>
                                <a:rPr lang="en-US" sz="2400" b="0" i="1">
                                  <a:solidFill>
                                    <a:schemeClr val="tx1"/>
                                  </a:solidFill>
                                  <a:latin typeface="Cambria Math"/>
                                </a:rPr>
                                <m:t>=1</m:t>
                              </m:r>
                            </m:sub>
                            <m:sup>
                              <m:r>
                                <a:rPr lang="en-US" sz="2400" b="0" i="1">
                                  <a:solidFill>
                                    <a:schemeClr val="tx1"/>
                                  </a:solidFill>
                                  <a:latin typeface="Cambria Math"/>
                                </a:rPr>
                                <m:t>𝑛</m:t>
                              </m:r>
                            </m:sup>
                            <m:e>
                              <m:sSub>
                                <m:sSubPr>
                                  <m:ctrlPr>
                                    <a:rPr lang="en-US" sz="2400" i="1" spc="-10">
                                      <a:solidFill>
                                        <a:schemeClr val="tx1"/>
                                      </a:solidFill>
                                      <a:latin typeface="Cambria Math" panose="02040503050406030204" pitchFamily="18" charset="0"/>
                                    </a:rPr>
                                  </m:ctrlPr>
                                </m:sSubPr>
                                <m:e>
                                  <m:r>
                                    <a:rPr lang="en-US" sz="2400" b="0" i="1" spc="-10">
                                      <a:solidFill>
                                        <a:schemeClr val="tx1"/>
                                      </a:solidFill>
                                      <a:latin typeface="Cambria Math"/>
                                    </a:rPr>
                                    <m:t>𝑓</m:t>
                                  </m:r>
                                </m:e>
                                <m:sub>
                                  <m:r>
                                    <a:rPr lang="en-US" sz="2400" b="0" i="1" spc="-10">
                                      <a:solidFill>
                                        <a:schemeClr val="tx1"/>
                                      </a:solidFill>
                                      <a:latin typeface="Cambria Math"/>
                                    </a:rPr>
                                    <m:t>𝑖</m:t>
                                  </m:r>
                                </m:sub>
                              </m:sSub>
                              <m:sSub>
                                <m:sSubPr>
                                  <m:ctrlPr>
                                    <a:rPr lang="en-US" sz="2400" i="1" spc="-10">
                                      <a:solidFill>
                                        <a:schemeClr val="tx1"/>
                                      </a:solidFill>
                                      <a:latin typeface="Cambria Math" panose="02040503050406030204" pitchFamily="18" charset="0"/>
                                    </a:rPr>
                                  </m:ctrlPr>
                                </m:sSubPr>
                                <m:e>
                                  <m:r>
                                    <a:rPr lang="en-US" sz="2400" b="0" i="1" spc="-10">
                                      <a:solidFill>
                                        <a:schemeClr val="tx1"/>
                                      </a:solidFill>
                                      <a:latin typeface="Cambria Math"/>
                                    </a:rPr>
                                    <m:t>𝑥</m:t>
                                  </m:r>
                                </m:e>
                                <m:sub>
                                  <m:r>
                                    <a:rPr lang="en-US" sz="2400" b="0" i="1" spc="-10">
                                      <a:solidFill>
                                        <a:schemeClr val="tx1"/>
                                      </a:solidFill>
                                      <a:latin typeface="Cambria Math"/>
                                    </a:rPr>
                                    <m:t>𝑖</m:t>
                                  </m:r>
                                </m:sub>
                              </m:sSub>
                            </m:e>
                          </m:nary>
                        </m:num>
                        <m:den>
                          <m:nary>
                            <m:naryPr>
                              <m:chr m:val="∑"/>
                              <m:ctrlPr>
                                <a:rPr lang="en-US" sz="2400" i="1">
                                  <a:solidFill>
                                    <a:schemeClr val="tx1"/>
                                  </a:solidFill>
                                  <a:latin typeface="Cambria Math" panose="02040503050406030204" pitchFamily="18" charset="0"/>
                                </a:rPr>
                              </m:ctrlPr>
                            </m:naryPr>
                            <m:sub>
                              <m:r>
                                <m:rPr>
                                  <m:brk m:alnAt="23"/>
                                </m:rPr>
                                <a:rPr lang="en-US" sz="2400" b="0" i="1">
                                  <a:solidFill>
                                    <a:schemeClr val="tx1"/>
                                  </a:solidFill>
                                  <a:latin typeface="Cambria Math"/>
                                </a:rPr>
                                <m:t>𝑖</m:t>
                              </m:r>
                              <m:r>
                                <a:rPr lang="en-US" sz="2400" b="0" i="1">
                                  <a:solidFill>
                                    <a:schemeClr val="tx1"/>
                                  </a:solidFill>
                                  <a:latin typeface="Cambria Math"/>
                                </a:rPr>
                                <m:t>=1</m:t>
                              </m:r>
                            </m:sub>
                            <m:sup>
                              <m:r>
                                <a:rPr lang="en-US" sz="2400" b="0" i="1">
                                  <a:solidFill>
                                    <a:schemeClr val="tx1"/>
                                  </a:solidFill>
                                  <a:latin typeface="Cambria Math"/>
                                </a:rPr>
                                <m:t>𝑛</m:t>
                              </m:r>
                            </m:sup>
                            <m:e>
                              <m:sSub>
                                <m:sSubPr>
                                  <m:ctrlPr>
                                    <a:rPr lang="en-US" sz="2400" i="1" spc="-10">
                                      <a:solidFill>
                                        <a:schemeClr val="tx1"/>
                                      </a:solidFill>
                                      <a:latin typeface="Cambria Math" panose="02040503050406030204" pitchFamily="18" charset="0"/>
                                    </a:rPr>
                                  </m:ctrlPr>
                                </m:sSubPr>
                                <m:e>
                                  <m:r>
                                    <a:rPr lang="en-US" sz="2400" b="0" i="1" spc="-10">
                                      <a:solidFill>
                                        <a:schemeClr val="tx1"/>
                                      </a:solidFill>
                                      <a:latin typeface="Cambria Math"/>
                                    </a:rPr>
                                    <m:t>𝑓</m:t>
                                  </m:r>
                                </m:e>
                                <m:sub>
                                  <m:r>
                                    <a:rPr lang="en-US" sz="2400" b="0" i="1" spc="-10">
                                      <a:solidFill>
                                        <a:schemeClr val="tx1"/>
                                      </a:solidFill>
                                      <a:latin typeface="Cambria Math"/>
                                    </a:rPr>
                                    <m:t>𝑖</m:t>
                                  </m:r>
                                </m:sub>
                              </m:sSub>
                            </m:e>
                          </m:nary>
                        </m:den>
                      </m:f>
                      <m:r>
                        <a:rPr lang="en-US" sz="2400" b="0" i="1">
                          <a:solidFill>
                            <a:schemeClr val="tx1"/>
                          </a:solidFill>
                          <a:latin typeface="Cambria Math"/>
                        </a:rPr>
                        <m:t>=</m:t>
                      </m:r>
                      <m:f>
                        <m:fPr>
                          <m:ctrlPr>
                            <a:rPr lang="en-US" sz="2400" i="1">
                              <a:solidFill>
                                <a:schemeClr val="tx1"/>
                              </a:solidFill>
                              <a:latin typeface="Cambria Math" panose="02040503050406030204" pitchFamily="18" charset="0"/>
                            </a:rPr>
                          </m:ctrlPr>
                        </m:fPr>
                        <m:num>
                          <m:r>
                            <a:rPr lang="en-US" sz="2400" b="0" i="1">
                              <a:solidFill>
                                <a:schemeClr val="tx1"/>
                              </a:solidFill>
                              <a:latin typeface="Cambria Math"/>
                            </a:rPr>
                            <m:t>1</m:t>
                          </m:r>
                        </m:num>
                        <m:den>
                          <m:r>
                            <a:rPr lang="en-US" sz="2400" b="0" i="1">
                              <a:solidFill>
                                <a:schemeClr val="tx1"/>
                              </a:solidFill>
                              <a:latin typeface="Cambria Math"/>
                            </a:rPr>
                            <m:t>𝑁</m:t>
                          </m:r>
                        </m:den>
                      </m:f>
                      <m:nary>
                        <m:naryPr>
                          <m:chr m:val="∑"/>
                          <m:ctrlPr>
                            <a:rPr lang="en-US" sz="2400" i="1">
                              <a:solidFill>
                                <a:schemeClr val="tx1"/>
                              </a:solidFill>
                              <a:latin typeface="Cambria Math" panose="02040503050406030204" pitchFamily="18" charset="0"/>
                            </a:rPr>
                          </m:ctrlPr>
                        </m:naryPr>
                        <m:sub>
                          <m:r>
                            <m:rPr>
                              <m:brk m:alnAt="23"/>
                            </m:rPr>
                            <a:rPr lang="en-US" sz="2400" b="0" i="1">
                              <a:solidFill>
                                <a:schemeClr val="tx1"/>
                              </a:solidFill>
                              <a:latin typeface="Cambria Math"/>
                            </a:rPr>
                            <m:t>𝑖</m:t>
                          </m:r>
                          <m:r>
                            <a:rPr lang="en-US" sz="2400" b="0" i="1">
                              <a:solidFill>
                                <a:schemeClr val="tx1"/>
                              </a:solidFill>
                              <a:latin typeface="Cambria Math"/>
                            </a:rPr>
                            <m:t>=1</m:t>
                          </m:r>
                        </m:sub>
                        <m:sup>
                          <m:r>
                            <a:rPr lang="en-US" sz="2400" b="0" i="1">
                              <a:solidFill>
                                <a:schemeClr val="tx1"/>
                              </a:solidFill>
                              <a:latin typeface="Cambria Math"/>
                            </a:rPr>
                            <m:t>𝑛</m:t>
                          </m:r>
                        </m:sup>
                        <m:e>
                          <m:sSub>
                            <m:sSubPr>
                              <m:ctrlPr>
                                <a:rPr lang="en-US" sz="2400" i="1" spc="-10">
                                  <a:solidFill>
                                    <a:schemeClr val="tx1"/>
                                  </a:solidFill>
                                  <a:latin typeface="Cambria Math" panose="02040503050406030204" pitchFamily="18" charset="0"/>
                                </a:rPr>
                              </m:ctrlPr>
                            </m:sSubPr>
                            <m:e>
                              <m:r>
                                <a:rPr lang="en-US" sz="2400" b="0" i="1" spc="-10">
                                  <a:solidFill>
                                    <a:schemeClr val="tx1"/>
                                  </a:solidFill>
                                  <a:latin typeface="Cambria Math"/>
                                </a:rPr>
                                <m:t>𝑓</m:t>
                              </m:r>
                            </m:e>
                            <m:sub>
                              <m:r>
                                <a:rPr lang="en-US" sz="2400" b="0" i="1" spc="-10">
                                  <a:solidFill>
                                    <a:schemeClr val="tx1"/>
                                  </a:solidFill>
                                  <a:latin typeface="Cambria Math"/>
                                </a:rPr>
                                <m:t>𝑖</m:t>
                              </m:r>
                            </m:sub>
                          </m:sSub>
                          <m:sSub>
                            <m:sSubPr>
                              <m:ctrlPr>
                                <a:rPr lang="en-US" sz="2400" i="1" spc="-10">
                                  <a:solidFill>
                                    <a:schemeClr val="tx1"/>
                                  </a:solidFill>
                                  <a:latin typeface="Cambria Math" panose="02040503050406030204" pitchFamily="18" charset="0"/>
                                </a:rPr>
                              </m:ctrlPr>
                            </m:sSubPr>
                            <m:e>
                              <m:r>
                                <a:rPr lang="en-US" sz="2400" b="0" i="1" spc="-10">
                                  <a:solidFill>
                                    <a:schemeClr val="tx1"/>
                                  </a:solidFill>
                                  <a:latin typeface="Cambria Math"/>
                                </a:rPr>
                                <m:t>𝑥</m:t>
                              </m:r>
                            </m:e>
                            <m:sub>
                              <m:r>
                                <a:rPr lang="en-US" sz="2400" b="0" i="1" spc="-10">
                                  <a:solidFill>
                                    <a:schemeClr val="tx1"/>
                                  </a:solidFill>
                                  <a:latin typeface="Cambria Math"/>
                                </a:rPr>
                                <m:t>𝑖</m:t>
                              </m:r>
                            </m:sub>
                          </m:sSub>
                        </m:e>
                      </m:nary>
                      <m:r>
                        <m:rPr>
                          <m:nor/>
                        </m:rPr>
                        <a:rPr lang="en-US" sz="2400" dirty="0">
                          <a:solidFill>
                            <a:schemeClr val="tx1"/>
                          </a:solidFill>
                        </a:rPr>
                        <m:t> </m:t>
                      </m:r>
                    </m:oMath>
                  </m:oMathPara>
                </a14:m>
                <a:endParaRPr lang="en-US" sz="24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r>
                        <m:rPr>
                          <m:nor/>
                        </m:rPr>
                        <a:rPr lang="en-US" sz="2400" dirty="0">
                          <a:solidFill>
                            <a:schemeClr val="tx1"/>
                          </a:solidFill>
                        </a:rPr>
                        <m:t>where</m:t>
                      </m:r>
                      <m:r>
                        <m:rPr>
                          <m:nor/>
                        </m:rPr>
                        <a:rPr lang="en-US" sz="2400" dirty="0">
                          <a:solidFill>
                            <a:schemeClr val="tx1"/>
                          </a:solidFill>
                        </a:rPr>
                        <m:t> </m:t>
                      </m:r>
                      <m:nary>
                        <m:naryPr>
                          <m:chr m:val="∑"/>
                          <m:ctrlPr>
                            <a:rPr lang="en-US" sz="2400" i="1">
                              <a:solidFill>
                                <a:schemeClr val="tx1"/>
                              </a:solidFill>
                              <a:latin typeface="Cambria Math" panose="02040503050406030204" pitchFamily="18" charset="0"/>
                            </a:rPr>
                          </m:ctrlPr>
                        </m:naryPr>
                        <m:sub>
                          <m:r>
                            <m:rPr>
                              <m:brk m:alnAt="23"/>
                            </m:rPr>
                            <a:rPr lang="en-US" sz="2400" b="0" i="1">
                              <a:solidFill>
                                <a:schemeClr val="tx1"/>
                              </a:solidFill>
                              <a:latin typeface="Cambria Math"/>
                            </a:rPr>
                            <m:t>𝑖</m:t>
                          </m:r>
                          <m:r>
                            <a:rPr lang="en-US" sz="2400" b="0" i="1">
                              <a:solidFill>
                                <a:schemeClr val="tx1"/>
                              </a:solidFill>
                              <a:latin typeface="Cambria Math"/>
                            </a:rPr>
                            <m:t>=1</m:t>
                          </m:r>
                        </m:sub>
                        <m:sup>
                          <m:r>
                            <a:rPr lang="en-US" sz="2400" b="0" i="1">
                              <a:solidFill>
                                <a:schemeClr val="tx1"/>
                              </a:solidFill>
                              <a:latin typeface="Cambria Math"/>
                            </a:rPr>
                            <m:t>𝑛</m:t>
                          </m:r>
                        </m:sup>
                        <m:e>
                          <m:sSub>
                            <m:sSubPr>
                              <m:ctrlPr>
                                <a:rPr lang="en-US" sz="2400" i="1" spc="-10">
                                  <a:solidFill>
                                    <a:schemeClr val="tx1"/>
                                  </a:solidFill>
                                  <a:latin typeface="Cambria Math" panose="02040503050406030204" pitchFamily="18" charset="0"/>
                                </a:rPr>
                              </m:ctrlPr>
                            </m:sSubPr>
                            <m:e>
                              <m:r>
                                <a:rPr lang="en-US" sz="2400" b="0" i="1" spc="-10">
                                  <a:solidFill>
                                    <a:schemeClr val="tx1"/>
                                  </a:solidFill>
                                  <a:latin typeface="Cambria Math"/>
                                </a:rPr>
                                <m:t>𝑓</m:t>
                              </m:r>
                            </m:e>
                            <m:sub>
                              <m:r>
                                <a:rPr lang="en-US" sz="2400" b="0" i="1" spc="-10">
                                  <a:solidFill>
                                    <a:schemeClr val="tx1"/>
                                  </a:solidFill>
                                  <a:latin typeface="Cambria Math"/>
                                </a:rPr>
                                <m:t>𝑖</m:t>
                              </m:r>
                            </m:sub>
                          </m:sSub>
                        </m:e>
                      </m:nary>
                      <m:r>
                        <a:rPr lang="en-US" sz="2400" b="0" i="1">
                          <a:solidFill>
                            <a:schemeClr val="tx1"/>
                          </a:solidFill>
                          <a:latin typeface="Cambria Math"/>
                        </a:rPr>
                        <m:t>=</m:t>
                      </m:r>
                      <m:r>
                        <a:rPr lang="en-US" sz="2400" b="0" i="1">
                          <a:solidFill>
                            <a:schemeClr val="tx1"/>
                          </a:solidFill>
                          <a:latin typeface="Cambria Math"/>
                        </a:rPr>
                        <m:t>𝑁</m:t>
                      </m:r>
                    </m:oMath>
                  </m:oMathPara>
                </a14:m>
                <a:endParaRPr lang="en-US" sz="2400" dirty="0">
                  <a:solidFill>
                    <a:schemeClr val="tx1"/>
                  </a:solidFill>
                </a:endParaRPr>
              </a:p>
              <a:p>
                <a:pPr marL="0" indent="0">
                  <a:spcBef>
                    <a:spcPts val="580"/>
                  </a:spcBef>
                  <a:buNone/>
                </a:pPr>
                <a:endParaRPr lang="en-US" sz="2200" dirty="0">
                  <a:solidFill>
                    <a:schemeClr val="tx1"/>
                  </a:solidFill>
                </a:endParaRPr>
              </a:p>
              <a:p>
                <a:pPr marL="0" indent="0">
                  <a:lnSpc>
                    <a:spcPct val="100000"/>
                  </a:lnSpc>
                  <a:spcBef>
                    <a:spcPts val="580"/>
                  </a:spcBef>
                  <a:buNone/>
                </a:pPr>
                <a:endParaRPr lang="en-US" sz="2200" dirty="0">
                  <a:solidFill>
                    <a:schemeClr val="tx1"/>
                  </a:solidFill>
                </a:endParaRPr>
              </a:p>
              <a:p>
                <a:pPr marL="0" indent="0">
                  <a:lnSpc>
                    <a:spcPct val="100000"/>
                  </a:lnSpc>
                  <a:spcBef>
                    <a:spcPts val="580"/>
                  </a:spcBef>
                  <a:buNone/>
                </a:pPr>
                <a:endParaRPr lang="en-US" sz="2200" dirty="0">
                  <a:solidFill>
                    <a:schemeClr val="tx1"/>
                  </a:solidFill>
                </a:endParaRPr>
              </a:p>
              <a:p>
                <a:pPr marL="0" indent="0">
                  <a:lnSpc>
                    <a:spcPct val="100000"/>
                  </a:lnSpc>
                  <a:spcBef>
                    <a:spcPts val="580"/>
                  </a:spcBef>
                  <a:buNone/>
                </a:pPr>
                <a:endParaRPr lang="en-US" sz="2200" dirty="0">
                  <a:solidFill>
                    <a:schemeClr val="tx1"/>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817163"/>
                <a:ext cx="8153400" cy="5355037"/>
              </a:xfrm>
              <a:blipFill>
                <a:blip r:embed="rId2"/>
                <a:stretch>
                  <a:fillRect l="-823" t="-1138"/>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C60640FB-0F15-407D-A17B-3C897C434C06}"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spc="15" dirty="0">
                <a:solidFill>
                  <a:srgbClr val="000000"/>
                </a:solidFill>
                <a:latin typeface="Times New Roman" panose="02020603050405020304" pitchFamily="18" charset="0"/>
                <a:cs typeface="LM Roman Caps 10"/>
              </a:rPr>
              <a:t>Arithmetic</a:t>
            </a:r>
            <a:r>
              <a:rPr lang="en-US" sz="2400" b="1" spc="-25" dirty="0">
                <a:solidFill>
                  <a:srgbClr val="000000"/>
                </a:solidFill>
                <a:latin typeface="Times New Roman" panose="02020603050405020304" pitchFamily="18" charset="0"/>
                <a:cs typeface="LM Roman Caps 10"/>
              </a:rPr>
              <a:t> </a:t>
            </a:r>
            <a:r>
              <a:rPr lang="en-US" sz="2400" b="1" spc="20" dirty="0">
                <a:solidFill>
                  <a:srgbClr val="000000"/>
                </a:solidFill>
                <a:latin typeface="Times New Roman" panose="02020603050405020304" pitchFamily="18" charset="0"/>
                <a:cs typeface="LM Roman Caps 10"/>
              </a:rPr>
              <a:t>Mean</a:t>
            </a:r>
            <a:r>
              <a:rPr lang="en-US" sz="2400" b="1" dirty="0">
                <a:latin typeface="Times New Roman" panose="02020603050405020304" pitchFamily="18" charset="0"/>
              </a:rPr>
              <a:t>(CO1)</a:t>
            </a:r>
          </a:p>
        </p:txBody>
      </p:sp>
    </p:spTree>
    <p:extLst>
      <p:ext uri="{BB962C8B-B14F-4D97-AF65-F5344CB8AC3E}">
        <p14:creationId xmlns:p14="http://schemas.microsoft.com/office/powerpoint/2010/main" val="14310903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A704C5B-DBA6-457E-890E-08FFB2E8299D}"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spc="15" dirty="0">
                <a:solidFill>
                  <a:srgbClr val="000000"/>
                </a:solidFill>
                <a:latin typeface="Times New Roman" panose="02020603050405020304" pitchFamily="18" charset="0"/>
                <a:cs typeface="LM Roman Caps 10"/>
              </a:rPr>
              <a:t>Arithmetic</a:t>
            </a:r>
            <a:r>
              <a:rPr lang="en-US" sz="2400" b="1" spc="-25" dirty="0">
                <a:solidFill>
                  <a:srgbClr val="000000"/>
                </a:solidFill>
                <a:latin typeface="Times New Roman" panose="02020603050405020304" pitchFamily="18" charset="0"/>
                <a:cs typeface="LM Roman Caps 10"/>
              </a:rPr>
              <a:t> </a:t>
            </a:r>
            <a:r>
              <a:rPr lang="en-US" sz="2400" b="1" spc="20" dirty="0">
                <a:solidFill>
                  <a:srgbClr val="000000"/>
                </a:solidFill>
                <a:latin typeface="Times New Roman" panose="02020603050405020304" pitchFamily="18" charset="0"/>
                <a:cs typeface="LM Roman Caps 10"/>
              </a:rPr>
              <a:t>Mean</a:t>
            </a:r>
            <a:r>
              <a:rPr lang="en-US" sz="2400" b="1" dirty="0">
                <a:latin typeface="Times New Roman" panose="02020603050405020304" pitchFamily="18" charset="0"/>
              </a:rPr>
              <a:t>(CO1)</a:t>
            </a:r>
          </a:p>
        </p:txBody>
      </p:sp>
      <mc:AlternateContent xmlns:mc="http://schemas.openxmlformats.org/markup-compatibility/2006">
        <mc:Choice xmlns:a14="http://schemas.microsoft.com/office/drawing/2010/main" Requires="a14">
          <p:sp>
            <p:nvSpPr>
              <p:cNvPr id="9" name="Content Placeholder 8"/>
              <p:cNvSpPr>
                <a:spLocks noGrp="1"/>
              </p:cNvSpPr>
              <p:nvPr>
                <p:ph idx="1"/>
              </p:nvPr>
            </p:nvSpPr>
            <p:spPr>
              <a:xfrm>
                <a:off x="457200" y="2362200"/>
                <a:ext cx="8229600" cy="4749800"/>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200" dirty="0"/>
                  <a:t>By using formula </a:t>
                </a:r>
                <a14:m>
                  <m:oMath xmlns:m="http://schemas.openxmlformats.org/officeDocument/2006/math">
                    <m:nary>
                      <m:naryPr>
                        <m:chr m:val="∑"/>
                        <m:ctrlPr>
                          <a:rPr lang="en-US" sz="2200" i="1">
                            <a:latin typeface="Cambria Math" panose="02040503050406030204" pitchFamily="18" charset="0"/>
                          </a:rPr>
                        </m:ctrlPr>
                      </m:naryPr>
                      <m:sub>
                        <m:r>
                          <m:rPr>
                            <m:brk m:alnAt="23"/>
                          </m:rPr>
                          <a:rPr lang="en-US" sz="2200" i="1">
                            <a:latin typeface="Cambria Math"/>
                          </a:rPr>
                          <m:t>𝑖</m:t>
                        </m:r>
                        <m:r>
                          <a:rPr lang="en-US" sz="2200" i="1">
                            <a:latin typeface="Cambria Math"/>
                          </a:rPr>
                          <m:t>=1</m:t>
                        </m:r>
                      </m:sub>
                      <m:sup>
                        <m:r>
                          <a:rPr lang="en-US" sz="2200" i="1">
                            <a:latin typeface="Cambria Math"/>
                          </a:rPr>
                          <m:t>𝑛</m:t>
                        </m:r>
                      </m:sup>
                      <m:e>
                        <m:sSub>
                          <m:sSubPr>
                            <m:ctrlPr>
                              <a:rPr lang="en-US" sz="2200" i="1" spc="-10">
                                <a:solidFill>
                                  <a:schemeClr val="tx1">
                                    <a:lumMod val="95000"/>
                                    <a:lumOff val="5000"/>
                                  </a:schemeClr>
                                </a:solidFill>
                                <a:latin typeface="Cambria Math" panose="02040503050406030204" pitchFamily="18" charset="0"/>
                              </a:rPr>
                            </m:ctrlPr>
                          </m:sSubPr>
                          <m:e>
                            <m:r>
                              <a:rPr lang="en-US" sz="2200" i="1" spc="-10">
                                <a:solidFill>
                                  <a:schemeClr val="tx1">
                                    <a:lumMod val="95000"/>
                                    <a:lumOff val="5000"/>
                                  </a:schemeClr>
                                </a:solidFill>
                                <a:latin typeface="Cambria Math"/>
                              </a:rPr>
                              <m:t>𝑓</m:t>
                            </m:r>
                          </m:e>
                          <m:sub>
                            <m:r>
                              <a:rPr lang="en-US" sz="2200" i="1" spc="-10">
                                <a:solidFill>
                                  <a:schemeClr val="tx1">
                                    <a:lumMod val="95000"/>
                                    <a:lumOff val="5000"/>
                                  </a:schemeClr>
                                </a:solidFill>
                                <a:latin typeface="Cambria Math"/>
                              </a:rPr>
                              <m:t>𝑖</m:t>
                            </m:r>
                          </m:sub>
                        </m:sSub>
                      </m:e>
                    </m:nary>
                    <m:r>
                      <a:rPr lang="en-US" sz="2200" i="1">
                        <a:latin typeface="Cambria Math"/>
                      </a:rPr>
                      <m:t>=</m:t>
                    </m:r>
                    <m:r>
                      <a:rPr lang="en-US" sz="2200" i="1">
                        <a:latin typeface="Cambria Math"/>
                      </a:rPr>
                      <m:t>𝑁</m:t>
                    </m:r>
                    <m:r>
                      <a:rPr lang="en-US" sz="2200" b="0" i="1" smtClean="0">
                        <a:latin typeface="Cambria Math"/>
                      </a:rPr>
                      <m:t>=73,</m:t>
                    </m:r>
                  </m:oMath>
                </a14:m>
                <a:r>
                  <a:rPr lang="en-US" sz="2200" dirty="0"/>
                  <a:t> </a:t>
                </a:r>
                <a14:m>
                  <m:oMath xmlns:m="http://schemas.openxmlformats.org/officeDocument/2006/math">
                    <m:nary>
                      <m:naryPr>
                        <m:chr m:val="∑"/>
                        <m:ctrlPr>
                          <a:rPr lang="en-US" sz="2200" i="1">
                            <a:latin typeface="Cambria Math" panose="02040503050406030204" pitchFamily="18" charset="0"/>
                          </a:rPr>
                        </m:ctrlPr>
                      </m:naryPr>
                      <m:sub>
                        <m:r>
                          <m:rPr>
                            <m:brk m:alnAt="23"/>
                          </m:rPr>
                          <a:rPr lang="en-US" sz="2200" i="1">
                            <a:latin typeface="Cambria Math"/>
                          </a:rPr>
                          <m:t>𝑖</m:t>
                        </m:r>
                        <m:r>
                          <a:rPr lang="en-US" sz="2200" i="1">
                            <a:latin typeface="Cambria Math"/>
                          </a:rPr>
                          <m:t>=1</m:t>
                        </m:r>
                      </m:sub>
                      <m:sup>
                        <m:r>
                          <a:rPr lang="en-US" sz="2200" i="1">
                            <a:latin typeface="Cambria Math"/>
                          </a:rPr>
                          <m:t>𝑛</m:t>
                        </m:r>
                      </m:sup>
                      <m:e>
                        <m:sSub>
                          <m:sSubPr>
                            <m:ctrlPr>
                              <a:rPr lang="en-US" sz="2200" i="1" spc="-10">
                                <a:solidFill>
                                  <a:schemeClr val="tx1">
                                    <a:lumMod val="95000"/>
                                    <a:lumOff val="5000"/>
                                  </a:schemeClr>
                                </a:solidFill>
                                <a:latin typeface="Cambria Math" panose="02040503050406030204" pitchFamily="18" charset="0"/>
                              </a:rPr>
                            </m:ctrlPr>
                          </m:sSubPr>
                          <m:e>
                            <m:r>
                              <a:rPr lang="en-US" sz="2200" i="1" spc="-10">
                                <a:solidFill>
                                  <a:schemeClr val="tx1">
                                    <a:lumMod val="95000"/>
                                    <a:lumOff val="5000"/>
                                  </a:schemeClr>
                                </a:solidFill>
                                <a:latin typeface="Cambria Math"/>
                              </a:rPr>
                              <m:t>𝑓</m:t>
                            </m:r>
                          </m:e>
                          <m:sub>
                            <m:r>
                              <a:rPr lang="en-US" sz="2200" i="1" spc="-10">
                                <a:solidFill>
                                  <a:schemeClr val="tx1">
                                    <a:lumMod val="95000"/>
                                    <a:lumOff val="5000"/>
                                  </a:schemeClr>
                                </a:solidFill>
                                <a:latin typeface="Cambria Math"/>
                              </a:rPr>
                              <m:t>𝑖</m:t>
                            </m:r>
                          </m:sub>
                        </m:sSub>
                        <m:sSub>
                          <m:sSubPr>
                            <m:ctrlPr>
                              <a:rPr lang="en-US" sz="2200" i="1" spc="-10">
                                <a:solidFill>
                                  <a:schemeClr val="tx1">
                                    <a:lumMod val="95000"/>
                                    <a:lumOff val="5000"/>
                                  </a:schemeClr>
                                </a:solidFill>
                                <a:latin typeface="Cambria Math" panose="02040503050406030204" pitchFamily="18" charset="0"/>
                              </a:rPr>
                            </m:ctrlPr>
                          </m:sSubPr>
                          <m:e>
                            <m:r>
                              <a:rPr lang="en-US" sz="2200" i="1" spc="-10">
                                <a:solidFill>
                                  <a:schemeClr val="tx1">
                                    <a:lumMod val="95000"/>
                                    <a:lumOff val="5000"/>
                                  </a:schemeClr>
                                </a:solidFill>
                                <a:latin typeface="Cambria Math"/>
                              </a:rPr>
                              <m:t>𝑥</m:t>
                            </m:r>
                          </m:e>
                          <m:sub>
                            <m:r>
                              <a:rPr lang="en-US" sz="2200" i="1" spc="-10">
                                <a:solidFill>
                                  <a:schemeClr val="tx1">
                                    <a:lumMod val="95000"/>
                                    <a:lumOff val="5000"/>
                                  </a:schemeClr>
                                </a:solidFill>
                                <a:latin typeface="Cambria Math"/>
                              </a:rPr>
                              <m:t>𝑖</m:t>
                            </m:r>
                          </m:sub>
                        </m:sSub>
                      </m:e>
                    </m:nary>
                    <m:r>
                      <a:rPr lang="en-US" sz="2200" b="0" i="1" spc="-10" smtClean="0">
                        <a:solidFill>
                          <a:schemeClr val="tx1">
                            <a:lumMod val="95000"/>
                            <a:lumOff val="5000"/>
                          </a:schemeClr>
                        </a:solidFill>
                        <a:latin typeface="Cambria Math"/>
                      </a:rPr>
                      <m:t>=299</m:t>
                    </m:r>
                  </m:oMath>
                </a14:m>
                <a:endParaRPr lang="en-US" sz="2200" dirty="0"/>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a:rPr>
                        <m:t>𝑀𝑒𝑎𝑛</m:t>
                      </m:r>
                      <m:r>
                        <a:rPr lang="en-US" sz="2200" b="0" i="1" smtClean="0">
                          <a:latin typeface="Cambria Math"/>
                        </a:rPr>
                        <m:t>=</m:t>
                      </m:r>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𝑁</m:t>
                          </m:r>
                        </m:den>
                      </m:f>
                      <m:nary>
                        <m:naryPr>
                          <m:chr m:val="∑"/>
                          <m:ctrlPr>
                            <a:rPr lang="en-US" sz="2200" i="1">
                              <a:latin typeface="Cambria Math" panose="02040503050406030204" pitchFamily="18" charset="0"/>
                            </a:rPr>
                          </m:ctrlPr>
                        </m:naryPr>
                        <m:sub>
                          <m:r>
                            <m:rPr>
                              <m:brk m:alnAt="23"/>
                            </m:rPr>
                            <a:rPr lang="en-US" sz="2200" i="1">
                              <a:latin typeface="Cambria Math"/>
                            </a:rPr>
                            <m:t>𝑖</m:t>
                          </m:r>
                          <m:r>
                            <a:rPr lang="en-US" sz="2200" i="1">
                              <a:latin typeface="Cambria Math"/>
                            </a:rPr>
                            <m:t>=1</m:t>
                          </m:r>
                        </m:sub>
                        <m:sup>
                          <m:r>
                            <a:rPr lang="en-US" sz="2200" i="1">
                              <a:latin typeface="Cambria Math"/>
                            </a:rPr>
                            <m:t>𝑛</m:t>
                          </m:r>
                        </m:sup>
                        <m:e>
                          <m:sSub>
                            <m:sSubPr>
                              <m:ctrlPr>
                                <a:rPr lang="en-US" sz="2200" i="1" spc="-10">
                                  <a:solidFill>
                                    <a:schemeClr val="tx1">
                                      <a:lumMod val="95000"/>
                                      <a:lumOff val="5000"/>
                                    </a:schemeClr>
                                  </a:solidFill>
                                  <a:latin typeface="Cambria Math" panose="02040503050406030204" pitchFamily="18" charset="0"/>
                                </a:rPr>
                              </m:ctrlPr>
                            </m:sSubPr>
                            <m:e>
                              <m:r>
                                <a:rPr lang="en-US" sz="2200" i="1" spc="-10">
                                  <a:solidFill>
                                    <a:schemeClr val="tx1">
                                      <a:lumMod val="95000"/>
                                      <a:lumOff val="5000"/>
                                    </a:schemeClr>
                                  </a:solidFill>
                                  <a:latin typeface="Cambria Math"/>
                                </a:rPr>
                                <m:t>𝑓</m:t>
                              </m:r>
                            </m:e>
                            <m:sub>
                              <m:r>
                                <a:rPr lang="en-US" sz="2200" i="1" spc="-10">
                                  <a:solidFill>
                                    <a:schemeClr val="tx1">
                                      <a:lumMod val="95000"/>
                                      <a:lumOff val="5000"/>
                                    </a:schemeClr>
                                  </a:solidFill>
                                  <a:latin typeface="Cambria Math"/>
                                </a:rPr>
                                <m:t>𝑖</m:t>
                              </m:r>
                            </m:sub>
                          </m:sSub>
                          <m:sSub>
                            <m:sSubPr>
                              <m:ctrlPr>
                                <a:rPr lang="en-US" sz="2200" i="1" spc="-10">
                                  <a:solidFill>
                                    <a:schemeClr val="tx1">
                                      <a:lumMod val="95000"/>
                                      <a:lumOff val="5000"/>
                                    </a:schemeClr>
                                  </a:solidFill>
                                  <a:latin typeface="Cambria Math" panose="02040503050406030204" pitchFamily="18" charset="0"/>
                                </a:rPr>
                              </m:ctrlPr>
                            </m:sSubPr>
                            <m:e>
                              <m:r>
                                <a:rPr lang="en-US" sz="2200" i="1" spc="-10">
                                  <a:solidFill>
                                    <a:schemeClr val="tx1">
                                      <a:lumMod val="95000"/>
                                      <a:lumOff val="5000"/>
                                    </a:schemeClr>
                                  </a:solidFill>
                                  <a:latin typeface="Cambria Math"/>
                                </a:rPr>
                                <m:t>𝑥</m:t>
                              </m:r>
                            </m:e>
                            <m:sub>
                              <m:r>
                                <a:rPr lang="en-US" sz="2200" i="1" spc="-10">
                                  <a:solidFill>
                                    <a:schemeClr val="tx1">
                                      <a:lumMod val="95000"/>
                                      <a:lumOff val="5000"/>
                                    </a:schemeClr>
                                  </a:solidFill>
                                  <a:latin typeface="Cambria Math"/>
                                </a:rPr>
                                <m:t>𝑖</m:t>
                              </m:r>
                            </m:sub>
                          </m:sSub>
                        </m:e>
                      </m:nary>
                      <m:r>
                        <a:rPr lang="en-US" sz="2200" b="0" i="1" spc="-10" smtClean="0">
                          <a:solidFill>
                            <a:schemeClr val="tx1">
                              <a:lumMod val="95000"/>
                              <a:lumOff val="5000"/>
                            </a:schemeClr>
                          </a:solidFill>
                          <a:latin typeface="Cambria Math"/>
                        </a:rPr>
                        <m:t>=</m:t>
                      </m:r>
                      <m:f>
                        <m:fPr>
                          <m:ctrlPr>
                            <a:rPr lang="en-US" sz="2200" b="0" i="1" smtClean="0">
                              <a:latin typeface="Cambria Math" panose="02040503050406030204" pitchFamily="18" charset="0"/>
                            </a:rPr>
                          </m:ctrlPr>
                        </m:fPr>
                        <m:num>
                          <m:r>
                            <a:rPr lang="en-US" sz="2200" b="0" i="1" smtClean="0">
                              <a:latin typeface="Cambria Math"/>
                            </a:rPr>
                            <m:t>299</m:t>
                          </m:r>
                        </m:num>
                        <m:den>
                          <m:r>
                            <a:rPr lang="en-US" sz="2200" b="0" i="1" smtClean="0">
                              <a:latin typeface="Cambria Math"/>
                            </a:rPr>
                            <m:t>73</m:t>
                          </m:r>
                        </m:den>
                      </m:f>
                      <m:r>
                        <a:rPr lang="en-US" sz="2200" b="0" i="1" smtClean="0">
                          <a:latin typeface="Cambria Math"/>
                        </a:rPr>
                        <m:t>=</m:t>
                      </m:r>
                      <m:r>
                        <m:rPr>
                          <m:nor/>
                        </m:rPr>
                        <a:rPr lang="en-US" sz="2200" b="0" i="0" smtClean="0">
                          <a:latin typeface="Cambria Math"/>
                        </a:rPr>
                        <m:t>4.09</m:t>
                      </m:r>
                    </m:oMath>
                  </m:oMathPara>
                </a14:m>
                <a:endParaRPr lang="en-US" sz="2200" dirty="0"/>
              </a:p>
              <a:p>
                <a:pPr marL="0" indent="0">
                  <a:buNone/>
                </a:pPr>
                <a:endParaRPr lang="en-US" dirty="0"/>
              </a:p>
            </p:txBody>
          </p:sp>
        </mc:Choice>
        <mc:Fallback>
          <p:sp>
            <p:nvSpPr>
              <p:cNvPr id="9" name="Content Placeholder 8"/>
              <p:cNvSpPr>
                <a:spLocks noGrp="1" noRot="1" noChangeAspect="1" noMove="1" noResize="1" noEditPoints="1" noAdjustHandles="1" noChangeArrowheads="1" noChangeShapeType="1" noTextEdit="1"/>
              </p:cNvSpPr>
              <p:nvPr>
                <p:ph idx="1"/>
              </p:nvPr>
            </p:nvSpPr>
            <p:spPr>
              <a:xfrm>
                <a:off x="457200" y="2362200"/>
                <a:ext cx="8229600" cy="4749800"/>
              </a:xfrm>
              <a:blipFill>
                <a:blip r:embed="rId2"/>
                <a:stretch>
                  <a:fillRect l="-963"/>
                </a:stretch>
              </a:blipFill>
            </p:spPr>
            <p:txBody>
              <a:bodyPr/>
              <a:lstStyle/>
              <a:p>
                <a:r>
                  <a:rPr lang="en-IN">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25" y="1066800"/>
            <a:ext cx="8235950" cy="345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1847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6019800"/>
          </a:xfrm>
        </p:spPr>
        <p:txBody>
          <a:bodyPr>
            <a:noAutofit/>
          </a:bodyPr>
          <a:lstStyle/>
          <a:p>
            <a:pPr marL="0" indent="0">
              <a:lnSpc>
                <a:spcPct val="100000"/>
              </a:lnSpc>
              <a:spcBef>
                <a:spcPts val="1245"/>
              </a:spcBef>
              <a:buNone/>
            </a:pPr>
            <a:r>
              <a:rPr lang="en-US" sz="2200" b="1" spc="15" dirty="0">
                <a:solidFill>
                  <a:schemeClr val="tx1">
                    <a:lumMod val="85000"/>
                    <a:lumOff val="15000"/>
                  </a:schemeClr>
                </a:solidFill>
                <a:cs typeface="LM Roman Caps 10"/>
              </a:rPr>
              <a:t>Example:</a:t>
            </a:r>
            <a:r>
              <a:rPr lang="en-US" sz="2200" spc="15" dirty="0">
                <a:solidFill>
                  <a:srgbClr val="007F00"/>
                </a:solidFill>
                <a:cs typeface="LM Roman Caps 10"/>
              </a:rPr>
              <a:t> </a:t>
            </a:r>
            <a:r>
              <a:rPr lang="en-US" sz="2200" spc="5" dirty="0">
                <a:cs typeface="LM Sans 12"/>
              </a:rPr>
              <a:t>Calculate </a:t>
            </a:r>
            <a:r>
              <a:rPr lang="en-US" sz="2200" spc="10" dirty="0">
                <a:cs typeface="LM Sans 12"/>
              </a:rPr>
              <a:t>the mean </a:t>
            </a:r>
            <a:r>
              <a:rPr lang="en-US" sz="2200" spc="-10" dirty="0">
                <a:cs typeface="LM Sans 12"/>
              </a:rPr>
              <a:t>for </a:t>
            </a:r>
            <a:r>
              <a:rPr lang="en-US" sz="2200" spc="10" dirty="0">
                <a:cs typeface="LM Sans 12"/>
              </a:rPr>
              <a:t>the </a:t>
            </a:r>
            <a:r>
              <a:rPr lang="en-US" sz="2200" dirty="0">
                <a:cs typeface="LM Sans 12"/>
              </a:rPr>
              <a:t>following </a:t>
            </a:r>
            <a:r>
              <a:rPr lang="en-US" sz="2200" spc="10" dirty="0">
                <a:cs typeface="LM Sans 12"/>
              </a:rPr>
              <a:t>frequency</a:t>
            </a:r>
            <a:r>
              <a:rPr lang="en-US" sz="2200" spc="45" dirty="0">
                <a:cs typeface="LM Sans 12"/>
              </a:rPr>
              <a:t> </a:t>
            </a:r>
            <a:r>
              <a:rPr lang="en-US" sz="2200" spc="5" dirty="0">
                <a:cs typeface="LM Sans 12"/>
              </a:rPr>
              <a:t>distribution:</a:t>
            </a:r>
          </a:p>
          <a:p>
            <a:pPr marL="0" indent="0">
              <a:lnSpc>
                <a:spcPct val="100000"/>
              </a:lnSpc>
              <a:spcBef>
                <a:spcPts val="1245"/>
              </a:spcBef>
              <a:buNone/>
            </a:pPr>
            <a:endParaRPr lang="en-US" sz="2200" spc="5" dirty="0">
              <a:cs typeface="LM Sans 12"/>
            </a:endParaRPr>
          </a:p>
          <a:p>
            <a:pPr marL="0" indent="0">
              <a:lnSpc>
                <a:spcPct val="100000"/>
              </a:lnSpc>
              <a:spcBef>
                <a:spcPts val="1245"/>
              </a:spcBef>
              <a:buNone/>
            </a:pPr>
            <a:endParaRPr lang="en-US" sz="2200" spc="5" dirty="0">
              <a:cs typeface="LM Sans 12"/>
            </a:endParaRPr>
          </a:p>
          <a:p>
            <a:pPr marL="0" indent="0">
              <a:lnSpc>
                <a:spcPct val="100000"/>
              </a:lnSpc>
              <a:spcBef>
                <a:spcPts val="1245"/>
              </a:spcBef>
              <a:buNone/>
            </a:pPr>
            <a:r>
              <a:rPr lang="en-US" sz="2200" b="1" spc="5" dirty="0">
                <a:cs typeface="LM Sans 12"/>
              </a:rPr>
              <a:t>Solution:</a:t>
            </a:r>
            <a:r>
              <a:rPr lang="en-US" sz="2200" spc="5" dirty="0">
                <a:cs typeface="LM Sans 12"/>
              </a:rPr>
              <a:t> Arithmetic mean =25.404</a:t>
            </a:r>
          </a:p>
          <a:p>
            <a:pPr marL="0" indent="0">
              <a:lnSpc>
                <a:spcPct val="100000"/>
              </a:lnSpc>
              <a:spcBef>
                <a:spcPts val="1245"/>
              </a:spcBef>
              <a:buNone/>
            </a:pPr>
            <a:r>
              <a:rPr lang="en-US" sz="2200" b="1" spc="15" dirty="0">
                <a:solidFill>
                  <a:schemeClr val="tx1">
                    <a:lumMod val="85000"/>
                    <a:lumOff val="15000"/>
                  </a:schemeClr>
                </a:solidFill>
                <a:cs typeface="LM Roman Caps 10"/>
              </a:rPr>
              <a:t>Example: </a:t>
            </a:r>
            <a:r>
              <a:rPr lang="en-US" sz="2200" spc="10" dirty="0">
                <a:solidFill>
                  <a:schemeClr val="tx1">
                    <a:lumMod val="85000"/>
                    <a:lumOff val="15000"/>
                  </a:schemeClr>
                </a:solidFill>
                <a:cs typeface="LM Sans 12"/>
              </a:rPr>
              <a:t>The average </a:t>
            </a:r>
            <a:r>
              <a:rPr lang="en-US" sz="2200" dirty="0">
                <a:solidFill>
                  <a:schemeClr val="tx1">
                    <a:lumMod val="85000"/>
                    <a:lumOff val="15000"/>
                  </a:schemeClr>
                </a:solidFill>
                <a:cs typeface="LM Sans 12"/>
              </a:rPr>
              <a:t>salary </a:t>
            </a:r>
            <a:r>
              <a:rPr lang="en-US" sz="2200" spc="5" dirty="0">
                <a:solidFill>
                  <a:schemeClr val="tx1">
                    <a:lumMod val="85000"/>
                    <a:lumOff val="15000"/>
                  </a:schemeClr>
                </a:solidFill>
                <a:cs typeface="LM Sans 12"/>
              </a:rPr>
              <a:t>of </a:t>
            </a:r>
            <a:r>
              <a:rPr lang="en-US" sz="2200" spc="10" dirty="0">
                <a:solidFill>
                  <a:schemeClr val="tx1">
                    <a:lumMod val="85000"/>
                    <a:lumOff val="15000"/>
                  </a:schemeClr>
                </a:solidFill>
                <a:cs typeface="LM Sans 12"/>
              </a:rPr>
              <a:t>male </a:t>
            </a:r>
            <a:r>
              <a:rPr lang="en-US" sz="2200" dirty="0">
                <a:solidFill>
                  <a:schemeClr val="tx1">
                    <a:lumMod val="85000"/>
                    <a:lumOff val="15000"/>
                  </a:schemeClr>
                </a:solidFill>
                <a:cs typeface="LM Sans 12"/>
              </a:rPr>
              <a:t>employees </a:t>
            </a:r>
            <a:r>
              <a:rPr lang="en-US" sz="2200" spc="5" dirty="0">
                <a:solidFill>
                  <a:schemeClr val="tx1">
                    <a:lumMod val="85000"/>
                    <a:lumOff val="15000"/>
                  </a:schemeClr>
                </a:solidFill>
                <a:cs typeface="LM Sans 12"/>
              </a:rPr>
              <a:t>in </a:t>
            </a:r>
            <a:r>
              <a:rPr lang="en-US" sz="2200" spc="10" dirty="0">
                <a:solidFill>
                  <a:schemeClr val="tx1">
                    <a:lumMod val="85000"/>
                    <a:lumOff val="15000"/>
                  </a:schemeClr>
                </a:solidFill>
                <a:cs typeface="LM Sans 12"/>
              </a:rPr>
              <a:t>a </a:t>
            </a:r>
            <a:r>
              <a:rPr lang="en-US" sz="2200" spc="-5" dirty="0">
                <a:solidFill>
                  <a:schemeClr val="tx1">
                    <a:lumMod val="85000"/>
                    <a:lumOff val="15000"/>
                  </a:schemeClr>
                </a:solidFill>
                <a:cs typeface="LM Sans 12"/>
              </a:rPr>
              <a:t>farm was </a:t>
            </a:r>
            <a:r>
              <a:rPr lang="en-US" sz="2200" spc="10" dirty="0" err="1">
                <a:solidFill>
                  <a:schemeClr val="tx1">
                    <a:lumMod val="85000"/>
                    <a:lumOff val="15000"/>
                  </a:schemeClr>
                </a:solidFill>
                <a:cs typeface="LM Sans 12"/>
              </a:rPr>
              <a:t>Rs</a:t>
            </a:r>
            <a:r>
              <a:rPr lang="en-US" sz="2200" spc="10" dirty="0">
                <a:solidFill>
                  <a:schemeClr val="tx1">
                    <a:lumMod val="85000"/>
                    <a:lumOff val="15000"/>
                  </a:schemeClr>
                </a:solidFill>
                <a:cs typeface="LM Sans 12"/>
              </a:rPr>
              <a:t>. </a:t>
            </a:r>
            <a:r>
              <a:rPr lang="en-US" sz="2200" spc="5" dirty="0">
                <a:solidFill>
                  <a:schemeClr val="tx1">
                    <a:lumMod val="85000"/>
                    <a:lumOff val="15000"/>
                  </a:schemeClr>
                </a:solidFill>
                <a:cs typeface="LM Sans 12"/>
              </a:rPr>
              <a:t>5,200  </a:t>
            </a:r>
            <a:r>
              <a:rPr lang="en-US" sz="2200" spc="10" dirty="0">
                <a:solidFill>
                  <a:schemeClr val="tx1">
                    <a:lumMod val="85000"/>
                    <a:lumOff val="15000"/>
                  </a:schemeClr>
                </a:solidFill>
                <a:cs typeface="LM Sans 12"/>
              </a:rPr>
              <a:t>and </a:t>
            </a:r>
            <a:r>
              <a:rPr lang="en-US" sz="2200" spc="5" dirty="0">
                <a:solidFill>
                  <a:schemeClr val="tx1">
                    <a:lumMod val="85000"/>
                    <a:lumOff val="15000"/>
                  </a:schemeClr>
                </a:solidFill>
                <a:cs typeface="LM Sans 12"/>
              </a:rPr>
              <a:t>that of </a:t>
            </a:r>
            <a:r>
              <a:rPr lang="en-US" sz="2200" spc="10" dirty="0">
                <a:solidFill>
                  <a:schemeClr val="tx1">
                    <a:lumMod val="85000"/>
                    <a:lumOff val="15000"/>
                  </a:schemeClr>
                </a:solidFill>
                <a:cs typeface="LM Sans 12"/>
              </a:rPr>
              <a:t>females </a:t>
            </a:r>
            <a:r>
              <a:rPr lang="en-US" sz="2200" spc="-5" dirty="0">
                <a:solidFill>
                  <a:schemeClr val="tx1">
                    <a:lumMod val="85000"/>
                    <a:lumOff val="15000"/>
                  </a:schemeClr>
                </a:solidFill>
                <a:cs typeface="LM Sans 12"/>
              </a:rPr>
              <a:t>was </a:t>
            </a:r>
            <a:r>
              <a:rPr lang="en-US" sz="2200" spc="10" dirty="0" err="1">
                <a:solidFill>
                  <a:schemeClr val="tx1">
                    <a:lumMod val="85000"/>
                    <a:lumOff val="15000"/>
                  </a:schemeClr>
                </a:solidFill>
                <a:cs typeface="LM Sans 12"/>
              </a:rPr>
              <a:t>Rs</a:t>
            </a:r>
            <a:r>
              <a:rPr lang="en-US" sz="2200" spc="10" dirty="0">
                <a:solidFill>
                  <a:schemeClr val="tx1">
                    <a:lumMod val="85000"/>
                    <a:lumOff val="15000"/>
                  </a:schemeClr>
                </a:solidFill>
                <a:cs typeface="LM Sans 12"/>
              </a:rPr>
              <a:t>. </a:t>
            </a:r>
            <a:r>
              <a:rPr lang="en-US" sz="2200" spc="5" dirty="0">
                <a:solidFill>
                  <a:schemeClr val="tx1">
                    <a:lumMod val="85000"/>
                    <a:lumOff val="15000"/>
                  </a:schemeClr>
                </a:solidFill>
                <a:cs typeface="LM Sans 12"/>
              </a:rPr>
              <a:t>4,200. </a:t>
            </a:r>
            <a:r>
              <a:rPr lang="en-US" sz="2200" spc="10" dirty="0">
                <a:solidFill>
                  <a:schemeClr val="tx1">
                    <a:lumMod val="85000"/>
                    <a:lumOff val="15000"/>
                  </a:schemeClr>
                </a:solidFill>
                <a:cs typeface="LM Sans 12"/>
              </a:rPr>
              <a:t>The mean </a:t>
            </a:r>
            <a:r>
              <a:rPr lang="en-US" sz="2200" dirty="0">
                <a:solidFill>
                  <a:schemeClr val="tx1">
                    <a:lumMod val="85000"/>
                    <a:lumOff val="15000"/>
                  </a:schemeClr>
                </a:solidFill>
                <a:cs typeface="LM Sans 12"/>
              </a:rPr>
              <a:t>salary </a:t>
            </a:r>
            <a:r>
              <a:rPr lang="en-US" sz="2200" spc="5" dirty="0">
                <a:solidFill>
                  <a:schemeClr val="tx1">
                    <a:lumMod val="85000"/>
                    <a:lumOff val="15000"/>
                  </a:schemeClr>
                </a:solidFill>
                <a:cs typeface="LM Sans 12"/>
              </a:rPr>
              <a:t>of all </a:t>
            </a:r>
            <a:r>
              <a:rPr lang="en-US" sz="2200" spc="10" dirty="0">
                <a:solidFill>
                  <a:schemeClr val="tx1">
                    <a:lumMod val="85000"/>
                    <a:lumOff val="15000"/>
                  </a:schemeClr>
                </a:solidFill>
                <a:cs typeface="LM Sans 12"/>
              </a:rPr>
              <a:t>the  </a:t>
            </a:r>
            <a:r>
              <a:rPr lang="en-US" sz="2200" dirty="0">
                <a:solidFill>
                  <a:schemeClr val="tx1">
                    <a:lumMod val="85000"/>
                    <a:lumOff val="15000"/>
                  </a:schemeClr>
                </a:solidFill>
                <a:cs typeface="LM Sans 12"/>
              </a:rPr>
              <a:t>employees </a:t>
            </a:r>
            <a:r>
              <a:rPr lang="en-US" sz="2200" spc="-5" dirty="0">
                <a:solidFill>
                  <a:schemeClr val="tx1">
                    <a:lumMod val="85000"/>
                    <a:lumOff val="15000"/>
                  </a:schemeClr>
                </a:solidFill>
                <a:cs typeface="LM Sans 12"/>
              </a:rPr>
              <a:t>was </a:t>
            </a:r>
            <a:r>
              <a:rPr lang="en-US" sz="2200" spc="10" dirty="0" err="1">
                <a:solidFill>
                  <a:schemeClr val="tx1">
                    <a:lumMod val="85000"/>
                    <a:lumOff val="15000"/>
                  </a:schemeClr>
                </a:solidFill>
                <a:cs typeface="LM Sans 12"/>
              </a:rPr>
              <a:t>Rs</a:t>
            </a:r>
            <a:r>
              <a:rPr lang="en-US" sz="2200" spc="10" dirty="0">
                <a:solidFill>
                  <a:schemeClr val="tx1">
                    <a:lumMod val="85000"/>
                    <a:lumOff val="15000"/>
                  </a:schemeClr>
                </a:solidFill>
                <a:cs typeface="LM Sans 12"/>
              </a:rPr>
              <a:t>. 5,000.Find the percentage </a:t>
            </a:r>
            <a:r>
              <a:rPr lang="en-US" sz="2200" spc="5" dirty="0">
                <a:solidFill>
                  <a:schemeClr val="tx1">
                    <a:lumMod val="85000"/>
                    <a:lumOff val="15000"/>
                  </a:schemeClr>
                </a:solidFill>
                <a:cs typeface="LM Sans 12"/>
              </a:rPr>
              <a:t>of </a:t>
            </a:r>
            <a:r>
              <a:rPr lang="en-US" sz="2200" spc="10" dirty="0">
                <a:solidFill>
                  <a:schemeClr val="tx1">
                    <a:lumMod val="85000"/>
                    <a:lumOff val="15000"/>
                  </a:schemeClr>
                </a:solidFill>
                <a:cs typeface="LM Sans 12"/>
              </a:rPr>
              <a:t>male and  female</a:t>
            </a:r>
            <a:r>
              <a:rPr lang="en-US" sz="2200" dirty="0">
                <a:solidFill>
                  <a:schemeClr val="tx1">
                    <a:lumMod val="85000"/>
                    <a:lumOff val="15000"/>
                  </a:schemeClr>
                </a:solidFill>
                <a:cs typeface="LM Sans 12"/>
              </a:rPr>
              <a:t> employees.</a:t>
            </a:r>
          </a:p>
          <a:p>
            <a:pPr marL="0" indent="0">
              <a:lnSpc>
                <a:spcPct val="100000"/>
              </a:lnSpc>
              <a:buNone/>
            </a:pPr>
            <a:endParaRPr lang="en-US" sz="2200" b="1" dirty="0">
              <a:solidFill>
                <a:schemeClr val="tx1">
                  <a:lumMod val="85000"/>
                  <a:lumOff val="15000"/>
                </a:schemeClr>
              </a:solidFill>
              <a:cs typeface="LM Roman Caps 10"/>
            </a:endParaRPr>
          </a:p>
          <a:p>
            <a:pPr marL="0" indent="0">
              <a:lnSpc>
                <a:spcPct val="100000"/>
              </a:lnSpc>
              <a:spcBef>
                <a:spcPts val="1245"/>
              </a:spcBef>
              <a:buNone/>
            </a:pPr>
            <a:endParaRPr lang="en-US" sz="2200" spc="5" dirty="0">
              <a:cs typeface="LM Sans 12"/>
            </a:endParaRPr>
          </a:p>
          <a:p>
            <a:pPr marL="0" indent="0">
              <a:lnSpc>
                <a:spcPct val="100000"/>
              </a:lnSpc>
              <a:spcBef>
                <a:spcPts val="1245"/>
              </a:spcBef>
              <a:buNone/>
            </a:pPr>
            <a:endParaRPr lang="en-US" sz="2200" dirty="0">
              <a:cs typeface="LM Sans 12"/>
            </a:endParaRPr>
          </a:p>
          <a:p>
            <a:pPr marL="0" indent="0">
              <a:buNone/>
            </a:pPr>
            <a:endParaRPr lang="en-US" sz="2200" dirty="0"/>
          </a:p>
        </p:txBody>
      </p:sp>
      <p:sp>
        <p:nvSpPr>
          <p:cNvPr id="4" name="Date Placeholder 3"/>
          <p:cNvSpPr>
            <a:spLocks noGrp="1"/>
          </p:cNvSpPr>
          <p:nvPr>
            <p:ph type="dt" sz="half" idx="10"/>
          </p:nvPr>
        </p:nvSpPr>
        <p:spPr/>
        <p:txBody>
          <a:bodyPr/>
          <a:lstStyle/>
          <a:p>
            <a:fld id="{67355DE6-4251-4903-965A-B1514AD4AF67}"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Daily Quiz (CO1)</a:t>
            </a:r>
          </a:p>
        </p:txBody>
      </p:sp>
      <p:graphicFrame>
        <p:nvGraphicFramePr>
          <p:cNvPr id="2" name="Table 1"/>
          <p:cNvGraphicFramePr>
            <a:graphicFrameLocks noGrp="1"/>
          </p:cNvGraphicFramePr>
          <p:nvPr>
            <p:extLst>
              <p:ext uri="{D42A27DB-BD31-4B8C-83A1-F6EECF244321}">
                <p14:modId xmlns:p14="http://schemas.microsoft.com/office/powerpoint/2010/main" val="1424807"/>
              </p:ext>
            </p:extLst>
          </p:nvPr>
        </p:nvGraphicFramePr>
        <p:xfrm>
          <a:off x="723900" y="1600200"/>
          <a:ext cx="6324600" cy="10109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8382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tblGrid>
              <a:tr h="370840">
                <a:tc>
                  <a:txBody>
                    <a:bodyPr/>
                    <a:lstStyle/>
                    <a:p>
                      <a:r>
                        <a:rPr lang="en-US" dirty="0">
                          <a:latin typeface="Times New Roman" panose="02020603050405020304" pitchFamily="18" charset="0"/>
                        </a:rPr>
                        <a:t>Class interval</a:t>
                      </a:r>
                    </a:p>
                  </a:txBody>
                  <a:tcPr/>
                </a:tc>
                <a:tc>
                  <a:txBody>
                    <a:bodyPr/>
                    <a:lstStyle/>
                    <a:p>
                      <a:r>
                        <a:rPr lang="en-US" dirty="0">
                          <a:latin typeface="Times New Roman" panose="02020603050405020304" pitchFamily="18" charset="0"/>
                        </a:rPr>
                        <a:t>0-8</a:t>
                      </a:r>
                    </a:p>
                  </a:txBody>
                  <a:tcPr/>
                </a:tc>
                <a:tc>
                  <a:txBody>
                    <a:bodyPr/>
                    <a:lstStyle/>
                    <a:p>
                      <a:r>
                        <a:rPr lang="en-US" dirty="0">
                          <a:latin typeface="Times New Roman" panose="02020603050405020304" pitchFamily="18" charset="0"/>
                        </a:rPr>
                        <a:t>8-16</a:t>
                      </a:r>
                    </a:p>
                  </a:txBody>
                  <a:tcPr/>
                </a:tc>
                <a:tc>
                  <a:txBody>
                    <a:bodyPr/>
                    <a:lstStyle/>
                    <a:p>
                      <a:r>
                        <a:rPr lang="en-US" dirty="0">
                          <a:latin typeface="Times New Roman" panose="02020603050405020304" pitchFamily="18" charset="0"/>
                        </a:rPr>
                        <a:t>16-24</a:t>
                      </a:r>
                    </a:p>
                  </a:txBody>
                  <a:tcPr/>
                </a:tc>
                <a:tc>
                  <a:txBody>
                    <a:bodyPr/>
                    <a:lstStyle/>
                    <a:p>
                      <a:r>
                        <a:rPr lang="en-US" dirty="0">
                          <a:latin typeface="Times New Roman" panose="02020603050405020304" pitchFamily="18" charset="0"/>
                        </a:rPr>
                        <a:t>24-32</a:t>
                      </a:r>
                    </a:p>
                  </a:txBody>
                  <a:tcPr/>
                </a:tc>
                <a:tc>
                  <a:txBody>
                    <a:bodyPr/>
                    <a:lstStyle/>
                    <a:p>
                      <a:r>
                        <a:rPr lang="en-US" dirty="0">
                          <a:latin typeface="Times New Roman" panose="02020603050405020304" pitchFamily="18" charset="0"/>
                        </a:rPr>
                        <a:t>32-40</a:t>
                      </a:r>
                    </a:p>
                  </a:txBody>
                  <a:tcPr/>
                </a:tc>
                <a:tc>
                  <a:txBody>
                    <a:bodyPr/>
                    <a:lstStyle/>
                    <a:p>
                      <a:r>
                        <a:rPr lang="en-US" dirty="0">
                          <a:latin typeface="Times New Roman" panose="02020603050405020304" pitchFamily="18" charset="0"/>
                        </a:rPr>
                        <a:t>40-48</a:t>
                      </a:r>
                    </a:p>
                  </a:txBody>
                  <a:tcPr/>
                </a:tc>
                <a:extLst>
                  <a:ext uri="{0D108BD9-81ED-4DB2-BD59-A6C34878D82A}">
                    <a16:rowId xmlns:a16="http://schemas.microsoft.com/office/drawing/2014/main" val="10000"/>
                  </a:ext>
                </a:extLst>
              </a:tr>
              <a:tr h="370840">
                <a:tc>
                  <a:txBody>
                    <a:bodyPr/>
                    <a:lstStyle/>
                    <a:p>
                      <a:r>
                        <a:rPr lang="en-US" dirty="0">
                          <a:latin typeface="Times New Roman" panose="02020603050405020304" pitchFamily="18" charset="0"/>
                        </a:rPr>
                        <a:t>Frequency</a:t>
                      </a: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7</a:t>
                      </a:r>
                    </a:p>
                  </a:txBody>
                  <a:tcPr/>
                </a:tc>
                <a:tc>
                  <a:txBody>
                    <a:bodyPr/>
                    <a:lstStyle/>
                    <a:p>
                      <a:r>
                        <a:rPr lang="en-US" dirty="0">
                          <a:latin typeface="Times New Roman" panose="02020603050405020304" pitchFamily="18" charset="0"/>
                        </a:rPr>
                        <a:t>16</a:t>
                      </a:r>
                    </a:p>
                  </a:txBody>
                  <a:tcPr/>
                </a:tc>
                <a:tc>
                  <a:txBody>
                    <a:bodyPr/>
                    <a:lstStyle/>
                    <a:p>
                      <a:r>
                        <a:rPr lang="en-US" dirty="0">
                          <a:latin typeface="Times New Roman" panose="02020603050405020304" pitchFamily="18" charset="0"/>
                        </a:rPr>
                        <a:t>24</a:t>
                      </a:r>
                    </a:p>
                  </a:txBody>
                  <a:tcPr/>
                </a:tc>
                <a:tc>
                  <a:txBody>
                    <a:bodyPr/>
                    <a:lstStyle/>
                    <a:p>
                      <a:r>
                        <a:rPr lang="en-US" dirty="0">
                          <a:latin typeface="Times New Roman" panose="02020603050405020304" pitchFamily="18" charset="0"/>
                        </a:rPr>
                        <a:t>15</a:t>
                      </a:r>
                    </a:p>
                  </a:txBody>
                  <a:tcPr/>
                </a:tc>
                <a:tc>
                  <a:txBody>
                    <a:bodyPr/>
                    <a:lstStyle/>
                    <a:p>
                      <a:r>
                        <a:rPr lang="en-US" dirty="0">
                          <a:latin typeface="Times New Roman" panose="02020603050405020304" pitchFamily="18" charset="0"/>
                        </a:rPr>
                        <a:t>7</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4679972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17164"/>
            <a:ext cx="8229600" cy="4851800"/>
          </a:xfrm>
        </p:spPr>
        <p:txBody>
          <a:bodyPr>
            <a:noAutofit/>
          </a:bodyPr>
          <a:lstStyle/>
          <a:p>
            <a:pPr>
              <a:buFont typeface="Wingdings" pitchFamily="2" charset="2"/>
              <a:buChar char="Ø"/>
            </a:pPr>
            <a:r>
              <a:rPr lang="en-US" sz="2200" b="1" u="sng" spc="20" dirty="0">
                <a:solidFill>
                  <a:schemeClr val="tx1">
                    <a:lumMod val="85000"/>
                    <a:lumOff val="15000"/>
                  </a:schemeClr>
                </a:solidFill>
                <a:cs typeface="LM Roman Caps 10"/>
              </a:rPr>
              <a:t>Median:</a:t>
            </a:r>
          </a:p>
          <a:p>
            <a:pPr marL="0" indent="0">
              <a:buNone/>
            </a:pPr>
            <a:r>
              <a:rPr lang="en-US" sz="2200" b="1" spc="5" dirty="0">
                <a:solidFill>
                  <a:schemeClr val="tx1">
                    <a:lumMod val="85000"/>
                    <a:lumOff val="15000"/>
                  </a:schemeClr>
                </a:solidFill>
                <a:cs typeface="LM Roman 12"/>
              </a:rPr>
              <a:t>Definition: </a:t>
            </a:r>
            <a:r>
              <a:rPr lang="en-US" sz="2200" spc="10" dirty="0">
                <a:solidFill>
                  <a:schemeClr val="tx1">
                    <a:lumMod val="85000"/>
                    <a:lumOff val="15000"/>
                  </a:schemeClr>
                </a:solidFill>
                <a:cs typeface="LM Sans 12"/>
              </a:rPr>
              <a:t>Median </a:t>
            </a:r>
            <a:r>
              <a:rPr lang="en-US" sz="2200" spc="5" dirty="0">
                <a:solidFill>
                  <a:schemeClr val="tx1">
                    <a:lumMod val="85000"/>
                    <a:lumOff val="15000"/>
                  </a:schemeClr>
                </a:solidFill>
                <a:cs typeface="LM Sans 12"/>
              </a:rPr>
              <a:t>of </a:t>
            </a:r>
            <a:r>
              <a:rPr lang="en-US" sz="2200" spc="10" dirty="0">
                <a:solidFill>
                  <a:schemeClr val="tx1">
                    <a:lumMod val="85000"/>
                    <a:lumOff val="15000"/>
                  </a:schemeClr>
                </a:solidFill>
                <a:cs typeface="LM Sans 12"/>
              </a:rPr>
              <a:t>a </a:t>
            </a:r>
            <a:r>
              <a:rPr lang="en-US" sz="2200" spc="5" dirty="0">
                <a:solidFill>
                  <a:schemeClr val="tx1">
                    <a:lumMod val="85000"/>
                    <a:lumOff val="15000"/>
                  </a:schemeClr>
                </a:solidFill>
                <a:cs typeface="LM Sans 12"/>
              </a:rPr>
              <a:t>distribution is </a:t>
            </a:r>
            <a:r>
              <a:rPr lang="en-US" sz="2200" spc="10" dirty="0">
                <a:solidFill>
                  <a:schemeClr val="tx1">
                    <a:lumMod val="85000"/>
                    <a:lumOff val="15000"/>
                  </a:schemeClr>
                </a:solidFill>
                <a:cs typeface="LM Sans 12"/>
              </a:rPr>
              <a:t>the value </a:t>
            </a:r>
            <a:r>
              <a:rPr lang="en-US" sz="2200" spc="5" dirty="0">
                <a:solidFill>
                  <a:schemeClr val="tx1">
                    <a:lumMod val="85000"/>
                    <a:lumOff val="15000"/>
                  </a:schemeClr>
                </a:solidFill>
                <a:cs typeface="LM Sans 12"/>
              </a:rPr>
              <a:t>of </a:t>
            </a:r>
            <a:r>
              <a:rPr lang="en-US" sz="2200" spc="10" dirty="0">
                <a:solidFill>
                  <a:schemeClr val="tx1">
                    <a:lumMod val="85000"/>
                    <a:lumOff val="15000"/>
                  </a:schemeClr>
                </a:solidFill>
                <a:cs typeface="LM Sans 12"/>
              </a:rPr>
              <a:t>the </a:t>
            </a:r>
            <a:r>
              <a:rPr lang="en-US" sz="2200" dirty="0">
                <a:solidFill>
                  <a:schemeClr val="tx1">
                    <a:lumMod val="85000"/>
                    <a:lumOff val="15000"/>
                  </a:schemeClr>
                </a:solidFill>
                <a:cs typeface="LM Sans 12"/>
              </a:rPr>
              <a:t>variable </a:t>
            </a:r>
            <a:r>
              <a:rPr lang="en-US" sz="2200" spc="10" dirty="0">
                <a:solidFill>
                  <a:schemeClr val="tx1">
                    <a:lumMod val="85000"/>
                    <a:lumOff val="15000"/>
                  </a:schemeClr>
                </a:solidFill>
                <a:cs typeface="LM Sans 12"/>
              </a:rPr>
              <a:t>which  </a:t>
            </a:r>
            <a:r>
              <a:rPr lang="en-US" sz="2200" spc="5" dirty="0">
                <a:solidFill>
                  <a:schemeClr val="tx1">
                    <a:lumMod val="85000"/>
                    <a:lumOff val="15000"/>
                  </a:schemeClr>
                </a:solidFill>
                <a:cs typeface="LM Sans 12"/>
              </a:rPr>
              <a:t>divides it into </a:t>
            </a:r>
            <a:r>
              <a:rPr lang="en-US" sz="2200" spc="-25" dirty="0">
                <a:solidFill>
                  <a:schemeClr val="tx1">
                    <a:lumMod val="85000"/>
                    <a:lumOff val="15000"/>
                  </a:schemeClr>
                </a:solidFill>
                <a:cs typeface="LM Sans 12"/>
              </a:rPr>
              <a:t>two </a:t>
            </a:r>
            <a:r>
              <a:rPr lang="en-US" sz="2200" spc="10" dirty="0">
                <a:solidFill>
                  <a:schemeClr val="tx1">
                    <a:lumMod val="85000"/>
                    <a:lumOff val="15000"/>
                  </a:schemeClr>
                </a:solidFill>
                <a:cs typeface="LM Sans 12"/>
              </a:rPr>
              <a:t>equal</a:t>
            </a:r>
            <a:r>
              <a:rPr lang="en-US" sz="2200" spc="35" dirty="0">
                <a:solidFill>
                  <a:schemeClr val="tx1">
                    <a:lumMod val="85000"/>
                    <a:lumOff val="15000"/>
                  </a:schemeClr>
                </a:solidFill>
                <a:cs typeface="LM Sans 12"/>
              </a:rPr>
              <a:t> </a:t>
            </a:r>
            <a:r>
              <a:rPr lang="en-US" sz="2200" dirty="0">
                <a:solidFill>
                  <a:schemeClr val="tx1">
                    <a:lumMod val="85000"/>
                    <a:lumOff val="15000"/>
                  </a:schemeClr>
                </a:solidFill>
                <a:cs typeface="LM Sans 12"/>
              </a:rPr>
              <a:t>parts.</a:t>
            </a:r>
          </a:p>
          <a:p>
            <a:pPr marL="0" marR="5080" indent="0">
              <a:lnSpc>
                <a:spcPct val="102200"/>
              </a:lnSpc>
              <a:buNone/>
            </a:pPr>
            <a:r>
              <a:rPr lang="en-US" sz="2200" spc="5" dirty="0">
                <a:solidFill>
                  <a:schemeClr val="tx1">
                    <a:lumMod val="85000"/>
                    <a:lumOff val="15000"/>
                  </a:schemeClr>
                </a:solidFill>
                <a:cs typeface="LM Sans 12"/>
              </a:rPr>
              <a:t>It is </a:t>
            </a:r>
            <a:r>
              <a:rPr lang="en-US" sz="2200" spc="10" dirty="0">
                <a:solidFill>
                  <a:schemeClr val="tx1">
                    <a:lumMod val="85000"/>
                    <a:lumOff val="15000"/>
                  </a:schemeClr>
                </a:solidFill>
                <a:cs typeface="LM Sans 12"/>
              </a:rPr>
              <a:t>the value such </a:t>
            </a:r>
            <a:r>
              <a:rPr lang="en-US" sz="2200" spc="5" dirty="0">
                <a:solidFill>
                  <a:schemeClr val="tx1">
                    <a:lumMod val="85000"/>
                    <a:lumOff val="15000"/>
                  </a:schemeClr>
                </a:solidFill>
                <a:cs typeface="LM Sans 12"/>
              </a:rPr>
              <a:t>that </a:t>
            </a:r>
            <a:r>
              <a:rPr lang="en-US" sz="2200" spc="10" dirty="0">
                <a:solidFill>
                  <a:schemeClr val="tx1">
                    <a:lumMod val="85000"/>
                    <a:lumOff val="15000"/>
                  </a:schemeClr>
                </a:solidFill>
                <a:cs typeface="LM Sans 12"/>
              </a:rPr>
              <a:t>the </a:t>
            </a:r>
            <a:r>
              <a:rPr lang="en-US" sz="2200" spc="20" dirty="0">
                <a:solidFill>
                  <a:schemeClr val="tx1">
                    <a:lumMod val="85000"/>
                    <a:lumOff val="15000"/>
                  </a:schemeClr>
                </a:solidFill>
                <a:cs typeface="LM Sans 12"/>
              </a:rPr>
              <a:t>number </a:t>
            </a:r>
            <a:r>
              <a:rPr lang="en-US" sz="2200" spc="5" dirty="0">
                <a:solidFill>
                  <a:schemeClr val="tx1">
                    <a:lumMod val="85000"/>
                    <a:lumOff val="15000"/>
                  </a:schemeClr>
                </a:solidFill>
                <a:cs typeface="LM Sans 12"/>
              </a:rPr>
              <a:t>of observations </a:t>
            </a:r>
            <a:r>
              <a:rPr lang="en-US" sz="2200" spc="20" dirty="0">
                <a:solidFill>
                  <a:schemeClr val="tx1">
                    <a:lumMod val="85000"/>
                    <a:lumOff val="15000"/>
                  </a:schemeClr>
                </a:solidFill>
                <a:cs typeface="LM Sans 12"/>
              </a:rPr>
              <a:t>above </a:t>
            </a:r>
            <a:r>
              <a:rPr lang="en-US" sz="2200" spc="5" dirty="0">
                <a:solidFill>
                  <a:schemeClr val="tx1">
                    <a:lumMod val="85000"/>
                    <a:lumOff val="15000"/>
                  </a:schemeClr>
                </a:solidFill>
                <a:cs typeface="LM Sans 12"/>
              </a:rPr>
              <a:t>it</a:t>
            </a:r>
            <a:r>
              <a:rPr lang="en-US" sz="2200" spc="-215" dirty="0">
                <a:solidFill>
                  <a:schemeClr val="tx1">
                    <a:lumMod val="85000"/>
                    <a:lumOff val="15000"/>
                  </a:schemeClr>
                </a:solidFill>
                <a:cs typeface="LM Sans 12"/>
              </a:rPr>
              <a:t> </a:t>
            </a:r>
            <a:r>
              <a:rPr lang="en-US" sz="2200" spc="5" dirty="0">
                <a:solidFill>
                  <a:schemeClr val="tx1">
                    <a:lumMod val="85000"/>
                    <a:lumOff val="15000"/>
                  </a:schemeClr>
                </a:solidFill>
                <a:cs typeface="LM Sans 12"/>
              </a:rPr>
              <a:t>is  </a:t>
            </a:r>
            <a:r>
              <a:rPr lang="en-US" sz="2200" spc="10" dirty="0">
                <a:solidFill>
                  <a:schemeClr val="tx1">
                    <a:lumMod val="85000"/>
                    <a:lumOff val="15000"/>
                  </a:schemeClr>
                </a:solidFill>
                <a:cs typeface="LM Sans 12"/>
              </a:rPr>
              <a:t>equal </a:t>
            </a:r>
            <a:r>
              <a:rPr lang="en-US" sz="2200" spc="5" dirty="0">
                <a:solidFill>
                  <a:schemeClr val="tx1">
                    <a:lumMod val="85000"/>
                    <a:lumOff val="15000"/>
                  </a:schemeClr>
                </a:solidFill>
                <a:cs typeface="LM Sans 12"/>
              </a:rPr>
              <a:t>to </a:t>
            </a:r>
            <a:r>
              <a:rPr lang="en-US" sz="2200" spc="10" dirty="0">
                <a:solidFill>
                  <a:schemeClr val="tx1">
                    <a:lumMod val="85000"/>
                    <a:lumOff val="15000"/>
                  </a:schemeClr>
                </a:solidFill>
                <a:cs typeface="LM Sans 12"/>
              </a:rPr>
              <a:t>the </a:t>
            </a:r>
            <a:r>
              <a:rPr lang="en-US" sz="2200" spc="20" dirty="0">
                <a:solidFill>
                  <a:schemeClr val="tx1">
                    <a:lumMod val="85000"/>
                    <a:lumOff val="15000"/>
                  </a:schemeClr>
                </a:solidFill>
                <a:cs typeface="LM Sans 12"/>
              </a:rPr>
              <a:t>number </a:t>
            </a:r>
            <a:r>
              <a:rPr lang="en-US" sz="2200" spc="5" dirty="0">
                <a:solidFill>
                  <a:schemeClr val="tx1">
                    <a:lumMod val="85000"/>
                    <a:lumOff val="15000"/>
                  </a:schemeClr>
                </a:solidFill>
                <a:cs typeface="LM Sans 12"/>
              </a:rPr>
              <a:t>of observations </a:t>
            </a:r>
            <a:r>
              <a:rPr lang="en-US" sz="2200" spc="10" dirty="0">
                <a:solidFill>
                  <a:schemeClr val="tx1">
                    <a:lumMod val="85000"/>
                    <a:lumOff val="15000"/>
                  </a:schemeClr>
                </a:solidFill>
                <a:cs typeface="LM Sans 12"/>
              </a:rPr>
              <a:t>below </a:t>
            </a:r>
            <a:r>
              <a:rPr lang="en-US" sz="2200" spc="5" dirty="0">
                <a:solidFill>
                  <a:schemeClr val="tx1">
                    <a:lumMod val="85000"/>
                    <a:lumOff val="15000"/>
                  </a:schemeClr>
                </a:solidFill>
                <a:cs typeface="LM Sans 12"/>
              </a:rPr>
              <a:t>it. </a:t>
            </a:r>
            <a:r>
              <a:rPr lang="en-US" sz="2200" spc="10" dirty="0">
                <a:solidFill>
                  <a:schemeClr val="tx1">
                    <a:lumMod val="85000"/>
                    <a:lumOff val="15000"/>
                  </a:schemeClr>
                </a:solidFill>
                <a:cs typeface="LM Sans 12"/>
              </a:rPr>
              <a:t>The median </a:t>
            </a:r>
            <a:r>
              <a:rPr lang="en-US" sz="2200" spc="5" dirty="0">
                <a:solidFill>
                  <a:schemeClr val="tx1">
                    <a:lumMod val="85000"/>
                    <a:lumOff val="15000"/>
                  </a:schemeClr>
                </a:solidFill>
                <a:cs typeface="LM Sans 12"/>
              </a:rPr>
              <a:t>is  </a:t>
            </a:r>
            <a:r>
              <a:rPr lang="en-US" sz="2200" spc="10" dirty="0">
                <a:solidFill>
                  <a:schemeClr val="tx1">
                    <a:lumMod val="85000"/>
                    <a:lumOff val="15000"/>
                  </a:schemeClr>
                </a:solidFill>
                <a:cs typeface="LM Sans 12"/>
              </a:rPr>
              <a:t>thus a </a:t>
            </a:r>
            <a:r>
              <a:rPr lang="en-US" sz="2200" i="1" spc="10" dirty="0">
                <a:solidFill>
                  <a:schemeClr val="tx1">
                    <a:lumMod val="85000"/>
                    <a:lumOff val="15000"/>
                  </a:schemeClr>
                </a:solidFill>
                <a:cs typeface="LM Sans 12"/>
              </a:rPr>
              <a:t>positional</a:t>
            </a:r>
            <a:r>
              <a:rPr lang="en-US" sz="2200" i="1" spc="-5" dirty="0">
                <a:solidFill>
                  <a:schemeClr val="tx1">
                    <a:lumMod val="85000"/>
                    <a:lumOff val="15000"/>
                  </a:schemeClr>
                </a:solidFill>
                <a:cs typeface="LM Sans 12"/>
              </a:rPr>
              <a:t> </a:t>
            </a:r>
            <a:r>
              <a:rPr lang="en-US" sz="2200" i="1" spc="5" dirty="0">
                <a:solidFill>
                  <a:schemeClr val="tx1">
                    <a:lumMod val="85000"/>
                    <a:lumOff val="15000"/>
                  </a:schemeClr>
                </a:solidFill>
                <a:cs typeface="LM Sans 12"/>
              </a:rPr>
              <a:t>average.</a:t>
            </a:r>
          </a:p>
          <a:p>
            <a:pPr marR="5080">
              <a:lnSpc>
                <a:spcPct val="102200"/>
              </a:lnSpc>
              <a:buFont typeface="Wingdings" pitchFamily="2" charset="2"/>
              <a:buChar char="v"/>
            </a:pPr>
            <a:r>
              <a:rPr lang="en-US" sz="2200" b="1" spc="20" dirty="0">
                <a:solidFill>
                  <a:schemeClr val="tx1">
                    <a:lumMod val="85000"/>
                    <a:lumOff val="15000"/>
                  </a:schemeClr>
                </a:solidFill>
                <a:cs typeface="LM Roman 12"/>
              </a:rPr>
              <a:t>Ungrouped</a:t>
            </a:r>
            <a:r>
              <a:rPr lang="en-US" sz="2200" b="1" spc="-60" dirty="0">
                <a:solidFill>
                  <a:schemeClr val="tx1">
                    <a:lumMod val="85000"/>
                    <a:lumOff val="15000"/>
                  </a:schemeClr>
                </a:solidFill>
                <a:cs typeface="LM Roman 12"/>
              </a:rPr>
              <a:t> </a:t>
            </a:r>
            <a:r>
              <a:rPr lang="en-US" sz="2200" b="1" spc="10" dirty="0">
                <a:solidFill>
                  <a:schemeClr val="tx1">
                    <a:lumMod val="85000"/>
                    <a:lumOff val="15000"/>
                  </a:schemeClr>
                </a:solidFill>
                <a:cs typeface="LM Roman 12"/>
              </a:rPr>
              <a:t>Data:</a:t>
            </a:r>
            <a:endParaRPr lang="en-US" sz="2200" dirty="0">
              <a:solidFill>
                <a:schemeClr val="tx1">
                  <a:lumMod val="85000"/>
                  <a:lumOff val="15000"/>
                </a:schemeClr>
              </a:solidFill>
              <a:cs typeface="LM Roman 12"/>
            </a:endParaRPr>
          </a:p>
          <a:p>
            <a:pPr marL="12700" marR="5080">
              <a:lnSpc>
                <a:spcPct val="102200"/>
              </a:lnSpc>
              <a:spcBef>
                <a:spcPts val="80"/>
              </a:spcBef>
            </a:pPr>
            <a:r>
              <a:rPr lang="en-US" sz="2200" spc="5" dirty="0">
                <a:cs typeface="LM Sans 12"/>
              </a:rPr>
              <a:t>If </a:t>
            </a:r>
            <a:r>
              <a:rPr lang="en-US" sz="2200" spc="10" dirty="0">
                <a:cs typeface="LM Sans 12"/>
              </a:rPr>
              <a:t>the </a:t>
            </a:r>
            <a:r>
              <a:rPr lang="en-US" sz="2200" spc="20" dirty="0">
                <a:cs typeface="LM Sans 12"/>
              </a:rPr>
              <a:t>number </a:t>
            </a:r>
            <a:r>
              <a:rPr lang="en-US" sz="2200" spc="5" dirty="0">
                <a:cs typeface="LM Sans 12"/>
              </a:rPr>
              <a:t>of observations is </a:t>
            </a:r>
            <a:r>
              <a:rPr lang="en-US" sz="2200" u="sng" spc="25" dirty="0">
                <a:uFill>
                  <a:solidFill>
                    <a:srgbClr val="000000"/>
                  </a:solidFill>
                </a:uFill>
                <a:cs typeface="LM Sans 12"/>
              </a:rPr>
              <a:t>odd</a:t>
            </a:r>
            <a:r>
              <a:rPr lang="en-US" sz="2200" spc="25" dirty="0">
                <a:cs typeface="LM Sans 12"/>
              </a:rPr>
              <a:t> </a:t>
            </a:r>
            <a:r>
              <a:rPr lang="en-US" sz="2200" spc="10" dirty="0">
                <a:cs typeface="LM Sans 12"/>
              </a:rPr>
              <a:t>then median </a:t>
            </a:r>
            <a:r>
              <a:rPr lang="en-US" sz="2200" spc="5" dirty="0">
                <a:cs typeface="LM Sans 12"/>
              </a:rPr>
              <a:t>is </a:t>
            </a:r>
            <a:r>
              <a:rPr lang="en-US" sz="2200" spc="10" dirty="0">
                <a:cs typeface="LM Sans 12"/>
              </a:rPr>
              <a:t>the  middle value </a:t>
            </a:r>
            <a:r>
              <a:rPr lang="en-US" sz="2200" spc="5" dirty="0">
                <a:cs typeface="LM Sans 12"/>
              </a:rPr>
              <a:t>after </a:t>
            </a:r>
            <a:r>
              <a:rPr lang="en-US" sz="2200" spc="10" dirty="0">
                <a:cs typeface="LM Sans 12"/>
              </a:rPr>
              <a:t>the values have </a:t>
            </a:r>
            <a:r>
              <a:rPr lang="en-US" sz="2200" spc="20" dirty="0">
                <a:cs typeface="LM Sans 12"/>
              </a:rPr>
              <a:t>been </a:t>
            </a:r>
            <a:r>
              <a:rPr lang="en-US" sz="2200" dirty="0">
                <a:cs typeface="LM Sans 12"/>
              </a:rPr>
              <a:t>arranged </a:t>
            </a:r>
            <a:r>
              <a:rPr lang="en-US" sz="2200" spc="5" dirty="0">
                <a:cs typeface="LM Sans 12"/>
              </a:rPr>
              <a:t>in  </a:t>
            </a:r>
            <a:r>
              <a:rPr lang="en-US" sz="2200" spc="10" dirty="0">
                <a:cs typeface="LM Sans 12"/>
              </a:rPr>
              <a:t>ascending </a:t>
            </a:r>
            <a:r>
              <a:rPr lang="en-US" sz="2200" spc="-20" dirty="0">
                <a:cs typeface="LM Sans 12"/>
              </a:rPr>
              <a:t>or </a:t>
            </a:r>
            <a:r>
              <a:rPr lang="en-US" sz="2200" spc="10" dirty="0">
                <a:cs typeface="LM Sans 12"/>
              </a:rPr>
              <a:t>descending </a:t>
            </a:r>
            <a:r>
              <a:rPr lang="en-US" sz="2200" spc="-5" dirty="0">
                <a:cs typeface="LM Sans 12"/>
              </a:rPr>
              <a:t>order </a:t>
            </a:r>
            <a:r>
              <a:rPr lang="en-US" sz="2200" spc="5" dirty="0">
                <a:cs typeface="LM Sans 12"/>
              </a:rPr>
              <a:t>of</a:t>
            </a:r>
            <a:r>
              <a:rPr lang="en-US" sz="2200" spc="25" dirty="0">
                <a:cs typeface="LM Sans 12"/>
              </a:rPr>
              <a:t> </a:t>
            </a:r>
            <a:r>
              <a:rPr lang="en-US" sz="2200" spc="10" dirty="0">
                <a:cs typeface="LM Sans 12"/>
              </a:rPr>
              <a:t>magnitude.</a:t>
            </a:r>
            <a:endParaRPr lang="en-US" sz="2200" dirty="0">
              <a:cs typeface="LM Sans 12"/>
            </a:endParaRPr>
          </a:p>
          <a:p>
            <a:pPr marL="12700" marR="186055">
              <a:lnSpc>
                <a:spcPct val="102200"/>
              </a:lnSpc>
              <a:spcBef>
                <a:spcPts val="430"/>
              </a:spcBef>
            </a:pPr>
            <a:r>
              <a:rPr lang="en-US" sz="2200" spc="5" dirty="0">
                <a:cs typeface="LM Sans 12"/>
              </a:rPr>
              <a:t>In </a:t>
            </a:r>
            <a:r>
              <a:rPr lang="en-US" sz="2200" spc="10" dirty="0">
                <a:cs typeface="LM Sans 12"/>
              </a:rPr>
              <a:t>case </a:t>
            </a:r>
            <a:r>
              <a:rPr lang="en-US" sz="2200" spc="5" dirty="0">
                <a:cs typeface="LM Sans 12"/>
              </a:rPr>
              <a:t>of </a:t>
            </a:r>
            <a:r>
              <a:rPr lang="en-US" sz="2200" u="sng" spc="10" dirty="0">
                <a:uFill>
                  <a:solidFill>
                    <a:srgbClr val="000000"/>
                  </a:solidFill>
                </a:uFill>
                <a:cs typeface="LM Sans 12"/>
              </a:rPr>
              <a:t>even </a:t>
            </a:r>
            <a:r>
              <a:rPr lang="en-US" sz="2200" u="sng" spc="20" dirty="0">
                <a:uFill>
                  <a:solidFill>
                    <a:srgbClr val="000000"/>
                  </a:solidFill>
                </a:uFill>
                <a:cs typeface="LM Sans 12"/>
              </a:rPr>
              <a:t>number </a:t>
            </a:r>
            <a:r>
              <a:rPr lang="en-US" sz="2200" u="sng" spc="5" dirty="0">
                <a:uFill>
                  <a:solidFill>
                    <a:srgbClr val="000000"/>
                  </a:solidFill>
                </a:uFill>
                <a:cs typeface="LM Sans 12"/>
              </a:rPr>
              <a:t>of observations,</a:t>
            </a:r>
            <a:r>
              <a:rPr lang="en-US" sz="2200" spc="5" dirty="0">
                <a:cs typeface="LM Sans 12"/>
              </a:rPr>
              <a:t> there </a:t>
            </a:r>
            <a:r>
              <a:rPr lang="en-US" sz="2200" spc="-10" dirty="0">
                <a:cs typeface="LM Sans 12"/>
              </a:rPr>
              <a:t>are </a:t>
            </a:r>
            <a:r>
              <a:rPr lang="en-US" sz="2200" spc="-25" dirty="0">
                <a:cs typeface="LM Sans 12"/>
              </a:rPr>
              <a:t>two  </a:t>
            </a:r>
            <a:r>
              <a:rPr lang="en-US" sz="2200" spc="10" dirty="0">
                <a:cs typeface="LM Sans 12"/>
              </a:rPr>
              <a:t>middle terms and median </a:t>
            </a:r>
            <a:r>
              <a:rPr lang="en-US" sz="2200" spc="5" dirty="0">
                <a:cs typeface="LM Sans 12"/>
              </a:rPr>
              <a:t>is </a:t>
            </a:r>
            <a:r>
              <a:rPr lang="en-US" sz="2200" spc="10" dirty="0">
                <a:cs typeface="LM Sans 12"/>
              </a:rPr>
              <a:t>obtained </a:t>
            </a:r>
            <a:r>
              <a:rPr lang="en-US" sz="2200" spc="-15" dirty="0">
                <a:cs typeface="LM Sans 12"/>
              </a:rPr>
              <a:t>by </a:t>
            </a:r>
            <a:r>
              <a:rPr lang="en-US" sz="2200" spc="5" dirty="0">
                <a:cs typeface="LM Sans 12"/>
              </a:rPr>
              <a:t>taking </a:t>
            </a:r>
            <a:r>
              <a:rPr lang="en-US" sz="2200" spc="10" dirty="0">
                <a:cs typeface="LM Sans 12"/>
              </a:rPr>
              <a:t>the  </a:t>
            </a:r>
            <a:r>
              <a:rPr lang="en-US" sz="2200" dirty="0">
                <a:cs typeface="LM Sans 12"/>
              </a:rPr>
              <a:t>arithmetic </a:t>
            </a:r>
            <a:r>
              <a:rPr lang="en-US" sz="2200" spc="10" dirty="0">
                <a:cs typeface="LM Sans 12"/>
              </a:rPr>
              <a:t>mean </a:t>
            </a:r>
            <a:r>
              <a:rPr lang="en-US" sz="2200" spc="5" dirty="0">
                <a:cs typeface="LM Sans 12"/>
              </a:rPr>
              <a:t>of </a:t>
            </a:r>
            <a:r>
              <a:rPr lang="en-US" sz="2200" spc="10" dirty="0">
                <a:cs typeface="LM Sans 12"/>
              </a:rPr>
              <a:t>middle</a:t>
            </a:r>
            <a:r>
              <a:rPr lang="en-US" sz="2200" spc="5" dirty="0">
                <a:cs typeface="LM Sans 12"/>
              </a:rPr>
              <a:t> </a:t>
            </a:r>
            <a:r>
              <a:rPr lang="en-US" sz="2200" spc="10" dirty="0">
                <a:cs typeface="LM Sans 12"/>
              </a:rPr>
              <a:t>terms.</a:t>
            </a:r>
            <a:endParaRPr lang="en-US" sz="2200" dirty="0">
              <a:cs typeface="LM Sans 12"/>
            </a:endParaRPr>
          </a:p>
          <a:p>
            <a:pPr marL="0" marR="5080" indent="0">
              <a:lnSpc>
                <a:spcPct val="102200"/>
              </a:lnSpc>
              <a:buNone/>
            </a:pPr>
            <a:endParaRPr lang="en-US" sz="2200" dirty="0">
              <a:solidFill>
                <a:schemeClr val="tx1">
                  <a:lumMod val="85000"/>
                  <a:lumOff val="15000"/>
                </a:schemeClr>
              </a:solidFill>
              <a:cs typeface="LM Sans 12"/>
            </a:endParaRPr>
          </a:p>
          <a:p>
            <a:pPr marL="0" indent="0">
              <a:buNone/>
            </a:pPr>
            <a:endParaRPr lang="en-US" sz="2200" dirty="0">
              <a:solidFill>
                <a:schemeClr val="tx1">
                  <a:lumMod val="85000"/>
                  <a:lumOff val="15000"/>
                </a:schemeClr>
              </a:solidFill>
              <a:cs typeface="LM Roman Caps 10"/>
            </a:endParaRPr>
          </a:p>
          <a:p>
            <a:pPr marL="0" indent="0">
              <a:buNone/>
            </a:pPr>
            <a:endParaRPr lang="en-US" sz="2200" dirty="0">
              <a:solidFill>
                <a:schemeClr val="tx1">
                  <a:lumMod val="85000"/>
                  <a:lumOff val="15000"/>
                </a:schemeClr>
              </a:solidFill>
            </a:endParaRPr>
          </a:p>
        </p:txBody>
      </p:sp>
      <p:sp>
        <p:nvSpPr>
          <p:cNvPr id="4" name="Date Placeholder 3"/>
          <p:cNvSpPr>
            <a:spLocks noGrp="1"/>
          </p:cNvSpPr>
          <p:nvPr>
            <p:ph type="dt" sz="half" idx="10"/>
          </p:nvPr>
        </p:nvSpPr>
        <p:spPr/>
        <p:txBody>
          <a:bodyPr/>
          <a:lstStyle/>
          <a:p>
            <a:fld id="{6358A4D9-3CA3-42FA-9B1C-A271AA828141}"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spc="20" dirty="0">
                <a:solidFill>
                  <a:srgbClr val="000000"/>
                </a:solidFill>
                <a:latin typeface="Times New Roman" panose="02020603050405020304" pitchFamily="18" charset="0"/>
                <a:cs typeface="LM Roman Caps 10"/>
              </a:rPr>
              <a:t>Median</a:t>
            </a:r>
            <a:r>
              <a:rPr lang="en-US" sz="2400" b="1" dirty="0">
                <a:latin typeface="Times New Roman" panose="02020603050405020304" pitchFamily="18" charset="0"/>
              </a:rPr>
              <a:t>(CO1)</a:t>
            </a:r>
          </a:p>
        </p:txBody>
      </p:sp>
    </p:spTree>
    <p:extLst>
      <p:ext uri="{BB962C8B-B14F-4D97-AF65-F5344CB8AC3E}">
        <p14:creationId xmlns:p14="http://schemas.microsoft.com/office/powerpoint/2010/main" val="3916129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spc="15" dirty="0">
                    <a:solidFill>
                      <a:schemeClr val="tx1">
                        <a:lumMod val="85000"/>
                        <a:lumOff val="15000"/>
                      </a:schemeClr>
                    </a:solidFill>
                  </a:rPr>
                  <a:t>Example</a:t>
                </a:r>
                <a:endParaRPr lang="en-US" sz="2200" dirty="0">
                  <a:solidFill>
                    <a:schemeClr val="tx1">
                      <a:lumMod val="85000"/>
                      <a:lumOff val="15000"/>
                    </a:schemeClr>
                  </a:solidFill>
                </a:endParaRPr>
              </a:p>
              <a:p>
                <a:pPr marL="0" indent="0">
                  <a:lnSpc>
                    <a:spcPct val="100000"/>
                  </a:lnSpc>
                  <a:spcBef>
                    <a:spcPts val="570"/>
                  </a:spcBef>
                  <a:buNone/>
                </a:pPr>
                <a:r>
                  <a:rPr lang="en-US" sz="2200" spc="10" dirty="0"/>
                  <a:t>1.	Median </a:t>
                </a:r>
                <a:r>
                  <a:rPr lang="en-US" sz="2200" spc="5" dirty="0"/>
                  <a:t>of </a:t>
                </a:r>
                <a:r>
                  <a:rPr lang="en-US" sz="2200" dirty="0"/>
                  <a:t>Values </a:t>
                </a:r>
                <a:r>
                  <a:rPr lang="en-US" sz="2200" spc="5" dirty="0"/>
                  <a:t>25, 20, 15, 35, 18. </a:t>
                </a:r>
                <a:r>
                  <a:rPr lang="en-US" sz="2200" spc="10" dirty="0"/>
                  <a:t>Median:</a:t>
                </a:r>
                <a:r>
                  <a:rPr lang="en-US" sz="2200" spc="400" dirty="0"/>
                  <a:t> </a:t>
                </a:r>
                <a:r>
                  <a:rPr lang="en-US" sz="2200" spc="10" dirty="0"/>
                  <a:t>20</a:t>
                </a:r>
                <a:endParaRPr lang="en-US" sz="2200" dirty="0"/>
              </a:p>
              <a:p>
                <a:pPr marL="0" indent="0">
                  <a:lnSpc>
                    <a:spcPct val="100000"/>
                  </a:lnSpc>
                  <a:spcBef>
                    <a:spcPts val="475"/>
                  </a:spcBef>
                  <a:buNone/>
                </a:pPr>
                <a:r>
                  <a:rPr lang="en-US" sz="2200" spc="10" dirty="0"/>
                  <a:t>2.	Median </a:t>
                </a:r>
                <a:r>
                  <a:rPr lang="en-US" sz="2200" spc="5" dirty="0"/>
                  <a:t>of </a:t>
                </a:r>
                <a:r>
                  <a:rPr lang="en-US" sz="2200" dirty="0"/>
                  <a:t>Values </a:t>
                </a:r>
                <a:r>
                  <a:rPr lang="en-US" sz="2200" spc="5" dirty="0"/>
                  <a:t>8, 20, 50, 25, 15, 30. </a:t>
                </a:r>
                <a:r>
                  <a:rPr lang="en-US" sz="2200" spc="10" dirty="0"/>
                  <a:t>Median:</a:t>
                </a:r>
                <a:r>
                  <a:rPr lang="en-US" sz="2200" spc="-130" dirty="0"/>
                  <a:t> </a:t>
                </a:r>
                <a:r>
                  <a:rPr lang="en-US" sz="2200" spc="5" dirty="0"/>
                  <a:t>22.5</a:t>
                </a:r>
                <a:endParaRPr lang="en-US" sz="2200" dirty="0"/>
              </a:p>
              <a:p>
                <a:pPr>
                  <a:lnSpc>
                    <a:spcPct val="100000"/>
                  </a:lnSpc>
                  <a:spcBef>
                    <a:spcPts val="2039"/>
                  </a:spcBef>
                  <a:buFont typeface="Wingdings" pitchFamily="2" charset="2"/>
                  <a:buChar char="v"/>
                </a:pPr>
                <a:r>
                  <a:rPr lang="en-US" sz="2200" b="1" spc="10" dirty="0">
                    <a:solidFill>
                      <a:schemeClr val="tx1">
                        <a:lumMod val="85000"/>
                        <a:lumOff val="15000"/>
                      </a:schemeClr>
                    </a:solidFill>
                  </a:rPr>
                  <a:t>Discrete </a:t>
                </a:r>
                <a:r>
                  <a:rPr lang="en-US" sz="2200" b="1" spc="-5" dirty="0">
                    <a:solidFill>
                      <a:schemeClr val="tx1">
                        <a:lumMod val="85000"/>
                        <a:lumOff val="15000"/>
                      </a:schemeClr>
                    </a:solidFill>
                  </a:rPr>
                  <a:t>Frequency</a:t>
                </a:r>
                <a:r>
                  <a:rPr lang="en-US" sz="2200" b="1" spc="5" dirty="0">
                    <a:solidFill>
                      <a:schemeClr val="tx1">
                        <a:lumMod val="85000"/>
                        <a:lumOff val="15000"/>
                      </a:schemeClr>
                    </a:solidFill>
                  </a:rPr>
                  <a:t> </a:t>
                </a:r>
                <a:r>
                  <a:rPr lang="en-US" sz="2200" b="1" spc="10" dirty="0">
                    <a:solidFill>
                      <a:schemeClr val="tx1">
                        <a:lumMod val="85000"/>
                        <a:lumOff val="15000"/>
                      </a:schemeClr>
                    </a:solidFill>
                  </a:rPr>
                  <a:t>Distribution</a:t>
                </a:r>
                <a:endParaRPr lang="en-US" sz="2200" dirty="0">
                  <a:solidFill>
                    <a:schemeClr val="tx1">
                      <a:lumMod val="85000"/>
                      <a:lumOff val="15000"/>
                    </a:schemeClr>
                  </a:solidFill>
                </a:endParaRPr>
              </a:p>
              <a:p>
                <a:pPr marL="0" indent="0">
                  <a:lnSpc>
                    <a:spcPct val="100000"/>
                  </a:lnSpc>
                  <a:spcBef>
                    <a:spcPts val="1275"/>
                  </a:spcBef>
                  <a:buNone/>
                </a:pPr>
                <a:r>
                  <a:rPr lang="en-US" sz="2200" spc="5" dirty="0"/>
                  <a:t>In this </a:t>
                </a:r>
                <a:r>
                  <a:rPr lang="en-US" sz="2200" spc="10" dirty="0"/>
                  <a:t>case median </a:t>
                </a:r>
                <a:r>
                  <a:rPr lang="en-US" sz="2200" spc="5" dirty="0"/>
                  <a:t>is </a:t>
                </a:r>
                <a:r>
                  <a:rPr lang="en-US" sz="2200" spc="10" dirty="0"/>
                  <a:t>obtained </a:t>
                </a:r>
                <a:r>
                  <a:rPr lang="en-US" sz="2200" spc="-15" dirty="0"/>
                  <a:t>by </a:t>
                </a:r>
                <a:r>
                  <a:rPr lang="en-US" sz="2200" spc="10" dirty="0"/>
                  <a:t>considering the</a:t>
                </a:r>
                <a:r>
                  <a:rPr lang="en-US" sz="2200" spc="-15" dirty="0"/>
                  <a:t> </a:t>
                </a:r>
                <a:r>
                  <a:rPr lang="en-US" sz="2200" spc="10" dirty="0"/>
                  <a:t>cumulative</a:t>
                </a:r>
                <a:r>
                  <a:rPr lang="en-US" sz="2200" dirty="0"/>
                  <a:t> </a:t>
                </a:r>
                <a:r>
                  <a:rPr lang="en-US" sz="2200" spc="5" dirty="0"/>
                  <a:t>frequencies. </a:t>
                </a:r>
                <a:r>
                  <a:rPr lang="en-US" sz="2200" spc="10" dirty="0"/>
                  <a:t>The steps </a:t>
                </a:r>
                <a:r>
                  <a:rPr lang="en-US" sz="2200" spc="5" dirty="0"/>
                  <a:t>involved</a:t>
                </a:r>
              </a:p>
              <a:p>
                <a:pPr marL="514350" indent="-514350">
                  <a:spcBef>
                    <a:spcPts val="1275"/>
                  </a:spcBef>
                  <a:buFont typeface="+mj-lt"/>
                  <a:buAutoNum type="romanLcPeriod"/>
                </a:pPr>
                <a:r>
                  <a:rPr lang="en-US" sz="2200" spc="10" dirty="0"/>
                  <a:t>Find </a:t>
                </a:r>
                <a14:m>
                  <m:oMath xmlns:m="http://schemas.openxmlformats.org/officeDocument/2006/math">
                    <m:f>
                      <m:fPr>
                        <m:ctrlPr>
                          <a:rPr lang="en-US" sz="2200" i="1" spc="10" smtClean="0">
                            <a:latin typeface="Cambria Math" panose="02040503050406030204" pitchFamily="18" charset="0"/>
                          </a:rPr>
                        </m:ctrlPr>
                      </m:fPr>
                      <m:num>
                        <m:r>
                          <a:rPr lang="en-US" sz="2200" b="0" i="1" spc="10" smtClean="0">
                            <a:latin typeface="Cambria Math"/>
                          </a:rPr>
                          <m:t>𝑁</m:t>
                        </m:r>
                      </m:num>
                      <m:den>
                        <m:r>
                          <a:rPr lang="en-US" sz="2200" b="0" i="1" spc="10" smtClean="0">
                            <a:latin typeface="Cambria Math"/>
                          </a:rPr>
                          <m:t>2</m:t>
                        </m:r>
                      </m:den>
                    </m:f>
                  </m:oMath>
                </a14:m>
                <a:r>
                  <a:rPr lang="en-US" sz="2200" spc="80" dirty="0"/>
                  <a:t>, </a:t>
                </a:r>
                <a:r>
                  <a:rPr lang="en-US" sz="2200" spc="10" dirty="0"/>
                  <a:t>where </a:t>
                </a:r>
                <a:r>
                  <a:rPr lang="en-US" sz="2200" i="1" spc="15" dirty="0"/>
                  <a:t>N</a:t>
                </a:r>
                <a:r>
                  <a:rPr lang="en-US" sz="2200" i="1" spc="-80" dirty="0"/>
                  <a:t> </a:t>
                </a:r>
                <a:r>
                  <a:rPr lang="en-US" sz="2200" spc="15" dirty="0"/>
                  <a:t>=</a:t>
                </a:r>
                <a14:m>
                  <m:oMath xmlns:m="http://schemas.openxmlformats.org/officeDocument/2006/math">
                    <m:nary>
                      <m:naryPr>
                        <m:chr m:val="∑"/>
                        <m:ctrlPr>
                          <a:rPr lang="en-US" sz="2400" i="1">
                            <a:latin typeface="Cambria Math" panose="02040503050406030204" pitchFamily="18" charset="0"/>
                          </a:rPr>
                        </m:ctrlPr>
                      </m:naryPr>
                      <m:sub>
                        <m:r>
                          <m:rPr>
                            <m:brk m:alnAt="23"/>
                          </m:rPr>
                          <a:rPr lang="en-US" sz="2400" i="1">
                            <a:latin typeface="Cambria Math"/>
                          </a:rPr>
                          <m:t>𝑖</m:t>
                        </m:r>
                        <m:r>
                          <a:rPr lang="en-US" sz="2400" i="1">
                            <a:latin typeface="Cambria Math"/>
                          </a:rPr>
                          <m:t>=1</m:t>
                        </m:r>
                      </m:sub>
                      <m:sup>
                        <m:r>
                          <a:rPr lang="en-US" sz="2400" i="1">
                            <a:latin typeface="Cambria Math"/>
                          </a:rPr>
                          <m:t>𝑛</m:t>
                        </m:r>
                      </m:sup>
                      <m:e>
                        <m:sSub>
                          <m:sSubPr>
                            <m:ctrlPr>
                              <a:rPr lang="en-US" sz="2000" i="1" spc="-10">
                                <a:solidFill>
                                  <a:schemeClr val="tx1">
                                    <a:lumMod val="95000"/>
                                    <a:lumOff val="5000"/>
                                  </a:schemeClr>
                                </a:solidFill>
                                <a:latin typeface="Cambria Math" panose="02040503050406030204" pitchFamily="18" charset="0"/>
                              </a:rPr>
                            </m:ctrlPr>
                          </m:sSubPr>
                          <m:e>
                            <m:r>
                              <a:rPr lang="en-US" sz="2000" i="1" spc="-10">
                                <a:solidFill>
                                  <a:schemeClr val="tx1">
                                    <a:lumMod val="95000"/>
                                    <a:lumOff val="5000"/>
                                  </a:schemeClr>
                                </a:solidFill>
                                <a:latin typeface="Cambria Math"/>
                              </a:rPr>
                              <m:t>𝑓</m:t>
                            </m:r>
                          </m:e>
                          <m:sub>
                            <m:r>
                              <a:rPr lang="en-US" sz="2000" b="0" i="1" spc="-10" smtClean="0">
                                <a:solidFill>
                                  <a:schemeClr val="tx1">
                                    <a:lumMod val="95000"/>
                                    <a:lumOff val="5000"/>
                                  </a:schemeClr>
                                </a:solidFill>
                                <a:latin typeface="Cambria Math"/>
                              </a:rPr>
                              <m:t>𝑖</m:t>
                            </m:r>
                          </m:sub>
                        </m:sSub>
                      </m:e>
                    </m:nary>
                  </m:oMath>
                </a14:m>
                <a:endParaRPr lang="en-US" sz="2200" dirty="0"/>
              </a:p>
              <a:p>
                <a:pPr marL="514350" indent="-514350">
                  <a:spcBef>
                    <a:spcPts val="1275"/>
                  </a:spcBef>
                  <a:buFont typeface="+mj-lt"/>
                  <a:buAutoNum type="romanLcPeriod"/>
                </a:pPr>
                <a:r>
                  <a:rPr lang="en-US" sz="2200" spc="10" dirty="0"/>
                  <a:t>See the cumulative frequency </a:t>
                </a:r>
                <a:r>
                  <a:rPr lang="en-US" sz="2200" spc="5" dirty="0"/>
                  <a:t>(c.f.) just greater </a:t>
                </a:r>
                <a:r>
                  <a:rPr lang="en-US" sz="2200" spc="10" dirty="0"/>
                  <a:t>than </a:t>
                </a:r>
                <a14:m>
                  <m:oMath xmlns:m="http://schemas.openxmlformats.org/officeDocument/2006/math">
                    <m:f>
                      <m:fPr>
                        <m:ctrlPr>
                          <a:rPr lang="en-US" sz="2200" i="1" spc="10">
                            <a:latin typeface="Cambria Math" panose="02040503050406030204" pitchFamily="18" charset="0"/>
                          </a:rPr>
                        </m:ctrlPr>
                      </m:fPr>
                      <m:num>
                        <m:r>
                          <a:rPr lang="en-US" sz="2200" i="1" spc="10">
                            <a:latin typeface="Cambria Math"/>
                          </a:rPr>
                          <m:t>𝑁</m:t>
                        </m:r>
                      </m:num>
                      <m:den>
                        <m:r>
                          <a:rPr lang="en-US" sz="2200" i="1" spc="10">
                            <a:latin typeface="Cambria Math"/>
                          </a:rPr>
                          <m:t>2</m:t>
                        </m:r>
                      </m:den>
                    </m:f>
                  </m:oMath>
                </a14:m>
                <a:r>
                  <a:rPr lang="en-US" sz="2200" i="1" spc="80" dirty="0"/>
                  <a:t>.</a:t>
                </a:r>
                <a:endParaRPr lang="en-US" sz="2200" dirty="0"/>
              </a:p>
              <a:p>
                <a:pPr marL="514350" indent="-514350">
                  <a:spcBef>
                    <a:spcPts val="1275"/>
                  </a:spcBef>
                  <a:buFont typeface="+mj-lt"/>
                  <a:buAutoNum type="romanLcPeriod"/>
                </a:pPr>
                <a:r>
                  <a:rPr lang="en-US" sz="2200" spc="10" dirty="0"/>
                  <a:t>corresponding value </a:t>
                </a:r>
                <a:r>
                  <a:rPr lang="en-US" sz="2200" spc="5" dirty="0"/>
                  <a:t>of </a:t>
                </a:r>
                <a:r>
                  <a:rPr lang="en-US" sz="2200" i="1" spc="5" dirty="0"/>
                  <a:t>x </a:t>
                </a:r>
                <a:r>
                  <a:rPr lang="en-US" sz="2200" spc="5" dirty="0"/>
                  <a:t>is</a:t>
                </a:r>
                <a:r>
                  <a:rPr lang="en-US" sz="2200" spc="85" dirty="0"/>
                  <a:t> </a:t>
                </a:r>
                <a:r>
                  <a:rPr lang="en-US" sz="2200" spc="10" dirty="0"/>
                  <a:t>median.</a:t>
                </a:r>
                <a:endParaRPr lang="en-US" sz="2200" dirty="0"/>
              </a:p>
              <a:p>
                <a:pPr marL="0" indent="0">
                  <a:lnSpc>
                    <a:spcPct val="100000"/>
                  </a:lnSpc>
                  <a:spcBef>
                    <a:spcPts val="1275"/>
                  </a:spcBef>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3"/>
                <a:stretch>
                  <a:fillRect l="-963" t="-943" b="-94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EE70F3FE-37AA-4EA7-8FB6-3A2BADB0ACDA}"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spc="20" dirty="0">
                <a:solidFill>
                  <a:srgbClr val="000000"/>
                </a:solidFill>
                <a:latin typeface="Times New Roman" panose="02020603050405020304" pitchFamily="18" charset="0"/>
                <a:cs typeface="LM Roman Caps 10"/>
              </a:rPr>
              <a:t>Median</a:t>
            </a:r>
            <a:r>
              <a:rPr lang="en-US" sz="2400" b="1" dirty="0">
                <a:latin typeface="Times New Roman" panose="02020603050405020304" pitchFamily="18" charset="0"/>
              </a:rPr>
              <a:t>(CO1)</a:t>
            </a:r>
          </a:p>
        </p:txBody>
      </p:sp>
    </p:spTree>
    <p:extLst>
      <p:ext uri="{BB962C8B-B14F-4D97-AF65-F5344CB8AC3E}">
        <p14:creationId xmlns:p14="http://schemas.microsoft.com/office/powerpoint/2010/main" val="27475903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rmAutofit/>
              </a:bodyPr>
              <a:lstStyle/>
              <a:p>
                <a:pPr marL="0" indent="0">
                  <a:lnSpc>
                    <a:spcPct val="100000"/>
                  </a:lnSpc>
                  <a:spcBef>
                    <a:spcPts val="1245"/>
                  </a:spcBef>
                  <a:buNone/>
                </a:pPr>
                <a:r>
                  <a:rPr lang="en-US" sz="2200" spc="15" dirty="0">
                    <a:solidFill>
                      <a:schemeClr val="tx1">
                        <a:lumMod val="85000"/>
                        <a:lumOff val="15000"/>
                      </a:schemeClr>
                    </a:solidFill>
                  </a:rPr>
                  <a:t>Example: </a:t>
                </a:r>
                <a:r>
                  <a:rPr lang="en-US" sz="2200" spc="10" dirty="0">
                    <a:solidFill>
                      <a:schemeClr val="tx1">
                        <a:lumMod val="85000"/>
                        <a:lumOff val="15000"/>
                      </a:schemeClr>
                    </a:solidFill>
                  </a:rPr>
                  <a:t>Obtain the median </a:t>
                </a:r>
                <a:r>
                  <a:rPr lang="en-US" sz="2200" spc="-10" dirty="0">
                    <a:solidFill>
                      <a:schemeClr val="tx1">
                        <a:lumMod val="85000"/>
                        <a:lumOff val="15000"/>
                      </a:schemeClr>
                    </a:solidFill>
                  </a:rPr>
                  <a:t>for </a:t>
                </a:r>
                <a:r>
                  <a:rPr lang="en-US" sz="2200" spc="10" dirty="0">
                    <a:solidFill>
                      <a:schemeClr val="tx1">
                        <a:lumMod val="85000"/>
                        <a:lumOff val="15000"/>
                      </a:schemeClr>
                    </a:solidFill>
                  </a:rPr>
                  <a:t>the </a:t>
                </a:r>
                <a:r>
                  <a:rPr lang="en-US" sz="2200" dirty="0">
                    <a:solidFill>
                      <a:schemeClr val="tx1">
                        <a:lumMod val="85000"/>
                        <a:lumOff val="15000"/>
                      </a:schemeClr>
                    </a:solidFill>
                  </a:rPr>
                  <a:t>following </a:t>
                </a:r>
                <a:r>
                  <a:rPr lang="en-US" sz="2200" spc="10" dirty="0">
                    <a:solidFill>
                      <a:schemeClr val="tx1">
                        <a:lumMod val="85000"/>
                        <a:lumOff val="15000"/>
                      </a:schemeClr>
                    </a:solidFill>
                  </a:rPr>
                  <a:t>frequency</a:t>
                </a:r>
                <a:r>
                  <a:rPr lang="en-US" sz="2200" spc="35" dirty="0">
                    <a:solidFill>
                      <a:schemeClr val="tx1">
                        <a:lumMod val="85000"/>
                        <a:lumOff val="15000"/>
                      </a:schemeClr>
                    </a:solidFill>
                  </a:rPr>
                  <a:t> </a:t>
                </a:r>
                <a:r>
                  <a:rPr lang="en-US" sz="2200" spc="5" dirty="0">
                    <a:solidFill>
                      <a:schemeClr val="tx1">
                        <a:lumMod val="85000"/>
                        <a:lumOff val="15000"/>
                      </a:schemeClr>
                    </a:solidFill>
                  </a:rPr>
                  <a:t>distribution:</a:t>
                </a:r>
              </a:p>
              <a:p>
                <a:pPr marL="0" indent="0">
                  <a:lnSpc>
                    <a:spcPct val="100000"/>
                  </a:lnSpc>
                  <a:spcBef>
                    <a:spcPts val="1245"/>
                  </a:spcBef>
                  <a:buNone/>
                </a:pPr>
                <a:r>
                  <a:rPr lang="en-US" sz="2200" spc="5" dirty="0">
                    <a:solidFill>
                      <a:schemeClr val="tx1">
                        <a:lumMod val="85000"/>
                        <a:lumOff val="15000"/>
                      </a:schemeClr>
                    </a:solidFill>
                  </a:rPr>
                  <a:t>x: 1	  2	 3	4	5	6	7	8	9</a:t>
                </a:r>
              </a:p>
              <a:p>
                <a:pPr marL="0" indent="0">
                  <a:lnSpc>
                    <a:spcPct val="100000"/>
                  </a:lnSpc>
                  <a:spcBef>
                    <a:spcPts val="1245"/>
                  </a:spcBef>
                  <a:buNone/>
                </a:pPr>
                <a:r>
                  <a:rPr lang="en-US" sz="2200" spc="5" dirty="0">
                    <a:solidFill>
                      <a:schemeClr val="tx1">
                        <a:lumMod val="85000"/>
                        <a:lumOff val="15000"/>
                      </a:schemeClr>
                    </a:solidFill>
                  </a:rPr>
                  <a:t>f:  8	 10	11	16          20          25          15	9            6</a:t>
                </a:r>
                <a:endParaRPr lang="en-US" sz="2200" dirty="0">
                  <a:solidFill>
                    <a:schemeClr val="tx1">
                      <a:lumMod val="85000"/>
                      <a:lumOff val="15000"/>
                    </a:schemeClr>
                  </a:solidFill>
                </a:endParaRPr>
              </a:p>
              <a:p>
                <a:pPr marL="0" indent="0" fontAlgn="t">
                  <a:buNone/>
                </a:pPr>
                <a:r>
                  <a:rPr lang="en-US" sz="2200" dirty="0">
                    <a:solidFill>
                      <a:schemeClr val="tx1">
                        <a:lumMod val="85000"/>
                        <a:lumOff val="15000"/>
                      </a:schemeClr>
                    </a:solidFill>
                  </a:rPr>
                  <a:t>Solution:</a:t>
                </a:r>
              </a:p>
              <a:p>
                <a:pPr marL="514350" indent="-514350">
                  <a:spcBef>
                    <a:spcPts val="1275"/>
                  </a:spcBef>
                  <a:buFont typeface="+mj-lt"/>
                  <a:buAutoNum type="romanLcPeriod"/>
                </a:pPr>
                <a:r>
                  <a:rPr lang="en-US" sz="2200" spc="10" dirty="0"/>
                  <a:t>Find </a:t>
                </a:r>
                <a14:m>
                  <m:oMath xmlns:m="http://schemas.openxmlformats.org/officeDocument/2006/math">
                    <m:f>
                      <m:fPr>
                        <m:ctrlPr>
                          <a:rPr lang="en-US" sz="2200" i="1" spc="10">
                            <a:latin typeface="Cambria Math" panose="02040503050406030204" pitchFamily="18" charset="0"/>
                          </a:rPr>
                        </m:ctrlPr>
                      </m:fPr>
                      <m:num>
                        <m:r>
                          <a:rPr lang="en-US" sz="2200" i="1" spc="10">
                            <a:latin typeface="Cambria Math"/>
                          </a:rPr>
                          <m:t>𝑁</m:t>
                        </m:r>
                      </m:num>
                      <m:den>
                        <m:r>
                          <a:rPr lang="en-US" sz="2200" i="1" spc="10">
                            <a:latin typeface="Cambria Math"/>
                          </a:rPr>
                          <m:t>2</m:t>
                        </m:r>
                      </m:den>
                    </m:f>
                    <m:r>
                      <a:rPr lang="en-US" sz="2200" b="0" i="1" spc="10" smtClean="0">
                        <a:latin typeface="Cambria Math"/>
                      </a:rPr>
                      <m:t>=</m:t>
                    </m:r>
                    <m:f>
                      <m:fPr>
                        <m:ctrlPr>
                          <a:rPr lang="en-US" sz="2200" i="1" spc="10">
                            <a:latin typeface="Cambria Math" panose="02040503050406030204" pitchFamily="18" charset="0"/>
                          </a:rPr>
                        </m:ctrlPr>
                      </m:fPr>
                      <m:num>
                        <m:r>
                          <a:rPr lang="en-US" sz="2200" b="0" i="1" spc="10" smtClean="0">
                            <a:latin typeface="Cambria Math"/>
                          </a:rPr>
                          <m:t>8+10+11+16+20+25+15+9+6</m:t>
                        </m:r>
                      </m:num>
                      <m:den>
                        <m:r>
                          <a:rPr lang="en-US" sz="2200" i="1" spc="10">
                            <a:latin typeface="Cambria Math"/>
                          </a:rPr>
                          <m:t>2</m:t>
                        </m:r>
                      </m:den>
                    </m:f>
                    <m:r>
                      <a:rPr lang="en-US" sz="2200" b="0" i="1" spc="10" smtClean="0">
                        <a:latin typeface="Cambria Math"/>
                      </a:rPr>
                      <m:t>=</m:t>
                    </m:r>
                    <m:f>
                      <m:fPr>
                        <m:ctrlPr>
                          <a:rPr lang="en-US" sz="2200" i="1" spc="10">
                            <a:latin typeface="Cambria Math" panose="02040503050406030204" pitchFamily="18" charset="0"/>
                          </a:rPr>
                        </m:ctrlPr>
                      </m:fPr>
                      <m:num>
                        <m:r>
                          <a:rPr lang="en-US" sz="2200" b="0" i="1" spc="10" smtClean="0">
                            <a:latin typeface="Cambria Math"/>
                          </a:rPr>
                          <m:t>120</m:t>
                        </m:r>
                      </m:num>
                      <m:den>
                        <m:r>
                          <a:rPr lang="en-US" sz="2200" i="1" spc="10">
                            <a:latin typeface="Cambria Math"/>
                          </a:rPr>
                          <m:t>2</m:t>
                        </m:r>
                      </m:den>
                    </m:f>
                    <m:r>
                      <a:rPr lang="en-US" sz="2200" b="0" i="1" spc="10" smtClean="0">
                        <a:latin typeface="Cambria Math"/>
                      </a:rPr>
                      <m:t>=60</m:t>
                    </m:r>
                  </m:oMath>
                </a14:m>
                <a:r>
                  <a:rPr lang="en-US" sz="2200" spc="80" dirty="0"/>
                  <a:t>, </a:t>
                </a:r>
              </a:p>
              <a:p>
                <a:pPr marL="0" indent="0">
                  <a:spcBef>
                    <a:spcPts val="1275"/>
                  </a:spcBef>
                  <a:buNone/>
                </a:pPr>
                <a:r>
                  <a:rPr lang="en-US" sz="2200" spc="10" dirty="0"/>
                  <a:t>where </a:t>
                </a:r>
                <a:r>
                  <a:rPr lang="en-US" sz="2200" i="1" spc="15" dirty="0"/>
                  <a:t>N</a:t>
                </a:r>
                <a:r>
                  <a:rPr lang="en-US" sz="2200" i="1" spc="-80" dirty="0"/>
                  <a:t> </a:t>
                </a:r>
                <a:r>
                  <a:rPr lang="en-US" sz="2200" spc="15" dirty="0"/>
                  <a:t>=</a:t>
                </a:r>
                <a14:m>
                  <m:oMath xmlns:m="http://schemas.openxmlformats.org/officeDocument/2006/math">
                    <m:nary>
                      <m:naryPr>
                        <m:chr m:val="∑"/>
                        <m:ctrlPr>
                          <a:rPr lang="en-US" sz="2200" i="1">
                            <a:latin typeface="Cambria Math" panose="02040503050406030204" pitchFamily="18" charset="0"/>
                          </a:rPr>
                        </m:ctrlPr>
                      </m:naryPr>
                      <m:sub>
                        <m:r>
                          <m:rPr>
                            <m:brk m:alnAt="23"/>
                          </m:rPr>
                          <a:rPr lang="en-US" sz="2200" i="1">
                            <a:latin typeface="Cambria Math"/>
                          </a:rPr>
                          <m:t>𝑖</m:t>
                        </m:r>
                        <m:r>
                          <a:rPr lang="en-US" sz="2200" i="1">
                            <a:latin typeface="Cambria Math"/>
                          </a:rPr>
                          <m:t>=1</m:t>
                        </m:r>
                      </m:sub>
                      <m:sup>
                        <m:r>
                          <a:rPr lang="en-US" sz="2200" i="1">
                            <a:latin typeface="Cambria Math"/>
                          </a:rPr>
                          <m:t>𝑛</m:t>
                        </m:r>
                      </m:sup>
                      <m:e>
                        <m:sSub>
                          <m:sSubPr>
                            <m:ctrlPr>
                              <a:rPr lang="en-US" sz="2200" i="1" spc="-10">
                                <a:solidFill>
                                  <a:schemeClr val="tx1">
                                    <a:lumMod val="95000"/>
                                    <a:lumOff val="5000"/>
                                  </a:schemeClr>
                                </a:solidFill>
                                <a:latin typeface="Cambria Math" panose="02040503050406030204" pitchFamily="18" charset="0"/>
                              </a:rPr>
                            </m:ctrlPr>
                          </m:sSubPr>
                          <m:e>
                            <m:r>
                              <a:rPr lang="en-US" sz="2200" i="1" spc="-10">
                                <a:solidFill>
                                  <a:schemeClr val="tx1">
                                    <a:lumMod val="95000"/>
                                    <a:lumOff val="5000"/>
                                  </a:schemeClr>
                                </a:solidFill>
                                <a:latin typeface="Cambria Math"/>
                              </a:rPr>
                              <m:t>𝑓</m:t>
                            </m:r>
                          </m:e>
                          <m:sub>
                            <m:r>
                              <a:rPr lang="en-US" sz="2200" i="1" spc="-10">
                                <a:solidFill>
                                  <a:schemeClr val="tx1">
                                    <a:lumMod val="95000"/>
                                    <a:lumOff val="5000"/>
                                  </a:schemeClr>
                                </a:solidFill>
                                <a:latin typeface="Cambria Math"/>
                              </a:rPr>
                              <m:t>𝑖</m:t>
                            </m:r>
                          </m:sub>
                        </m:sSub>
                      </m:e>
                    </m:nary>
                  </m:oMath>
                </a14:m>
                <a:endParaRPr lang="en-US" sz="2200" dirty="0"/>
              </a:p>
              <a:p>
                <a:pPr marL="514350" indent="-514350">
                  <a:spcBef>
                    <a:spcPts val="1275"/>
                  </a:spcBef>
                  <a:buFont typeface="+mj-lt"/>
                  <a:buAutoNum type="romanLcPeriod"/>
                </a:pPr>
                <a:r>
                  <a:rPr lang="en-US" sz="2200" spc="10" dirty="0"/>
                  <a:t>See the cumulative frequency </a:t>
                </a:r>
                <a:r>
                  <a:rPr lang="en-US" sz="2200" spc="5" dirty="0"/>
                  <a:t>(c.f.) just greater </a:t>
                </a:r>
                <a:r>
                  <a:rPr lang="en-US" sz="2200" spc="10" dirty="0"/>
                  <a:t>than </a:t>
                </a:r>
                <a14:m>
                  <m:oMath xmlns:m="http://schemas.openxmlformats.org/officeDocument/2006/math">
                    <m:f>
                      <m:fPr>
                        <m:ctrlPr>
                          <a:rPr lang="en-US" sz="2200" i="1" spc="10">
                            <a:latin typeface="Cambria Math" panose="02040503050406030204" pitchFamily="18" charset="0"/>
                          </a:rPr>
                        </m:ctrlPr>
                      </m:fPr>
                      <m:num>
                        <m:r>
                          <a:rPr lang="en-US" sz="2200" i="1" spc="10">
                            <a:latin typeface="Cambria Math"/>
                          </a:rPr>
                          <m:t>𝑁</m:t>
                        </m:r>
                      </m:num>
                      <m:den>
                        <m:r>
                          <a:rPr lang="en-US" sz="2200" i="1" spc="10">
                            <a:latin typeface="Cambria Math"/>
                          </a:rPr>
                          <m:t>2</m:t>
                        </m:r>
                      </m:den>
                    </m:f>
                  </m:oMath>
                </a14:m>
                <a:r>
                  <a:rPr lang="en-US" sz="2200" i="1" spc="80" dirty="0"/>
                  <a:t>.</a:t>
                </a:r>
                <a:endParaRPr lang="en-US" sz="2200" dirty="0"/>
              </a:p>
              <a:p>
                <a:pPr marL="514350" indent="-514350">
                  <a:spcBef>
                    <a:spcPts val="1275"/>
                  </a:spcBef>
                  <a:buFont typeface="+mj-lt"/>
                  <a:buAutoNum type="romanLcPeriod"/>
                </a:pPr>
                <a:r>
                  <a:rPr lang="en-US" sz="2200" spc="10" dirty="0"/>
                  <a:t>corresponding value </a:t>
                </a:r>
                <a:r>
                  <a:rPr lang="en-US" sz="2200" spc="5" dirty="0"/>
                  <a:t>of </a:t>
                </a:r>
                <a:r>
                  <a:rPr lang="en-US" sz="2200" i="1" spc="5" dirty="0"/>
                  <a:t>x </a:t>
                </a:r>
                <a:r>
                  <a:rPr lang="en-US" sz="2200" spc="5" dirty="0"/>
                  <a:t>is</a:t>
                </a:r>
                <a:r>
                  <a:rPr lang="en-US" sz="2200" spc="85" dirty="0"/>
                  <a:t> </a:t>
                </a:r>
                <a:r>
                  <a:rPr lang="en-US" sz="2200" spc="10" dirty="0"/>
                  <a:t>median.</a:t>
                </a:r>
                <a:endParaRPr lang="en-US" sz="2200" dirty="0"/>
              </a:p>
              <a:p>
                <a:pPr marL="0" indent="0" fontAlgn="t">
                  <a:buNone/>
                </a:pPr>
                <a:endParaRPr lang="en-US" sz="2400" dirty="0"/>
              </a:p>
              <a:p>
                <a:endParaRPr lang="en-US" sz="2200" dirty="0">
                  <a:solidFill>
                    <a:schemeClr val="tx1">
                      <a:lumMod val="85000"/>
                      <a:lumOff val="15000"/>
                    </a:schemeClr>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48992EA5-BFE5-4F40-9CAA-5BB5C458AED0}"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spc="20" dirty="0">
                <a:solidFill>
                  <a:srgbClr val="000000"/>
                </a:solidFill>
                <a:latin typeface="Times New Roman" panose="02020603050405020304" pitchFamily="18" charset="0"/>
                <a:cs typeface="LM Roman Caps 10"/>
              </a:rPr>
              <a:t>Median</a:t>
            </a:r>
            <a:r>
              <a:rPr lang="en-US" sz="2400" b="1" dirty="0">
                <a:latin typeface="Times New Roman" panose="02020603050405020304" pitchFamily="18" charset="0"/>
              </a:rPr>
              <a:t>(CO1)</a:t>
            </a:r>
          </a:p>
        </p:txBody>
      </p:sp>
    </p:spTree>
    <p:extLst>
      <p:ext uri="{BB962C8B-B14F-4D97-AF65-F5344CB8AC3E}">
        <p14:creationId xmlns:p14="http://schemas.microsoft.com/office/powerpoint/2010/main" val="424725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6138BD14-36ED-4D03-BDA6-187CFB2A295C}" type="datetime1">
              <a:rPr lang="en-US" smtClean="0"/>
              <a:t>1/5/2023</a:t>
            </a:fld>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3</a:t>
            </a:fld>
            <a:endParaRPr lang="en-US" dirty="0"/>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Evaluation </a:t>
            </a:r>
            <a:r>
              <a:rPr kumimoji="0" lang="en-US" sz="2400" b="1" i="0" u="none" strike="noStrike" kern="1200" cap="none" spc="0" normalizeH="0" baseline="0" noProof="0" dirty="0" err="1">
                <a:ln>
                  <a:noFill/>
                </a:ln>
                <a:solidFill>
                  <a:schemeClr val="dk1"/>
                </a:solidFill>
                <a:effectLst/>
                <a:uLnTx/>
                <a:uFillTx/>
                <a:latin typeface="+mn-lt"/>
                <a:ea typeface="+mn-ea"/>
                <a:cs typeface="+mn-cs"/>
              </a:rPr>
              <a:t>Sche</a:t>
            </a:r>
            <a:r>
              <a:rPr lang="en-US" sz="2400" b="1" dirty="0"/>
              <a:t>me</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sp>
        <p:nvSpPr>
          <p:cNvPr id="10" name="Footer Placeholder 9"/>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pic>
        <p:nvPicPr>
          <p:cNvPr id="13" name="Picture 12">
            <a:extLst>
              <a:ext uri="{FF2B5EF4-FFF2-40B4-BE49-F238E27FC236}">
                <a16:creationId xmlns:a16="http://schemas.microsoft.com/office/drawing/2014/main" id="{67B7BB02-406A-4D53-904F-785909EE8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77"/>
            <a:ext cx="1295400" cy="549276"/>
          </a:xfrm>
          <a:prstGeom prst="rect">
            <a:avLst/>
          </a:prstGeom>
        </p:spPr>
      </p:pic>
      <p:pic>
        <p:nvPicPr>
          <p:cNvPr id="9" name="Content Placeholder 8">
            <a:extLst>
              <a:ext uri="{FF2B5EF4-FFF2-40B4-BE49-F238E27FC236}">
                <a16:creationId xmlns:a16="http://schemas.microsoft.com/office/drawing/2014/main" id="{43994EC5-E66A-465F-B5FE-784B1953C8A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00200" y="838200"/>
            <a:ext cx="6629400" cy="5327650"/>
          </a:xfrm>
        </p:spPr>
      </p:pic>
      <p:sp>
        <p:nvSpPr>
          <p:cNvPr id="15" name="Rectangle 14">
            <a:extLst>
              <a:ext uri="{FF2B5EF4-FFF2-40B4-BE49-F238E27FC236}">
                <a16:creationId xmlns:a16="http://schemas.microsoft.com/office/drawing/2014/main" id="{DE197406-7DEA-43B8-82B3-A93CAC26390D}"/>
              </a:ext>
            </a:extLst>
          </p:cNvPr>
          <p:cNvSpPr/>
          <p:nvPr/>
        </p:nvSpPr>
        <p:spPr>
          <a:xfrm>
            <a:off x="1600200" y="2438400"/>
            <a:ext cx="6467475"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hi-IN">
              <a:solidFill>
                <a:srgbClr val="FF0000"/>
              </a:solidFill>
            </a:endParaRPr>
          </a:p>
        </p:txBody>
      </p:sp>
    </p:spTree>
    <p:extLst>
      <p:ext uri="{BB962C8B-B14F-4D97-AF65-F5344CB8AC3E}">
        <p14:creationId xmlns:p14="http://schemas.microsoft.com/office/powerpoint/2010/main" val="213372288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5181600"/>
              </a:xfrm>
            </p:spPr>
            <p:txBody>
              <a:bodyPr>
                <a:normAutofit lnSpcReduction="10000"/>
              </a:bodyPr>
              <a:lstStyle/>
              <a:p>
                <a:pPr marL="0" indent="0">
                  <a:buNone/>
                </a:pPr>
                <a:endParaRPr lang="en-US" sz="2200" spc="10" dirty="0">
                  <a:cs typeface="LM Sans 12"/>
                </a:endParaRPr>
              </a:p>
              <a:p>
                <a:pPr marL="0" indent="0">
                  <a:buNone/>
                </a:pPr>
                <a:endParaRPr lang="en-US" sz="2200" spc="10" dirty="0">
                  <a:cs typeface="LM Sans 12"/>
                </a:endParaRPr>
              </a:p>
              <a:p>
                <a:pPr marL="0" indent="0">
                  <a:buNone/>
                </a:pPr>
                <a:endParaRPr lang="en-US" sz="2200" spc="10" dirty="0">
                  <a:cs typeface="LM Sans 12"/>
                </a:endParaRPr>
              </a:p>
              <a:p>
                <a:pPr marL="0" indent="0">
                  <a:buNone/>
                </a:pPr>
                <a:endParaRPr lang="en-US" sz="2200" spc="10" dirty="0">
                  <a:cs typeface="LM Sans 12"/>
                </a:endParaRPr>
              </a:p>
              <a:p>
                <a:pPr marL="0" indent="0">
                  <a:buNone/>
                </a:pPr>
                <a:endParaRPr lang="en-US" sz="2200" spc="10" dirty="0">
                  <a:cs typeface="LM Sans 12"/>
                </a:endParaRPr>
              </a:p>
              <a:p>
                <a:pPr marL="0" indent="0">
                  <a:buNone/>
                </a:pPr>
                <a:endParaRPr lang="en-US" sz="2200" spc="10" dirty="0">
                  <a:cs typeface="LM Sans 12"/>
                </a:endParaRPr>
              </a:p>
              <a:p>
                <a:pPr marL="0" indent="0">
                  <a:buNone/>
                </a:pPr>
                <a:endParaRPr lang="en-US" sz="2200" spc="10" dirty="0">
                  <a:cs typeface="LM Sans 12"/>
                </a:endParaRPr>
              </a:p>
              <a:p>
                <a:pPr marL="0" indent="0">
                  <a:buNone/>
                </a:pPr>
                <a:endParaRPr lang="en-US" sz="2200" spc="10" dirty="0">
                  <a:cs typeface="LM Sans 12"/>
                </a:endParaRPr>
              </a:p>
              <a:p>
                <a:pPr marL="0" indent="0">
                  <a:buNone/>
                </a:pPr>
                <a:endParaRPr lang="en-US" sz="2200" spc="10" dirty="0">
                  <a:cs typeface="LM Sans 12"/>
                </a:endParaRPr>
              </a:p>
              <a:p>
                <a:pPr marL="0" indent="0">
                  <a:buNone/>
                </a:pPr>
                <a:endParaRPr lang="en-US" sz="2200" spc="10" dirty="0">
                  <a:cs typeface="LM Sans 12"/>
                </a:endParaRPr>
              </a:p>
              <a:p>
                <a:pPr marL="0" indent="0">
                  <a:buNone/>
                </a:pPr>
                <a:endParaRPr lang="en-US" sz="2200" spc="10" dirty="0">
                  <a:cs typeface="LM Sans 12"/>
                </a:endParaRPr>
              </a:p>
              <a:p>
                <a:pPr marL="0" indent="0">
                  <a:buNone/>
                </a:pPr>
                <a:r>
                  <a:rPr lang="en-US" sz="2200" spc="10" dirty="0">
                    <a:cs typeface="LM Sans 12"/>
                  </a:rPr>
                  <a:t>Here </a:t>
                </a:r>
                <a:r>
                  <a:rPr lang="en-US" sz="2200" spc="15" dirty="0">
                    <a:cs typeface="LM Sans 12"/>
                  </a:rPr>
                  <a:t>N =</a:t>
                </a:r>
                <a:r>
                  <a:rPr lang="en-US" sz="2200" spc="-100" dirty="0">
                    <a:cs typeface="LM Sans 12"/>
                  </a:rPr>
                  <a:t> </a:t>
                </a:r>
                <a:r>
                  <a:rPr lang="en-US" sz="2200" spc="10" dirty="0">
                    <a:cs typeface="LM Sans 12"/>
                  </a:rPr>
                  <a:t>120, </a:t>
                </a:r>
                <a:r>
                  <a:rPr lang="en-US" sz="2200" dirty="0"/>
                  <a:t>The cumulative frequency just greater than </a:t>
                </a:r>
                <a14:m>
                  <m:oMath xmlns:m="http://schemas.openxmlformats.org/officeDocument/2006/math">
                    <m:f>
                      <m:fPr>
                        <m:ctrlPr>
                          <a:rPr lang="en-US" sz="2200" i="1" spc="10">
                            <a:latin typeface="Cambria Math" panose="02040503050406030204" pitchFamily="18" charset="0"/>
                          </a:rPr>
                        </m:ctrlPr>
                      </m:fPr>
                      <m:num>
                        <m:r>
                          <a:rPr lang="en-US" sz="2200" i="1" spc="10">
                            <a:latin typeface="Cambria Math"/>
                          </a:rPr>
                          <m:t>𝑁</m:t>
                        </m:r>
                      </m:num>
                      <m:den>
                        <m:r>
                          <a:rPr lang="en-US" sz="2200" i="1" spc="10">
                            <a:latin typeface="Cambria Math"/>
                          </a:rPr>
                          <m:t>2</m:t>
                        </m:r>
                      </m:den>
                    </m:f>
                  </m:oMath>
                </a14:m>
                <a:r>
                  <a:rPr lang="en-US" sz="2200" dirty="0"/>
                  <a:t> is 65 and the 2 value of x corresponding to 65 is 5. Therefore, median is 5.</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181600"/>
              </a:xfrm>
              <a:blipFill rotWithShape="1">
                <a:blip r:embed="rId2"/>
                <a:stretch>
                  <a:fillRect l="-963" t="-1412" b="-400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9329BF1-6C65-473F-807F-27863705E247}"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817163"/>
            <a:ext cx="6096000" cy="420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spc="20" dirty="0">
                <a:solidFill>
                  <a:srgbClr val="000000"/>
                </a:solidFill>
                <a:latin typeface="Times New Roman" panose="02020603050405020304" pitchFamily="18" charset="0"/>
                <a:cs typeface="LM Roman Caps 10"/>
              </a:rPr>
              <a:t>Median</a:t>
            </a:r>
            <a:r>
              <a:rPr lang="en-US" sz="2400" b="1" dirty="0">
                <a:latin typeface="Times New Roman" panose="02020603050405020304" pitchFamily="18" charset="0"/>
              </a:rPr>
              <a:t>(CO1)</a:t>
            </a:r>
          </a:p>
        </p:txBody>
      </p:sp>
    </p:spTree>
    <p:extLst>
      <p:ext uri="{BB962C8B-B14F-4D97-AF65-F5344CB8AC3E}">
        <p14:creationId xmlns:p14="http://schemas.microsoft.com/office/powerpoint/2010/main" val="28901898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1000"/>
                                        <p:tgtEl>
                                          <p:spTgt spid="6147"/>
                                        </p:tgtEl>
                                      </p:cBhvr>
                                    </p:animEffect>
                                    <p:anim calcmode="lin" valueType="num">
                                      <p:cBhvr>
                                        <p:cTn id="8" dur="1000" fill="hold"/>
                                        <p:tgtEl>
                                          <p:spTgt spid="6147"/>
                                        </p:tgtEl>
                                        <p:attrNameLst>
                                          <p:attrName>ppt_x</p:attrName>
                                        </p:attrNameLst>
                                      </p:cBhvr>
                                      <p:tavLst>
                                        <p:tav tm="0">
                                          <p:val>
                                            <p:strVal val="#ppt_x"/>
                                          </p:val>
                                        </p:tav>
                                        <p:tav tm="100000">
                                          <p:val>
                                            <p:strVal val="#ppt_x"/>
                                          </p:val>
                                        </p:tav>
                                      </p:tavLst>
                                    </p:anim>
                                    <p:anim calcmode="lin" valueType="num">
                                      <p:cBhvr>
                                        <p:cTn id="9" dur="1000" fill="hold"/>
                                        <p:tgtEl>
                                          <p:spTgt spid="614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1" end="11"/>
                                            </p:txEl>
                                          </p:spTgt>
                                        </p:tgtEl>
                                        <p:attrNameLst>
                                          <p:attrName>style.visibility</p:attrName>
                                        </p:attrNameLst>
                                      </p:cBhvr>
                                      <p:to>
                                        <p:strVal val="visible"/>
                                      </p:to>
                                    </p:set>
                                    <p:animEffect transition="in" filter="fade">
                                      <p:cBhvr>
                                        <p:cTn id="14" dur="1000"/>
                                        <p:tgtEl>
                                          <p:spTgt spid="3">
                                            <p:txEl>
                                              <p:pRg st="11" end="11"/>
                                            </p:txEl>
                                          </p:spTgt>
                                        </p:tgtEl>
                                      </p:cBhvr>
                                    </p:animEffect>
                                    <p:anim calcmode="lin" valueType="num">
                                      <p:cBhvr>
                                        <p:cTn id="15"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a:lnSpc>
                    <a:spcPct val="100000"/>
                  </a:lnSpc>
                  <a:spcBef>
                    <a:spcPts val="5"/>
                  </a:spcBef>
                  <a:buFont typeface="Wingdings" pitchFamily="2" charset="2"/>
                  <a:buChar char="v"/>
                </a:pPr>
                <a:r>
                  <a:rPr lang="en-US" sz="2200" b="1" dirty="0">
                    <a:solidFill>
                      <a:schemeClr val="tx1">
                        <a:lumMod val="85000"/>
                        <a:lumOff val="15000"/>
                      </a:schemeClr>
                    </a:solidFill>
                  </a:rPr>
                  <a:t>Continuous </a:t>
                </a:r>
                <a:r>
                  <a:rPr lang="en-US" sz="2200" b="1" spc="-5" dirty="0">
                    <a:solidFill>
                      <a:schemeClr val="tx1">
                        <a:lumMod val="85000"/>
                        <a:lumOff val="15000"/>
                      </a:schemeClr>
                    </a:solidFill>
                  </a:rPr>
                  <a:t>Frequency</a:t>
                </a:r>
                <a:r>
                  <a:rPr lang="en-US" sz="2200" b="1" spc="10" dirty="0">
                    <a:solidFill>
                      <a:schemeClr val="tx1">
                        <a:lumMod val="85000"/>
                        <a:lumOff val="15000"/>
                      </a:schemeClr>
                    </a:solidFill>
                  </a:rPr>
                  <a:t> Distribution</a:t>
                </a:r>
                <a:endParaRPr lang="en-US" sz="2200" b="1" dirty="0">
                  <a:solidFill>
                    <a:schemeClr val="tx1">
                      <a:lumMod val="85000"/>
                      <a:lumOff val="15000"/>
                    </a:schemeClr>
                  </a:solidFill>
                </a:endParaRPr>
              </a:p>
              <a:p>
                <a:pPr marL="0" indent="0">
                  <a:lnSpc>
                    <a:spcPct val="100000"/>
                  </a:lnSpc>
                  <a:spcBef>
                    <a:spcPts val="425"/>
                  </a:spcBef>
                  <a:buNone/>
                </a:pPr>
                <a:r>
                  <a:rPr lang="en-US" sz="2200" spc="5" dirty="0">
                    <a:solidFill>
                      <a:schemeClr val="tx1">
                        <a:lumMod val="85000"/>
                        <a:lumOff val="15000"/>
                      </a:schemeClr>
                    </a:solidFill>
                  </a:rPr>
                  <a:t>In this case, </a:t>
                </a:r>
                <a:r>
                  <a:rPr lang="en-US" sz="2200" spc="10" dirty="0">
                    <a:solidFill>
                      <a:schemeClr val="tx1">
                        <a:lumMod val="85000"/>
                        <a:lumOff val="15000"/>
                      </a:schemeClr>
                    </a:solidFill>
                  </a:rPr>
                  <a:t>the </a:t>
                </a:r>
                <a:r>
                  <a:rPr lang="en-US" sz="2200" spc="5" dirty="0">
                    <a:solidFill>
                      <a:schemeClr val="tx1">
                        <a:lumMod val="85000"/>
                        <a:lumOff val="15000"/>
                      </a:schemeClr>
                    </a:solidFill>
                  </a:rPr>
                  <a:t>class </a:t>
                </a:r>
                <a:r>
                  <a:rPr lang="en-US" sz="2200" spc="10" dirty="0">
                    <a:solidFill>
                      <a:schemeClr val="tx1">
                        <a:lumMod val="85000"/>
                        <a:lumOff val="15000"/>
                      </a:schemeClr>
                    </a:solidFill>
                  </a:rPr>
                  <a:t>corresponding </a:t>
                </a:r>
                <a:r>
                  <a:rPr lang="en-US" sz="2200" spc="5" dirty="0">
                    <a:solidFill>
                      <a:schemeClr val="tx1">
                        <a:lumMod val="85000"/>
                        <a:lumOff val="15000"/>
                      </a:schemeClr>
                    </a:solidFill>
                  </a:rPr>
                  <a:t>to </a:t>
                </a:r>
                <a:r>
                  <a:rPr lang="en-US" sz="2200" spc="10" dirty="0">
                    <a:solidFill>
                      <a:schemeClr val="tx1">
                        <a:lumMod val="85000"/>
                        <a:lumOff val="15000"/>
                      </a:schemeClr>
                    </a:solidFill>
                  </a:rPr>
                  <a:t>the </a:t>
                </a:r>
                <a:r>
                  <a:rPr lang="en-US" sz="2200" spc="5" dirty="0">
                    <a:solidFill>
                      <a:schemeClr val="tx1">
                        <a:lumMod val="85000"/>
                        <a:lumOff val="15000"/>
                      </a:schemeClr>
                    </a:solidFill>
                  </a:rPr>
                  <a:t>c.f. just</a:t>
                </a:r>
                <a:r>
                  <a:rPr lang="en-US" sz="2200" spc="-325" dirty="0">
                    <a:solidFill>
                      <a:schemeClr val="tx1">
                        <a:lumMod val="85000"/>
                        <a:lumOff val="15000"/>
                      </a:schemeClr>
                    </a:solidFill>
                  </a:rPr>
                  <a:t> </a:t>
                </a:r>
                <a:r>
                  <a:rPr lang="en-US" sz="2200" spc="5" dirty="0" err="1">
                    <a:solidFill>
                      <a:schemeClr val="tx1">
                        <a:lumMod val="85000"/>
                        <a:lumOff val="15000"/>
                      </a:schemeClr>
                    </a:solidFill>
                  </a:rPr>
                  <a:t>greate</a:t>
                </a:r>
                <a:r>
                  <a:rPr lang="en-US" sz="2200" spc="10" dirty="0"/>
                  <a:t> </a:t>
                </a:r>
                <a14:m>
                  <m:oMath xmlns:m="http://schemas.openxmlformats.org/officeDocument/2006/math">
                    <m:f>
                      <m:fPr>
                        <m:ctrlPr>
                          <a:rPr lang="en-US" sz="2200" i="1" spc="10">
                            <a:latin typeface="Cambria Math" panose="02040503050406030204" pitchFamily="18" charset="0"/>
                          </a:rPr>
                        </m:ctrlPr>
                      </m:fPr>
                      <m:num>
                        <m:r>
                          <a:rPr lang="en-US" sz="2200" i="1" spc="10">
                            <a:latin typeface="Cambria Math"/>
                          </a:rPr>
                          <m:t>𝑁</m:t>
                        </m:r>
                      </m:num>
                      <m:den>
                        <m:r>
                          <a:rPr lang="en-US" sz="2200" i="1" spc="10">
                            <a:latin typeface="Cambria Math"/>
                          </a:rPr>
                          <m:t>2</m:t>
                        </m:r>
                      </m:den>
                    </m:f>
                    <m:r>
                      <a:rPr lang="en-IN" sz="2200" b="0" i="1" spc="10" smtClean="0">
                        <a:latin typeface="Cambria Math" panose="02040503050406030204" pitchFamily="18" charset="0"/>
                      </a:rPr>
                      <m:t> </m:t>
                    </m:r>
                  </m:oMath>
                </a14:m>
                <a:r>
                  <a:rPr lang="en-US" sz="2200" spc="5" dirty="0">
                    <a:solidFill>
                      <a:schemeClr val="tx1">
                        <a:lumMod val="85000"/>
                        <a:lumOff val="15000"/>
                      </a:schemeClr>
                    </a:solidFill>
                  </a:rPr>
                  <a:t>is called</a:t>
                </a:r>
                <a:r>
                  <a:rPr lang="en-US" sz="2200" spc="130" dirty="0">
                    <a:solidFill>
                      <a:schemeClr val="tx1">
                        <a:lumMod val="85000"/>
                        <a:lumOff val="15000"/>
                      </a:schemeClr>
                    </a:solidFill>
                  </a:rPr>
                  <a:t> </a:t>
                </a:r>
                <a:r>
                  <a:rPr lang="en-US" sz="2200" spc="10" dirty="0">
                    <a:solidFill>
                      <a:schemeClr val="tx1">
                        <a:lumMod val="85000"/>
                        <a:lumOff val="15000"/>
                      </a:schemeClr>
                    </a:solidFill>
                  </a:rPr>
                  <a:t>the median</a:t>
                </a:r>
                <a:r>
                  <a:rPr lang="en-US" sz="2200" spc="20" dirty="0">
                    <a:solidFill>
                      <a:schemeClr val="tx1">
                        <a:lumMod val="85000"/>
                        <a:lumOff val="15000"/>
                      </a:schemeClr>
                    </a:solidFill>
                  </a:rPr>
                  <a:t> </a:t>
                </a:r>
                <a:r>
                  <a:rPr lang="en-US" sz="2200" spc="5" dirty="0">
                    <a:solidFill>
                      <a:schemeClr val="tx1">
                        <a:lumMod val="85000"/>
                        <a:lumOff val="15000"/>
                      </a:schemeClr>
                    </a:solidFill>
                  </a:rPr>
                  <a:t>class </a:t>
                </a:r>
                <a:r>
                  <a:rPr lang="en-US" sz="2200" spc="10" dirty="0">
                    <a:solidFill>
                      <a:schemeClr val="tx1">
                        <a:lumMod val="85000"/>
                        <a:lumOff val="15000"/>
                      </a:schemeClr>
                    </a:solidFill>
                  </a:rPr>
                  <a:t>and the value </a:t>
                </a:r>
                <a:r>
                  <a:rPr lang="en-US" sz="2200" spc="5" dirty="0">
                    <a:solidFill>
                      <a:schemeClr val="tx1">
                        <a:lumMod val="85000"/>
                        <a:lumOff val="15000"/>
                      </a:schemeClr>
                    </a:solidFill>
                  </a:rPr>
                  <a:t>of </a:t>
                </a:r>
                <a:r>
                  <a:rPr lang="en-US" sz="2200" spc="10" dirty="0">
                    <a:solidFill>
                      <a:schemeClr val="tx1">
                        <a:lumMod val="85000"/>
                        <a:lumOff val="15000"/>
                      </a:schemeClr>
                    </a:solidFill>
                  </a:rPr>
                  <a:t>median</a:t>
                </a:r>
                <a:r>
                  <a:rPr lang="en-US" sz="2200" spc="-60" dirty="0">
                    <a:solidFill>
                      <a:schemeClr val="tx1">
                        <a:lumMod val="85000"/>
                        <a:lumOff val="15000"/>
                      </a:schemeClr>
                    </a:solidFill>
                  </a:rPr>
                  <a:t> </a:t>
                </a:r>
                <a:r>
                  <a:rPr lang="en-US" sz="2200" spc="5" dirty="0">
                    <a:solidFill>
                      <a:schemeClr val="tx1">
                        <a:lumMod val="85000"/>
                        <a:lumOff val="15000"/>
                      </a:schemeClr>
                    </a:solidFill>
                  </a:rPr>
                  <a:t>is</a:t>
                </a:r>
                <a:r>
                  <a:rPr lang="en-US" sz="2200" dirty="0">
                    <a:solidFill>
                      <a:schemeClr val="tx1">
                        <a:lumMod val="85000"/>
                        <a:lumOff val="15000"/>
                      </a:schemeClr>
                    </a:solidFill>
                  </a:rPr>
                  <a:t> </a:t>
                </a:r>
                <a:r>
                  <a:rPr lang="en-US" sz="2200" spc="10" dirty="0">
                    <a:solidFill>
                      <a:schemeClr val="tx1">
                        <a:lumMod val="85000"/>
                        <a:lumOff val="15000"/>
                      </a:schemeClr>
                    </a:solidFill>
                  </a:rPr>
                  <a:t>obtained </a:t>
                </a:r>
                <a:r>
                  <a:rPr lang="en-US" sz="2200" spc="-15" dirty="0">
                    <a:solidFill>
                      <a:schemeClr val="tx1">
                        <a:lumMod val="85000"/>
                        <a:lumOff val="15000"/>
                      </a:schemeClr>
                    </a:solidFill>
                  </a:rPr>
                  <a:t>by </a:t>
                </a:r>
                <a:r>
                  <a:rPr lang="en-US" sz="2200" spc="10" dirty="0">
                    <a:solidFill>
                      <a:schemeClr val="tx1">
                        <a:lumMod val="85000"/>
                        <a:lumOff val="15000"/>
                      </a:schemeClr>
                    </a:solidFill>
                  </a:rPr>
                  <a:t>the</a:t>
                </a:r>
                <a:r>
                  <a:rPr lang="en-US" sz="2200" spc="-35" dirty="0">
                    <a:solidFill>
                      <a:schemeClr val="tx1">
                        <a:lumMod val="85000"/>
                        <a:lumOff val="15000"/>
                      </a:schemeClr>
                    </a:solidFill>
                  </a:rPr>
                  <a:t> </a:t>
                </a:r>
                <a:r>
                  <a:rPr lang="en-US" sz="2200" dirty="0">
                    <a:solidFill>
                      <a:schemeClr val="tx1">
                        <a:lumMod val="85000"/>
                        <a:lumOff val="15000"/>
                      </a:schemeClr>
                    </a:solidFill>
                  </a:rPr>
                  <a:t>formula:</a:t>
                </a:r>
              </a:p>
              <a:p>
                <a:pPr marL="0" indent="0">
                  <a:buNone/>
                </a:pPr>
                <a:r>
                  <a:rPr lang="en-US" sz="2200" dirty="0">
                    <a:solidFill>
                      <a:schemeClr val="tx1">
                        <a:lumMod val="85000"/>
                        <a:lumOff val="15000"/>
                      </a:schemeClr>
                    </a:solidFill>
                  </a:rPr>
                  <a:t>		</a:t>
                </a:r>
                <a:r>
                  <a:rPr lang="en-US" sz="2200" dirty="0"/>
                  <a:t> Median </a:t>
                </a:r>
                <a14:m>
                  <m:oMath xmlns:m="http://schemas.openxmlformats.org/officeDocument/2006/math">
                    <m:r>
                      <a:rPr lang="en-US" sz="2200" i="1">
                        <a:latin typeface="Cambria Math"/>
                        <a:cs typeface="LM Sans 12"/>
                      </a:rPr>
                      <m:t>=</m:t>
                    </m:r>
                    <m:r>
                      <a:rPr lang="en-US" sz="2200" i="1">
                        <a:latin typeface="Cambria Math"/>
                        <a:cs typeface="LM Sans 12"/>
                      </a:rPr>
                      <m:t>𝑙</m:t>
                    </m:r>
                    <m:r>
                      <a:rPr lang="en-US" sz="2200" i="1">
                        <a:latin typeface="Cambria Math"/>
                        <a:cs typeface="LM Sans 12"/>
                      </a:rPr>
                      <m:t>+</m:t>
                    </m:r>
                    <m:f>
                      <m:fPr>
                        <m:ctrlPr>
                          <a:rPr lang="en-US" sz="2200" i="1">
                            <a:latin typeface="Cambria Math" panose="02040503050406030204" pitchFamily="18" charset="0"/>
                          </a:rPr>
                        </m:ctrlPr>
                      </m:fPr>
                      <m:num>
                        <m:r>
                          <a:rPr lang="en-US" sz="2200" i="1">
                            <a:latin typeface="Cambria Math"/>
                          </a:rPr>
                          <m:t>h</m:t>
                        </m:r>
                      </m:num>
                      <m:den>
                        <m:r>
                          <a:rPr lang="en-US" sz="2200" i="1">
                            <a:latin typeface="Cambria Math"/>
                          </a:rPr>
                          <m:t>𝑓</m:t>
                        </m:r>
                      </m:den>
                    </m:f>
                    <m:d>
                      <m:dPr>
                        <m:ctrlPr>
                          <a:rPr lang="en-US" sz="2200" i="1">
                            <a:latin typeface="Cambria Math" panose="02040503050406030204" pitchFamily="18" charset="0"/>
                          </a:rPr>
                        </m:ctrlPr>
                      </m:dPr>
                      <m:e>
                        <m:f>
                          <m:fPr>
                            <m:ctrlPr>
                              <a:rPr lang="en-US" sz="2200" i="1">
                                <a:latin typeface="Cambria Math" panose="02040503050406030204" pitchFamily="18" charset="0"/>
                              </a:rPr>
                            </m:ctrlPr>
                          </m:fPr>
                          <m:num>
                            <m:r>
                              <a:rPr lang="en-US" sz="2200" i="1">
                                <a:latin typeface="Cambria Math"/>
                              </a:rPr>
                              <m:t>𝑁</m:t>
                            </m:r>
                          </m:num>
                          <m:den>
                            <m:r>
                              <a:rPr lang="en-US" sz="2200" i="1">
                                <a:latin typeface="Cambria Math"/>
                              </a:rPr>
                              <m:t>2</m:t>
                            </m:r>
                          </m:den>
                        </m:f>
                        <m:r>
                          <a:rPr lang="en-US" sz="2200" i="1">
                            <a:latin typeface="Cambria Math"/>
                          </a:rPr>
                          <m:t>−</m:t>
                        </m:r>
                        <m:r>
                          <a:rPr lang="en-US" sz="2200" i="1">
                            <a:latin typeface="Cambria Math"/>
                          </a:rPr>
                          <m:t>𝑐</m:t>
                        </m:r>
                      </m:e>
                    </m:d>
                  </m:oMath>
                </a14:m>
                <a:endParaRPr lang="en-US" sz="2200" dirty="0">
                  <a:solidFill>
                    <a:schemeClr val="tx1">
                      <a:lumMod val="85000"/>
                      <a:lumOff val="15000"/>
                    </a:schemeClr>
                  </a:solidFill>
                </a:endParaRPr>
              </a:p>
              <a:p>
                <a:pPr marL="0" indent="0">
                  <a:lnSpc>
                    <a:spcPct val="100000"/>
                  </a:lnSpc>
                  <a:spcBef>
                    <a:spcPts val="570"/>
                  </a:spcBef>
                  <a:buNone/>
                </a:pPr>
                <a:r>
                  <a:rPr lang="en-US" sz="2200" spc="10" dirty="0">
                    <a:solidFill>
                      <a:schemeClr val="tx1">
                        <a:lumMod val="85000"/>
                        <a:lumOff val="15000"/>
                      </a:schemeClr>
                    </a:solidFill>
                  </a:rPr>
                  <a:t>where</a:t>
                </a:r>
                <a:endParaRPr lang="en-US" sz="2200" dirty="0">
                  <a:solidFill>
                    <a:schemeClr val="tx1">
                      <a:lumMod val="85000"/>
                      <a:lumOff val="15000"/>
                    </a:schemeClr>
                  </a:solidFill>
                </a:endParaRPr>
              </a:p>
              <a:p>
                <a:pPr marL="992505">
                  <a:lnSpc>
                    <a:spcPct val="100000"/>
                  </a:lnSpc>
                  <a:spcBef>
                    <a:spcPts val="475"/>
                  </a:spcBef>
                  <a:tabLst>
                    <a:tab pos="1171575" algn="l"/>
                  </a:tabLst>
                </a:pPr>
                <a:r>
                  <a:rPr lang="en-US" sz="2200" i="1" spc="5" dirty="0">
                    <a:solidFill>
                      <a:schemeClr val="tx1">
                        <a:lumMod val="85000"/>
                        <a:lumOff val="15000"/>
                      </a:schemeClr>
                    </a:solidFill>
                  </a:rPr>
                  <a:t>l	</a:t>
                </a:r>
                <a:r>
                  <a:rPr lang="en-US" sz="2200" spc="5" dirty="0">
                    <a:solidFill>
                      <a:schemeClr val="tx1">
                        <a:lumMod val="85000"/>
                        <a:lumOff val="15000"/>
                      </a:schemeClr>
                    </a:solidFill>
                  </a:rPr>
                  <a:t>is </a:t>
                </a:r>
                <a:r>
                  <a:rPr lang="en-US" sz="2200" spc="10" dirty="0">
                    <a:solidFill>
                      <a:schemeClr val="tx1">
                        <a:lumMod val="85000"/>
                        <a:lumOff val="15000"/>
                      </a:schemeClr>
                    </a:solidFill>
                  </a:rPr>
                  <a:t>the </a:t>
                </a:r>
                <a:r>
                  <a:rPr lang="en-US" sz="2200" spc="-10" dirty="0">
                    <a:solidFill>
                      <a:schemeClr val="tx1">
                        <a:lumMod val="85000"/>
                        <a:lumOff val="15000"/>
                      </a:schemeClr>
                    </a:solidFill>
                  </a:rPr>
                  <a:t>lower </a:t>
                </a:r>
                <a:r>
                  <a:rPr lang="en-US" sz="2200" spc="5" dirty="0">
                    <a:solidFill>
                      <a:schemeClr val="tx1">
                        <a:lumMod val="85000"/>
                        <a:lumOff val="15000"/>
                      </a:schemeClr>
                    </a:solidFill>
                  </a:rPr>
                  <a:t>limit of the</a:t>
                </a:r>
                <a:r>
                  <a:rPr lang="en-US" sz="2200" spc="25" dirty="0">
                    <a:solidFill>
                      <a:schemeClr val="tx1">
                        <a:lumMod val="85000"/>
                        <a:lumOff val="15000"/>
                      </a:schemeClr>
                    </a:solidFill>
                  </a:rPr>
                  <a:t> </a:t>
                </a:r>
                <a:r>
                  <a:rPr lang="en-US" sz="2200" spc="5" dirty="0">
                    <a:solidFill>
                      <a:schemeClr val="tx1">
                        <a:lumMod val="85000"/>
                        <a:lumOff val="15000"/>
                      </a:schemeClr>
                    </a:solidFill>
                  </a:rPr>
                  <a:t>class,</a:t>
                </a:r>
                <a:endParaRPr lang="en-US" sz="2200" dirty="0">
                  <a:solidFill>
                    <a:schemeClr val="tx1">
                      <a:lumMod val="85000"/>
                      <a:lumOff val="15000"/>
                    </a:schemeClr>
                  </a:solidFill>
                </a:endParaRPr>
              </a:p>
              <a:p>
                <a:pPr marL="951865">
                  <a:lnSpc>
                    <a:spcPct val="100000"/>
                  </a:lnSpc>
                  <a:spcBef>
                    <a:spcPts val="480"/>
                  </a:spcBef>
                  <a:tabLst>
                    <a:tab pos="1171575" algn="l"/>
                  </a:tabLst>
                </a:pPr>
                <a:r>
                  <a:rPr lang="en-US" sz="2200" i="1" spc="5" dirty="0">
                    <a:solidFill>
                      <a:schemeClr val="tx1">
                        <a:lumMod val="85000"/>
                        <a:lumOff val="15000"/>
                      </a:schemeClr>
                    </a:solidFill>
                  </a:rPr>
                  <a:t>f	</a:t>
                </a:r>
                <a:r>
                  <a:rPr lang="en-US" sz="2200" spc="5" dirty="0">
                    <a:solidFill>
                      <a:schemeClr val="tx1">
                        <a:lumMod val="85000"/>
                        <a:lumOff val="15000"/>
                      </a:schemeClr>
                    </a:solidFill>
                  </a:rPr>
                  <a:t>is </a:t>
                </a:r>
                <a:r>
                  <a:rPr lang="en-US" sz="2200" spc="10" dirty="0">
                    <a:solidFill>
                      <a:schemeClr val="tx1">
                        <a:lumMod val="85000"/>
                        <a:lumOff val="15000"/>
                      </a:schemeClr>
                    </a:solidFill>
                  </a:rPr>
                  <a:t>the frequency </a:t>
                </a:r>
                <a:r>
                  <a:rPr lang="en-US" sz="2200" spc="5" dirty="0">
                    <a:solidFill>
                      <a:schemeClr val="tx1">
                        <a:lumMod val="85000"/>
                        <a:lumOff val="15000"/>
                      </a:schemeClr>
                    </a:solidFill>
                  </a:rPr>
                  <a:t>of </a:t>
                </a:r>
                <a:r>
                  <a:rPr lang="en-US" sz="2200" spc="10" dirty="0">
                    <a:solidFill>
                      <a:schemeClr val="tx1">
                        <a:lumMod val="85000"/>
                        <a:lumOff val="15000"/>
                      </a:schemeClr>
                    </a:solidFill>
                  </a:rPr>
                  <a:t>the median</a:t>
                </a:r>
                <a:r>
                  <a:rPr lang="en-US" sz="2200" spc="-15" dirty="0">
                    <a:solidFill>
                      <a:schemeClr val="tx1">
                        <a:lumMod val="85000"/>
                        <a:lumOff val="15000"/>
                      </a:schemeClr>
                    </a:solidFill>
                  </a:rPr>
                  <a:t> </a:t>
                </a:r>
                <a:r>
                  <a:rPr lang="en-US" sz="2200" spc="5" dirty="0">
                    <a:solidFill>
                      <a:schemeClr val="tx1">
                        <a:lumMod val="85000"/>
                        <a:lumOff val="15000"/>
                      </a:schemeClr>
                    </a:solidFill>
                  </a:rPr>
                  <a:t>class,</a:t>
                </a:r>
                <a:endParaRPr lang="en-US" sz="2200" dirty="0">
                  <a:solidFill>
                    <a:schemeClr val="tx1">
                      <a:lumMod val="85000"/>
                      <a:lumOff val="15000"/>
                    </a:schemeClr>
                  </a:solidFill>
                </a:endParaRPr>
              </a:p>
              <a:p>
                <a:pPr marL="949325">
                  <a:lnSpc>
                    <a:spcPct val="100000"/>
                  </a:lnSpc>
                  <a:spcBef>
                    <a:spcPts val="475"/>
                  </a:spcBef>
                </a:pPr>
                <a:r>
                  <a:rPr lang="en-US" sz="2200" i="1" spc="10" dirty="0">
                    <a:solidFill>
                      <a:schemeClr val="tx1">
                        <a:lumMod val="85000"/>
                        <a:lumOff val="15000"/>
                      </a:schemeClr>
                    </a:solidFill>
                  </a:rPr>
                  <a:t>h </a:t>
                </a:r>
                <a:r>
                  <a:rPr lang="en-US" sz="2200" spc="5" dirty="0">
                    <a:solidFill>
                      <a:schemeClr val="tx1">
                        <a:lumMod val="85000"/>
                        <a:lumOff val="15000"/>
                      </a:schemeClr>
                    </a:solidFill>
                  </a:rPr>
                  <a:t>is </a:t>
                </a:r>
                <a:r>
                  <a:rPr lang="en-US" sz="2200" spc="10" dirty="0">
                    <a:solidFill>
                      <a:schemeClr val="tx1">
                        <a:lumMod val="85000"/>
                        <a:lumOff val="15000"/>
                      </a:schemeClr>
                    </a:solidFill>
                  </a:rPr>
                  <a:t>the magnitude </a:t>
                </a:r>
                <a:r>
                  <a:rPr lang="en-US" sz="2200" spc="5" dirty="0">
                    <a:solidFill>
                      <a:schemeClr val="tx1">
                        <a:lumMod val="85000"/>
                        <a:lumOff val="15000"/>
                      </a:schemeClr>
                    </a:solidFill>
                  </a:rPr>
                  <a:t>of </a:t>
                </a:r>
                <a:r>
                  <a:rPr lang="en-US" sz="2200" spc="10" dirty="0">
                    <a:solidFill>
                      <a:schemeClr val="tx1">
                        <a:lumMod val="85000"/>
                        <a:lumOff val="15000"/>
                      </a:schemeClr>
                    </a:solidFill>
                  </a:rPr>
                  <a:t>the median</a:t>
                </a:r>
                <a:r>
                  <a:rPr lang="en-US" sz="2200" spc="-260" dirty="0">
                    <a:solidFill>
                      <a:schemeClr val="tx1">
                        <a:lumMod val="85000"/>
                        <a:lumOff val="15000"/>
                      </a:schemeClr>
                    </a:solidFill>
                  </a:rPr>
                  <a:t> </a:t>
                </a:r>
                <a:r>
                  <a:rPr lang="en-US" sz="2200" spc="5" dirty="0">
                    <a:solidFill>
                      <a:schemeClr val="tx1">
                        <a:lumMod val="85000"/>
                        <a:lumOff val="15000"/>
                      </a:schemeClr>
                    </a:solidFill>
                  </a:rPr>
                  <a:t>class,</a:t>
                </a:r>
                <a:endParaRPr lang="en-US" sz="2200" dirty="0">
                  <a:solidFill>
                    <a:schemeClr val="tx1">
                      <a:lumMod val="85000"/>
                      <a:lumOff val="15000"/>
                    </a:schemeClr>
                  </a:solidFill>
                </a:endParaRPr>
              </a:p>
              <a:p>
                <a:pPr marL="950594">
                  <a:lnSpc>
                    <a:spcPct val="100000"/>
                  </a:lnSpc>
                  <a:spcBef>
                    <a:spcPts val="475"/>
                  </a:spcBef>
                </a:pPr>
                <a:r>
                  <a:rPr lang="en-US" sz="2200" i="1" spc="10" dirty="0">
                    <a:solidFill>
                      <a:schemeClr val="tx1">
                        <a:lumMod val="85000"/>
                        <a:lumOff val="15000"/>
                      </a:schemeClr>
                    </a:solidFill>
                  </a:rPr>
                  <a:t>c </a:t>
                </a:r>
                <a:r>
                  <a:rPr lang="en-US" sz="2200" spc="5" dirty="0">
                    <a:solidFill>
                      <a:schemeClr val="tx1">
                        <a:lumMod val="85000"/>
                        <a:lumOff val="15000"/>
                      </a:schemeClr>
                    </a:solidFill>
                  </a:rPr>
                  <a:t>is </a:t>
                </a:r>
                <a:r>
                  <a:rPr lang="en-US" sz="2200" spc="10" dirty="0">
                    <a:solidFill>
                      <a:schemeClr val="tx1">
                        <a:lumMod val="85000"/>
                        <a:lumOff val="15000"/>
                      </a:schemeClr>
                    </a:solidFill>
                  </a:rPr>
                  <a:t>the </a:t>
                </a:r>
                <a:r>
                  <a:rPr lang="en-US" sz="2200" spc="5" dirty="0">
                    <a:solidFill>
                      <a:schemeClr val="tx1">
                        <a:lumMod val="85000"/>
                        <a:lumOff val="15000"/>
                      </a:schemeClr>
                    </a:solidFill>
                  </a:rPr>
                  <a:t>c.f. of </a:t>
                </a:r>
                <a:r>
                  <a:rPr lang="en-US" sz="2200" spc="10" dirty="0">
                    <a:solidFill>
                      <a:schemeClr val="tx1">
                        <a:lumMod val="85000"/>
                        <a:lumOff val="15000"/>
                      </a:schemeClr>
                    </a:solidFill>
                  </a:rPr>
                  <a:t>the </a:t>
                </a:r>
                <a:r>
                  <a:rPr lang="en-US" sz="2200" spc="5" dirty="0">
                    <a:solidFill>
                      <a:schemeClr val="tx1">
                        <a:lumMod val="85000"/>
                        <a:lumOff val="15000"/>
                      </a:schemeClr>
                    </a:solidFill>
                  </a:rPr>
                  <a:t>class preceding </a:t>
                </a:r>
                <a:r>
                  <a:rPr lang="en-US" sz="2200" spc="10" dirty="0">
                    <a:solidFill>
                      <a:schemeClr val="tx1">
                        <a:lumMod val="85000"/>
                        <a:lumOff val="15000"/>
                      </a:schemeClr>
                    </a:solidFill>
                  </a:rPr>
                  <a:t>the median</a:t>
                </a:r>
                <a:r>
                  <a:rPr lang="en-US" sz="2200" spc="25" dirty="0">
                    <a:solidFill>
                      <a:schemeClr val="tx1">
                        <a:lumMod val="85000"/>
                        <a:lumOff val="15000"/>
                      </a:schemeClr>
                    </a:solidFill>
                  </a:rPr>
                  <a:t> </a:t>
                </a:r>
                <a:r>
                  <a:rPr lang="en-US" sz="2200" spc="5" dirty="0">
                    <a:solidFill>
                      <a:schemeClr val="tx1">
                        <a:lumMod val="85000"/>
                        <a:lumOff val="15000"/>
                      </a:schemeClr>
                    </a:solidFill>
                  </a:rPr>
                  <a:t>class,</a:t>
                </a:r>
                <a:endParaRPr lang="en-US" sz="2200" dirty="0">
                  <a:solidFill>
                    <a:schemeClr val="tx1">
                      <a:lumMod val="85000"/>
                      <a:lumOff val="15000"/>
                    </a:schemeClr>
                  </a:solidFill>
                </a:endParaRPr>
              </a:p>
              <a:p>
                <a:pPr marL="895350">
                  <a:spcBef>
                    <a:spcPts val="480"/>
                  </a:spcBef>
                </a:pPr>
                <a:r>
                  <a:rPr lang="en-US" sz="2200" spc="10" dirty="0">
                    <a:solidFill>
                      <a:schemeClr val="tx1">
                        <a:lumMod val="85000"/>
                        <a:lumOff val="15000"/>
                      </a:schemeClr>
                    </a:solidFill>
                    <a:cs typeface="LM Sans 12"/>
                  </a:rPr>
                  <a:t> </a:t>
                </a:r>
                <a:r>
                  <a:rPr lang="en-US" sz="2200" i="1" spc="15" dirty="0">
                    <a:solidFill>
                      <a:schemeClr val="tx1">
                        <a:lumMod val="85000"/>
                        <a:lumOff val="15000"/>
                      </a:schemeClr>
                    </a:solidFill>
                    <a:cs typeface="LM Sans 12"/>
                  </a:rPr>
                  <a:t>N</a:t>
                </a:r>
                <a:r>
                  <a:rPr lang="en-US" sz="2200" i="1" spc="-80" dirty="0">
                    <a:solidFill>
                      <a:schemeClr val="tx1">
                        <a:lumMod val="85000"/>
                        <a:lumOff val="15000"/>
                      </a:schemeClr>
                    </a:solidFill>
                    <a:cs typeface="LM Sans 12"/>
                  </a:rPr>
                  <a:t> </a:t>
                </a:r>
                <a:r>
                  <a:rPr lang="en-US" sz="2200" spc="15" dirty="0">
                    <a:solidFill>
                      <a:schemeClr val="tx1">
                        <a:lumMod val="85000"/>
                        <a:lumOff val="15000"/>
                      </a:schemeClr>
                    </a:solidFill>
                    <a:cs typeface="LM Sans 12"/>
                  </a:rPr>
                  <a:t>=</a:t>
                </a:r>
                <a14:m>
                  <m:oMath xmlns:m="http://schemas.openxmlformats.org/officeDocument/2006/math">
                    <m:nary>
                      <m:naryPr>
                        <m:chr m:val="∑"/>
                        <m:ctrlPr>
                          <a:rPr lang="en-US" sz="2200" i="1">
                            <a:solidFill>
                              <a:schemeClr val="tx1">
                                <a:lumMod val="85000"/>
                                <a:lumOff val="15000"/>
                              </a:schemeClr>
                            </a:solidFill>
                            <a:latin typeface="Cambria Math" panose="02040503050406030204" pitchFamily="18" charset="0"/>
                          </a:rPr>
                        </m:ctrlPr>
                      </m:naryPr>
                      <m:sub>
                        <m:r>
                          <m:rPr>
                            <m:brk m:alnAt="23"/>
                          </m:rPr>
                          <a:rPr lang="en-US" sz="2200" i="1">
                            <a:solidFill>
                              <a:schemeClr val="tx1">
                                <a:lumMod val="85000"/>
                                <a:lumOff val="15000"/>
                              </a:schemeClr>
                            </a:solidFill>
                            <a:latin typeface="Cambria Math"/>
                          </a:rPr>
                          <m:t>𝑖</m:t>
                        </m:r>
                        <m:r>
                          <a:rPr lang="en-US" sz="2200" i="1">
                            <a:solidFill>
                              <a:schemeClr val="tx1">
                                <a:lumMod val="85000"/>
                                <a:lumOff val="15000"/>
                              </a:schemeClr>
                            </a:solidFill>
                            <a:latin typeface="Cambria Math"/>
                          </a:rPr>
                          <m:t>=1</m:t>
                        </m:r>
                      </m:sub>
                      <m:sup>
                        <m:r>
                          <a:rPr lang="en-US" sz="2200" i="1">
                            <a:solidFill>
                              <a:schemeClr val="tx1">
                                <a:lumMod val="85000"/>
                                <a:lumOff val="15000"/>
                              </a:schemeClr>
                            </a:solidFill>
                            <a:latin typeface="Cambria Math"/>
                          </a:rPr>
                          <m:t>𝑛</m:t>
                        </m:r>
                      </m:sup>
                      <m:e>
                        <m:sSub>
                          <m:sSubPr>
                            <m:ctrlPr>
                              <a:rPr lang="en-US" sz="2200" i="1" spc="-10">
                                <a:solidFill>
                                  <a:schemeClr val="tx1">
                                    <a:lumMod val="85000"/>
                                    <a:lumOff val="15000"/>
                                  </a:schemeClr>
                                </a:solidFill>
                                <a:latin typeface="Cambria Math" panose="02040503050406030204" pitchFamily="18" charset="0"/>
                              </a:rPr>
                            </m:ctrlPr>
                          </m:sSubPr>
                          <m:e>
                            <m:r>
                              <a:rPr lang="en-US" sz="2200" i="1" spc="-10">
                                <a:solidFill>
                                  <a:schemeClr val="tx1">
                                    <a:lumMod val="85000"/>
                                    <a:lumOff val="15000"/>
                                  </a:schemeClr>
                                </a:solidFill>
                                <a:latin typeface="Cambria Math"/>
                              </a:rPr>
                              <m:t>𝑓</m:t>
                            </m:r>
                          </m:e>
                          <m:sub>
                            <m:r>
                              <a:rPr lang="en-US" sz="2200" i="1" spc="-10">
                                <a:solidFill>
                                  <a:schemeClr val="tx1">
                                    <a:lumMod val="85000"/>
                                    <a:lumOff val="15000"/>
                                  </a:schemeClr>
                                </a:solidFill>
                                <a:latin typeface="Cambria Math"/>
                              </a:rPr>
                              <m:t>𝑖</m:t>
                            </m:r>
                          </m:sub>
                        </m:sSub>
                      </m:e>
                    </m:nary>
                  </m:oMath>
                </a14:m>
                <a:endParaRPr lang="en-US" sz="2200" dirty="0">
                  <a:solidFill>
                    <a:schemeClr val="tx1">
                      <a:lumMod val="85000"/>
                      <a:lumOff val="15000"/>
                    </a:schemeClr>
                  </a:solidFill>
                  <a:cs typeface="LM Sans 12"/>
                </a:endParaRPr>
              </a:p>
              <a:p>
                <a:pPr marL="895350">
                  <a:lnSpc>
                    <a:spcPct val="100000"/>
                  </a:lnSpc>
                  <a:spcBef>
                    <a:spcPts val="480"/>
                  </a:spcBef>
                </a:pPr>
                <a:endParaRPr lang="en-US" sz="2200" dirty="0">
                  <a:solidFill>
                    <a:schemeClr val="tx1">
                      <a:lumMod val="85000"/>
                      <a:lumOff val="1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r="-1630" b="-13881"/>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72BF4721-22FA-440E-B5A1-60F4B80D9325}"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11"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spc="20" dirty="0">
                <a:solidFill>
                  <a:srgbClr val="000000"/>
                </a:solidFill>
                <a:latin typeface="Times New Roman" panose="02020603050405020304" pitchFamily="18" charset="0"/>
                <a:cs typeface="LM Roman Caps 10"/>
              </a:rPr>
              <a:t>Median</a:t>
            </a:r>
            <a:r>
              <a:rPr lang="en-US" sz="2400" b="1" dirty="0">
                <a:latin typeface="Times New Roman" panose="02020603050405020304" pitchFamily="18" charset="0"/>
              </a:rPr>
              <a:t>(CO1)</a:t>
            </a:r>
          </a:p>
        </p:txBody>
      </p:sp>
    </p:spTree>
    <p:extLst>
      <p:ext uri="{BB962C8B-B14F-4D97-AF65-F5344CB8AC3E}">
        <p14:creationId xmlns:p14="http://schemas.microsoft.com/office/powerpoint/2010/main" val="27397033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fontAlgn="t">
              <a:lnSpc>
                <a:spcPts val="1450"/>
              </a:lnSpc>
              <a:spcBef>
                <a:spcPts val="0"/>
              </a:spcBef>
              <a:buNone/>
            </a:pPr>
            <a:r>
              <a:rPr lang="en-US" sz="2200" spc="15" dirty="0">
                <a:solidFill>
                  <a:schemeClr val="tx1">
                    <a:lumMod val="95000"/>
                    <a:lumOff val="5000"/>
                  </a:schemeClr>
                </a:solidFill>
                <a:cs typeface="LM Roman Caps 10"/>
              </a:rPr>
              <a:t>Example : find the median wages of the following distribution.</a:t>
            </a:r>
          </a:p>
          <a:p>
            <a:pPr marL="0" indent="0" fontAlgn="t">
              <a:lnSpc>
                <a:spcPts val="1450"/>
              </a:lnSpc>
              <a:spcBef>
                <a:spcPts val="0"/>
              </a:spcBef>
              <a:buNone/>
            </a:pPr>
            <a:endParaRPr lang="en-US" sz="2200" dirty="0">
              <a:solidFill>
                <a:schemeClr val="tx1">
                  <a:lumMod val="95000"/>
                  <a:lumOff val="5000"/>
                </a:schemeClr>
              </a:solidFill>
            </a:endParaRPr>
          </a:p>
          <a:p>
            <a:pPr marL="0" indent="0" fontAlgn="t">
              <a:lnSpc>
                <a:spcPts val="1450"/>
              </a:lnSpc>
              <a:spcBef>
                <a:spcPts val="0"/>
              </a:spcBef>
              <a:buNone/>
            </a:pPr>
            <a:endParaRPr lang="en-US" sz="2200" dirty="0">
              <a:solidFill>
                <a:schemeClr val="tx1">
                  <a:lumMod val="95000"/>
                  <a:lumOff val="5000"/>
                </a:schemeClr>
              </a:solidFill>
            </a:endParaRPr>
          </a:p>
          <a:p>
            <a:pPr marL="0" indent="0" fontAlgn="t">
              <a:lnSpc>
                <a:spcPts val="1450"/>
              </a:lnSpc>
              <a:spcBef>
                <a:spcPts val="0"/>
              </a:spcBef>
              <a:buNone/>
            </a:pPr>
            <a:endParaRPr lang="en-US" sz="2200" dirty="0">
              <a:solidFill>
                <a:schemeClr val="tx1">
                  <a:lumMod val="95000"/>
                  <a:lumOff val="5000"/>
                </a:schemeClr>
              </a:solidFill>
            </a:endParaRPr>
          </a:p>
          <a:p>
            <a:pPr marL="0" indent="0" fontAlgn="t">
              <a:lnSpc>
                <a:spcPts val="1450"/>
              </a:lnSpc>
              <a:spcBef>
                <a:spcPts val="0"/>
              </a:spcBef>
              <a:buNone/>
            </a:pPr>
            <a:endParaRPr lang="en-US" sz="2200" dirty="0">
              <a:solidFill>
                <a:schemeClr val="tx1">
                  <a:lumMod val="95000"/>
                  <a:lumOff val="5000"/>
                </a:schemeClr>
              </a:solidFill>
            </a:endParaRPr>
          </a:p>
          <a:p>
            <a:pPr marL="0" indent="0" fontAlgn="t">
              <a:lnSpc>
                <a:spcPts val="1450"/>
              </a:lnSpc>
              <a:spcBef>
                <a:spcPts val="0"/>
              </a:spcBef>
              <a:buNone/>
            </a:pPr>
            <a:endParaRPr lang="en-US" sz="2200" dirty="0">
              <a:solidFill>
                <a:schemeClr val="tx1">
                  <a:lumMod val="95000"/>
                  <a:lumOff val="5000"/>
                </a:schemeClr>
              </a:solidFill>
            </a:endParaRPr>
          </a:p>
          <a:p>
            <a:pPr marL="0" indent="0" fontAlgn="t">
              <a:lnSpc>
                <a:spcPts val="1450"/>
              </a:lnSpc>
              <a:spcBef>
                <a:spcPts val="0"/>
              </a:spcBef>
              <a:buNone/>
            </a:pPr>
            <a:endParaRPr lang="en-US" sz="2200" dirty="0">
              <a:solidFill>
                <a:schemeClr val="tx1">
                  <a:lumMod val="95000"/>
                  <a:lumOff val="5000"/>
                </a:schemeClr>
              </a:solidFill>
            </a:endParaRPr>
          </a:p>
          <a:p>
            <a:pPr marL="0" indent="0" fontAlgn="t">
              <a:lnSpc>
                <a:spcPts val="1450"/>
              </a:lnSpc>
              <a:spcBef>
                <a:spcPts val="0"/>
              </a:spcBef>
              <a:buNone/>
            </a:pPr>
            <a:endParaRPr lang="en-US" sz="2200" dirty="0">
              <a:solidFill>
                <a:schemeClr val="tx1">
                  <a:lumMod val="95000"/>
                  <a:lumOff val="5000"/>
                </a:schemeClr>
              </a:solidFill>
            </a:endParaRPr>
          </a:p>
          <a:p>
            <a:pPr marL="0" indent="0" fontAlgn="t">
              <a:lnSpc>
                <a:spcPts val="1450"/>
              </a:lnSpc>
              <a:spcBef>
                <a:spcPts val="0"/>
              </a:spcBef>
              <a:buNone/>
            </a:pPr>
            <a:endParaRPr lang="en-US" sz="2200" dirty="0">
              <a:solidFill>
                <a:schemeClr val="tx1">
                  <a:lumMod val="95000"/>
                  <a:lumOff val="5000"/>
                </a:schemeClr>
              </a:solidFill>
            </a:endParaRPr>
          </a:p>
          <a:p>
            <a:pPr marL="0" indent="0" fontAlgn="t">
              <a:lnSpc>
                <a:spcPts val="1450"/>
              </a:lnSpc>
              <a:spcBef>
                <a:spcPts val="0"/>
              </a:spcBef>
              <a:buNone/>
            </a:pPr>
            <a:endParaRPr lang="en-US" sz="2200" dirty="0">
              <a:solidFill>
                <a:schemeClr val="tx1">
                  <a:lumMod val="95000"/>
                  <a:lumOff val="5000"/>
                </a:schemeClr>
              </a:solidFill>
            </a:endParaRPr>
          </a:p>
          <a:p>
            <a:pPr marL="0" indent="0" fontAlgn="t">
              <a:lnSpc>
                <a:spcPts val="1450"/>
              </a:lnSpc>
              <a:spcBef>
                <a:spcPts val="0"/>
              </a:spcBef>
              <a:buNone/>
            </a:pPr>
            <a:endParaRPr lang="en-US" sz="2200" dirty="0">
              <a:solidFill>
                <a:schemeClr val="tx1">
                  <a:lumMod val="95000"/>
                  <a:lumOff val="5000"/>
                </a:schemeClr>
              </a:solidFill>
            </a:endParaRPr>
          </a:p>
          <a:p>
            <a:pPr marL="0" indent="0" fontAlgn="t">
              <a:lnSpc>
                <a:spcPts val="1450"/>
              </a:lnSpc>
              <a:spcBef>
                <a:spcPts val="0"/>
              </a:spcBef>
              <a:buNone/>
            </a:pPr>
            <a:endParaRPr lang="en-US" sz="2200" dirty="0">
              <a:solidFill>
                <a:schemeClr val="tx1">
                  <a:lumMod val="95000"/>
                  <a:lumOff val="5000"/>
                </a:schemeClr>
              </a:solidFill>
            </a:endParaRPr>
          </a:p>
          <a:p>
            <a:pPr marL="0" indent="0" fontAlgn="t">
              <a:lnSpc>
                <a:spcPts val="1450"/>
              </a:lnSpc>
              <a:spcBef>
                <a:spcPts val="0"/>
              </a:spcBef>
              <a:buNone/>
            </a:pPr>
            <a:endParaRPr lang="en-US" sz="2200" dirty="0">
              <a:solidFill>
                <a:schemeClr val="tx1">
                  <a:lumMod val="95000"/>
                  <a:lumOff val="5000"/>
                </a:schemeClr>
              </a:solidFill>
            </a:endParaRPr>
          </a:p>
          <a:p>
            <a:pPr marL="0" indent="0" fontAlgn="t">
              <a:lnSpc>
                <a:spcPts val="1450"/>
              </a:lnSpc>
              <a:spcBef>
                <a:spcPts val="0"/>
              </a:spcBef>
              <a:buNone/>
            </a:pPr>
            <a:endParaRPr lang="en-US" sz="2200" dirty="0">
              <a:solidFill>
                <a:schemeClr val="tx1">
                  <a:lumMod val="95000"/>
                  <a:lumOff val="5000"/>
                </a:schemeClr>
              </a:solidFill>
            </a:endParaRPr>
          </a:p>
          <a:p>
            <a:pPr marL="0" indent="0" fontAlgn="t">
              <a:lnSpc>
                <a:spcPts val="1450"/>
              </a:lnSpc>
              <a:spcBef>
                <a:spcPts val="0"/>
              </a:spcBef>
              <a:buNone/>
            </a:pPr>
            <a:endParaRPr lang="en-US" sz="2200" dirty="0">
              <a:solidFill>
                <a:schemeClr val="tx1">
                  <a:lumMod val="95000"/>
                  <a:lumOff val="5000"/>
                </a:schemeClr>
              </a:solidFill>
            </a:endParaRPr>
          </a:p>
          <a:p>
            <a:pPr marL="0" indent="0" fontAlgn="t">
              <a:lnSpc>
                <a:spcPts val="1450"/>
              </a:lnSpc>
              <a:spcBef>
                <a:spcPts val="0"/>
              </a:spcBef>
              <a:buNone/>
            </a:pPr>
            <a:endParaRPr lang="en-US" sz="2200" dirty="0">
              <a:solidFill>
                <a:schemeClr val="tx1">
                  <a:lumMod val="95000"/>
                  <a:lumOff val="5000"/>
                </a:schemeClr>
              </a:solidFill>
            </a:endParaRPr>
          </a:p>
          <a:p>
            <a:pPr marL="0" indent="0" fontAlgn="t">
              <a:lnSpc>
                <a:spcPts val="1450"/>
              </a:lnSpc>
              <a:spcBef>
                <a:spcPts val="0"/>
              </a:spcBef>
              <a:buNone/>
            </a:pPr>
            <a:endParaRPr lang="en-US" sz="2200" spc="10" dirty="0">
              <a:solidFill>
                <a:schemeClr val="tx1">
                  <a:lumMod val="95000"/>
                  <a:lumOff val="5000"/>
                </a:schemeClr>
              </a:solidFill>
              <a:cs typeface="LM Roman Caps 10"/>
            </a:endParaRPr>
          </a:p>
          <a:p>
            <a:pPr marL="0" indent="0" fontAlgn="t">
              <a:lnSpc>
                <a:spcPts val="1450"/>
              </a:lnSpc>
              <a:spcBef>
                <a:spcPts val="0"/>
              </a:spcBef>
              <a:buNone/>
            </a:pPr>
            <a:r>
              <a:rPr lang="en-US" sz="2200" spc="10" dirty="0">
                <a:solidFill>
                  <a:schemeClr val="tx1">
                    <a:lumMod val="95000"/>
                    <a:lumOff val="5000"/>
                  </a:schemeClr>
                </a:solidFill>
                <a:cs typeface="LM Roman Caps 10"/>
              </a:rPr>
              <a:t>Solution: </a:t>
            </a:r>
            <a:r>
              <a:rPr lang="en-US" sz="2200" spc="10" dirty="0">
                <a:solidFill>
                  <a:schemeClr val="tx1">
                    <a:lumMod val="95000"/>
                    <a:lumOff val="5000"/>
                  </a:schemeClr>
                </a:solidFill>
                <a:cs typeface="LM Sans 12"/>
              </a:rPr>
              <a:t>The median </a:t>
            </a:r>
            <a:r>
              <a:rPr lang="en-US" sz="2200" spc="-5" dirty="0">
                <a:solidFill>
                  <a:schemeClr val="tx1">
                    <a:lumMod val="95000"/>
                    <a:lumOff val="5000"/>
                  </a:schemeClr>
                </a:solidFill>
                <a:cs typeface="LM Sans 12"/>
              </a:rPr>
              <a:t>wage </a:t>
            </a:r>
            <a:r>
              <a:rPr lang="en-US" sz="2200" spc="5" dirty="0">
                <a:solidFill>
                  <a:schemeClr val="tx1">
                    <a:lumMod val="95000"/>
                    <a:lumOff val="5000"/>
                  </a:schemeClr>
                </a:solidFill>
                <a:cs typeface="LM Sans 12"/>
              </a:rPr>
              <a:t>is </a:t>
            </a:r>
            <a:r>
              <a:rPr lang="en-US" sz="2200" spc="10" dirty="0" err="1">
                <a:solidFill>
                  <a:schemeClr val="tx1">
                    <a:lumMod val="95000"/>
                    <a:lumOff val="5000"/>
                  </a:schemeClr>
                </a:solidFill>
                <a:cs typeface="LM Sans 12"/>
              </a:rPr>
              <a:t>Rs</a:t>
            </a:r>
            <a:r>
              <a:rPr lang="en-US" sz="2200" spc="10" dirty="0">
                <a:solidFill>
                  <a:schemeClr val="tx1">
                    <a:lumMod val="95000"/>
                    <a:lumOff val="5000"/>
                  </a:schemeClr>
                </a:solidFill>
                <a:cs typeface="LM Sans 12"/>
              </a:rPr>
              <a:t>.</a:t>
            </a:r>
            <a:r>
              <a:rPr lang="en-US" sz="2200" spc="195" dirty="0">
                <a:solidFill>
                  <a:schemeClr val="tx1">
                    <a:lumMod val="95000"/>
                    <a:lumOff val="5000"/>
                  </a:schemeClr>
                </a:solidFill>
                <a:cs typeface="LM Sans 12"/>
              </a:rPr>
              <a:t> </a:t>
            </a:r>
            <a:r>
              <a:rPr lang="en-US" sz="2200" spc="5" dirty="0">
                <a:solidFill>
                  <a:schemeClr val="tx1">
                    <a:lumMod val="95000"/>
                    <a:lumOff val="5000"/>
                  </a:schemeClr>
                </a:solidFill>
                <a:cs typeface="LM Sans 12"/>
              </a:rPr>
              <a:t>4,675.</a:t>
            </a:r>
            <a:endParaRPr lang="en-US" sz="2200" dirty="0">
              <a:solidFill>
                <a:schemeClr val="tx1">
                  <a:lumMod val="95000"/>
                  <a:lumOff val="5000"/>
                </a:schemeClr>
              </a:solidFill>
            </a:endParaRPr>
          </a:p>
          <a:p>
            <a:pPr marL="0" indent="0" fontAlgn="t">
              <a:lnSpc>
                <a:spcPts val="1450"/>
              </a:lnSpc>
              <a:spcBef>
                <a:spcPts val="0"/>
              </a:spcBef>
              <a:buNone/>
            </a:pPr>
            <a:endParaRPr lang="en-US" sz="2200" dirty="0">
              <a:solidFill>
                <a:schemeClr val="tx1">
                  <a:lumMod val="95000"/>
                  <a:lumOff val="5000"/>
                </a:schemeClr>
              </a:solidFill>
            </a:endParaRPr>
          </a:p>
        </p:txBody>
      </p:sp>
      <p:sp>
        <p:nvSpPr>
          <p:cNvPr id="4" name="Date Placeholder 3"/>
          <p:cNvSpPr>
            <a:spLocks noGrp="1"/>
          </p:cNvSpPr>
          <p:nvPr>
            <p:ph type="dt" sz="half" idx="10"/>
          </p:nvPr>
        </p:nvSpPr>
        <p:spPr/>
        <p:txBody>
          <a:bodyPr/>
          <a:lstStyle/>
          <a:p>
            <a:fld id="{E2E33744-83D0-4EA8-A05A-6A746B6040E7}"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a typeface="+mn-ea"/>
                <a:cs typeface="+mn-cs"/>
              </a:rPr>
              <a:t>Daily Quiz(CO1)</a:t>
            </a:r>
          </a:p>
        </p:txBody>
      </p:sp>
      <p:graphicFrame>
        <p:nvGraphicFramePr>
          <p:cNvPr id="2" name="Table 1"/>
          <p:cNvGraphicFramePr>
            <a:graphicFrameLocks noGrp="1"/>
          </p:cNvGraphicFramePr>
          <p:nvPr>
            <p:extLst>
              <p:ext uri="{D42A27DB-BD31-4B8C-83A1-F6EECF244321}">
                <p14:modId xmlns:p14="http://schemas.microsoft.com/office/powerpoint/2010/main" val="1897189487"/>
              </p:ext>
            </p:extLst>
          </p:nvPr>
        </p:nvGraphicFramePr>
        <p:xfrm>
          <a:off x="1340285" y="1600200"/>
          <a:ext cx="6096000" cy="22250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dirty="0">
                          <a:latin typeface="Times New Roman" panose="02020603050405020304" pitchFamily="18" charset="0"/>
                        </a:rPr>
                        <a:t>Wages</a:t>
                      </a:r>
                    </a:p>
                  </a:txBody>
                  <a:tcPr/>
                </a:tc>
                <a:tc>
                  <a:txBody>
                    <a:bodyPr/>
                    <a:lstStyle/>
                    <a:p>
                      <a:r>
                        <a:rPr lang="en-US" dirty="0">
                          <a:latin typeface="Times New Roman" panose="02020603050405020304" pitchFamily="18" charset="0"/>
                        </a:rPr>
                        <a:t>No. of workers</a:t>
                      </a:r>
                    </a:p>
                  </a:txBody>
                  <a:tcPr/>
                </a:tc>
                <a:extLst>
                  <a:ext uri="{0D108BD9-81ED-4DB2-BD59-A6C34878D82A}">
                    <a16:rowId xmlns:a16="http://schemas.microsoft.com/office/drawing/2014/main" val="10000"/>
                  </a:ext>
                </a:extLst>
              </a:tr>
              <a:tr h="370840">
                <a:tc>
                  <a:txBody>
                    <a:bodyPr/>
                    <a:lstStyle/>
                    <a:p>
                      <a:r>
                        <a:rPr lang="en-US" dirty="0">
                          <a:latin typeface="Times New Roman" panose="02020603050405020304" pitchFamily="18" charset="0"/>
                        </a:rPr>
                        <a:t>2000-3000</a:t>
                      </a:r>
                    </a:p>
                  </a:txBody>
                  <a:tcPr/>
                </a:tc>
                <a:tc>
                  <a:txBody>
                    <a:bodyPr/>
                    <a:lstStyle/>
                    <a:p>
                      <a:r>
                        <a:rPr lang="en-US" dirty="0">
                          <a:latin typeface="Times New Roman" panose="02020603050405020304" pitchFamily="18" charset="0"/>
                        </a:rPr>
                        <a:t>3</a:t>
                      </a:r>
                    </a:p>
                  </a:txBody>
                  <a:tcPr/>
                </a:tc>
                <a:extLst>
                  <a:ext uri="{0D108BD9-81ED-4DB2-BD59-A6C34878D82A}">
                    <a16:rowId xmlns:a16="http://schemas.microsoft.com/office/drawing/2014/main" val="10001"/>
                  </a:ext>
                </a:extLst>
              </a:tr>
              <a:tr h="370840">
                <a:tc>
                  <a:txBody>
                    <a:bodyPr/>
                    <a:lstStyle/>
                    <a:p>
                      <a:r>
                        <a:rPr lang="en-US" dirty="0">
                          <a:latin typeface="Times New Roman" panose="02020603050405020304" pitchFamily="18" charset="0"/>
                        </a:rPr>
                        <a:t>3000-4000</a:t>
                      </a:r>
                    </a:p>
                  </a:txBody>
                  <a:tcPr/>
                </a:tc>
                <a:tc>
                  <a:txBody>
                    <a:bodyPr/>
                    <a:lstStyle/>
                    <a:p>
                      <a:r>
                        <a:rPr lang="en-US" dirty="0">
                          <a:latin typeface="Times New Roman" panose="02020603050405020304" pitchFamily="18" charset="0"/>
                        </a:rPr>
                        <a:t>5</a:t>
                      </a:r>
                    </a:p>
                  </a:txBody>
                  <a:tcPr/>
                </a:tc>
                <a:extLst>
                  <a:ext uri="{0D108BD9-81ED-4DB2-BD59-A6C34878D82A}">
                    <a16:rowId xmlns:a16="http://schemas.microsoft.com/office/drawing/2014/main" val="10002"/>
                  </a:ext>
                </a:extLst>
              </a:tr>
              <a:tr h="370840">
                <a:tc>
                  <a:txBody>
                    <a:bodyPr/>
                    <a:lstStyle/>
                    <a:p>
                      <a:r>
                        <a:rPr lang="en-US" dirty="0">
                          <a:latin typeface="Times New Roman" panose="02020603050405020304" pitchFamily="18" charset="0"/>
                        </a:rPr>
                        <a:t>4000-5000</a:t>
                      </a:r>
                    </a:p>
                  </a:txBody>
                  <a:tcPr/>
                </a:tc>
                <a:tc>
                  <a:txBody>
                    <a:bodyPr/>
                    <a:lstStyle/>
                    <a:p>
                      <a:r>
                        <a:rPr lang="en-US" dirty="0">
                          <a:latin typeface="Times New Roman" panose="02020603050405020304" pitchFamily="18" charset="0"/>
                        </a:rPr>
                        <a:t>20</a:t>
                      </a:r>
                    </a:p>
                  </a:txBody>
                  <a:tcPr/>
                </a:tc>
                <a:extLst>
                  <a:ext uri="{0D108BD9-81ED-4DB2-BD59-A6C34878D82A}">
                    <a16:rowId xmlns:a16="http://schemas.microsoft.com/office/drawing/2014/main" val="10003"/>
                  </a:ext>
                </a:extLst>
              </a:tr>
              <a:tr h="370840">
                <a:tc>
                  <a:txBody>
                    <a:bodyPr/>
                    <a:lstStyle/>
                    <a:p>
                      <a:r>
                        <a:rPr lang="en-US" dirty="0">
                          <a:latin typeface="Times New Roman" panose="02020603050405020304" pitchFamily="18" charset="0"/>
                        </a:rPr>
                        <a:t>5000-6000</a:t>
                      </a:r>
                    </a:p>
                  </a:txBody>
                  <a:tcPr/>
                </a:tc>
                <a:tc>
                  <a:txBody>
                    <a:bodyPr/>
                    <a:lstStyle/>
                    <a:p>
                      <a:r>
                        <a:rPr lang="en-US" dirty="0">
                          <a:latin typeface="Times New Roman" panose="02020603050405020304" pitchFamily="18" charset="0"/>
                        </a:rPr>
                        <a:t>10</a:t>
                      </a:r>
                    </a:p>
                  </a:txBody>
                  <a:tcPr/>
                </a:tc>
                <a:extLst>
                  <a:ext uri="{0D108BD9-81ED-4DB2-BD59-A6C34878D82A}">
                    <a16:rowId xmlns:a16="http://schemas.microsoft.com/office/drawing/2014/main" val="10004"/>
                  </a:ext>
                </a:extLst>
              </a:tr>
              <a:tr h="370840">
                <a:tc>
                  <a:txBody>
                    <a:bodyPr/>
                    <a:lstStyle/>
                    <a:p>
                      <a:r>
                        <a:rPr lang="en-US" dirty="0">
                          <a:latin typeface="Times New Roman" panose="02020603050405020304" pitchFamily="18" charset="0"/>
                        </a:rPr>
                        <a:t>6000-7000</a:t>
                      </a:r>
                    </a:p>
                  </a:txBody>
                  <a:tcPr/>
                </a:tc>
                <a:tc>
                  <a:txBody>
                    <a:bodyPr/>
                    <a:lstStyle/>
                    <a:p>
                      <a:r>
                        <a:rPr lang="en-US" dirty="0">
                          <a:latin typeface="Times New Roman" panose="02020603050405020304" pitchFamily="18" charset="0"/>
                        </a:rPr>
                        <a:t>5</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17488705"/>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Ø"/>
            </a:pPr>
            <a:r>
              <a:rPr lang="en-US" sz="2200" b="1" dirty="0"/>
              <a:t>Mode:</a:t>
            </a:r>
          </a:p>
          <a:p>
            <a:r>
              <a:rPr lang="en-US" sz="2200" dirty="0"/>
              <a:t>Mode is the value which occurs most frequently in a set of observations and around which the other items of the set cluster </a:t>
            </a:r>
          </a:p>
          <a:p>
            <a:pPr marL="0" indent="0">
              <a:buNone/>
            </a:pPr>
            <a:r>
              <a:rPr lang="en-US" sz="2200" dirty="0"/>
              <a:t>      densely.</a:t>
            </a:r>
          </a:p>
          <a:p>
            <a:r>
              <a:rPr lang="en-US" sz="2200" dirty="0"/>
              <a:t> It is the point of maximum frequency or the point of greatest density.</a:t>
            </a:r>
          </a:p>
          <a:p>
            <a:r>
              <a:rPr lang="en-US" sz="2200" dirty="0"/>
              <a:t>In other words the mode or modal value of the distribution is that value of the </a:t>
            </a:r>
            <a:r>
              <a:rPr lang="en-US" sz="2200" dirty="0" err="1"/>
              <a:t>variate</a:t>
            </a:r>
            <a:r>
              <a:rPr lang="en-US" sz="2200" dirty="0"/>
              <a:t> for which frequency is maximum.</a:t>
            </a:r>
          </a:p>
          <a:p>
            <a:pPr marL="0" indent="0">
              <a:buNone/>
            </a:pPr>
            <a:r>
              <a:rPr lang="en-US" sz="2200" b="1" dirty="0"/>
              <a:t>Calculation of Mode</a:t>
            </a:r>
          </a:p>
          <a:p>
            <a:pPr>
              <a:buFont typeface="Wingdings" pitchFamily="2" charset="2"/>
              <a:buChar char="v"/>
            </a:pPr>
            <a:r>
              <a:rPr lang="en-US" sz="2200" b="1" dirty="0"/>
              <a:t>In case of discrete distribution:</a:t>
            </a:r>
            <a:r>
              <a:rPr lang="en-US" sz="2200" dirty="0"/>
              <a:t> Mode is the value of  x corresponding to maximum frequency but in any one (or more)of the following cases.</a:t>
            </a:r>
          </a:p>
          <a:p>
            <a:pPr marL="0" indent="0">
              <a:buNone/>
            </a:pPr>
            <a:endParaRPr lang="en-US" sz="2200" dirty="0"/>
          </a:p>
          <a:p>
            <a:pPr>
              <a:buFont typeface="Wingdings" pitchFamily="2" charset="2"/>
              <a:buChar char="v"/>
            </a:pPr>
            <a:endParaRPr lang="en-US" sz="2200" dirty="0"/>
          </a:p>
          <a:p>
            <a:pPr marL="0" indent="0">
              <a:buNone/>
            </a:pPr>
            <a:endParaRPr lang="en-US" sz="2200" dirty="0"/>
          </a:p>
          <a:p>
            <a:pPr marL="514350" indent="-514350">
              <a:buFont typeface="+mj-lt"/>
              <a:buAutoNum type="romanLcPeriod"/>
            </a:pPr>
            <a:endParaRPr lang="en-US" sz="2200" dirty="0"/>
          </a:p>
          <a:p>
            <a:pPr marL="514350" indent="-514350">
              <a:buFont typeface="+mj-lt"/>
              <a:buAutoNum type="romanLcPeriod"/>
            </a:pPr>
            <a:endParaRPr lang="en-US" sz="2200" dirty="0"/>
          </a:p>
          <a:p>
            <a:pPr marL="0" indent="0">
              <a:buNone/>
            </a:pPr>
            <a:endParaRPr lang="en-US" sz="2200" b="1" dirty="0"/>
          </a:p>
        </p:txBody>
      </p:sp>
      <p:sp>
        <p:nvSpPr>
          <p:cNvPr id="4" name="Date Placeholder 3"/>
          <p:cNvSpPr>
            <a:spLocks noGrp="1"/>
          </p:cNvSpPr>
          <p:nvPr>
            <p:ph type="dt" sz="half" idx="10"/>
          </p:nvPr>
        </p:nvSpPr>
        <p:spPr/>
        <p:txBody>
          <a:bodyPr/>
          <a:lstStyle/>
          <a:p>
            <a:fld id="{042BFA7E-829D-4BFB-953C-A6B227A937C4}"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anose="02020603050405020304" pitchFamily="18" charset="0"/>
              </a:rPr>
              <a:t>Mode(CO1)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31551519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914400"/>
                <a:ext cx="8229600" cy="5029200"/>
              </a:xfrm>
            </p:spPr>
            <p:txBody>
              <a:bodyPr>
                <a:normAutofit lnSpcReduction="10000"/>
              </a:bodyPr>
              <a:lstStyle/>
              <a:p>
                <a:pPr marL="514350" indent="-514350">
                  <a:buFont typeface="+mj-lt"/>
                  <a:buAutoNum type="romanLcPeriod"/>
                </a:pPr>
                <a:r>
                  <a:rPr lang="en-US" sz="2200" dirty="0"/>
                  <a:t>If the maximum frequency is repeated.</a:t>
                </a:r>
              </a:p>
              <a:p>
                <a:pPr marL="514350" indent="-514350">
                  <a:buFont typeface="+mj-lt"/>
                  <a:buAutoNum type="romanLcPeriod"/>
                </a:pPr>
                <a:r>
                  <a:rPr lang="en-US" sz="2200" dirty="0"/>
                  <a:t>If the maximum frequency occurs in the very beginning  or at the end of distribution .</a:t>
                </a:r>
              </a:p>
              <a:p>
                <a:pPr marL="514350" indent="-514350">
                  <a:buFont typeface="+mj-lt"/>
                  <a:buAutoNum type="romanLcPeriod"/>
                </a:pPr>
                <a:r>
                  <a:rPr lang="en-US" sz="2200" dirty="0"/>
                  <a:t>If there are irregularities in the distribution, the value of mode is determined by the method of grouping.</a:t>
                </a:r>
              </a:p>
              <a:p>
                <a:pPr>
                  <a:buFont typeface="Wingdings" pitchFamily="2" charset="2"/>
                  <a:buChar char="v"/>
                </a:pPr>
                <a:r>
                  <a:rPr lang="en-US" sz="2200" b="1" dirty="0"/>
                  <a:t>In case of continuous frequency distribution:</a:t>
                </a:r>
                <a:r>
                  <a:rPr lang="en-US" sz="2200" dirty="0"/>
                  <a:t> mode is given by the formula </a:t>
                </a:r>
              </a:p>
              <a:p>
                <a:pPr marL="0" indent="0">
                  <a:buNone/>
                </a:pPr>
                <a:r>
                  <a:rPr lang="en-US" sz="2200" dirty="0"/>
                  <a:t>	</a:t>
                </a:r>
                <a:r>
                  <a:rPr lang="en-US" sz="2400" dirty="0"/>
                  <a:t>Mode</a:t>
                </a:r>
                <a14:m>
                  <m:oMath xmlns:m="http://schemas.openxmlformats.org/officeDocument/2006/math">
                    <m:r>
                      <a:rPr lang="en-US" sz="2400" i="1">
                        <a:latin typeface="Cambria Math"/>
                      </a:rPr>
                      <m:t>=</m:t>
                    </m:r>
                    <m:r>
                      <a:rPr lang="en-US" sz="2400" i="1">
                        <a:latin typeface="Cambria Math"/>
                      </a:rPr>
                      <m:t>𝑙</m:t>
                    </m:r>
                    <m:r>
                      <a:rPr lang="en-US" sz="2400" i="1">
                        <a:latin typeface="Cambria Math"/>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𝑓</m:t>
                            </m:r>
                          </m:e>
                          <m:sub>
                            <m:r>
                              <a:rPr lang="en-US" sz="2400" i="1">
                                <a:latin typeface="Cambria Math"/>
                              </a:rPr>
                              <m:t>𝑚</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𝑓</m:t>
                            </m:r>
                          </m:e>
                          <m:sub>
                            <m:r>
                              <a:rPr lang="en-US" sz="2400" i="1">
                                <a:latin typeface="Cambria Math"/>
                              </a:rPr>
                              <m:t>1</m:t>
                            </m:r>
                          </m:sub>
                        </m:sSub>
                      </m:num>
                      <m:den>
                        <m:r>
                          <a:rPr lang="en-US" sz="2400" i="1">
                            <a:latin typeface="Cambria Math"/>
                          </a:rPr>
                          <m:t>2</m:t>
                        </m:r>
                        <m:sSub>
                          <m:sSubPr>
                            <m:ctrlPr>
                              <a:rPr lang="en-US" sz="2400" i="1">
                                <a:latin typeface="Cambria Math" panose="02040503050406030204" pitchFamily="18" charset="0"/>
                              </a:rPr>
                            </m:ctrlPr>
                          </m:sSubPr>
                          <m:e>
                            <m:r>
                              <a:rPr lang="en-US" sz="2400" i="1">
                                <a:latin typeface="Cambria Math"/>
                              </a:rPr>
                              <m:t>𝑓</m:t>
                            </m:r>
                          </m:e>
                          <m:sub>
                            <m:r>
                              <a:rPr lang="en-US" sz="2400" i="1">
                                <a:latin typeface="Cambria Math"/>
                              </a:rPr>
                              <m:t>𝑚</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𝑓</m:t>
                            </m:r>
                          </m:e>
                          <m:sub>
                            <m:r>
                              <a:rPr lang="en-US" sz="2400" i="1">
                                <a:latin typeface="Cambria Math"/>
                              </a:rPr>
                              <m:t>1</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𝑓</m:t>
                            </m:r>
                          </m:e>
                          <m:sub>
                            <m:r>
                              <a:rPr lang="en-US" sz="2400" i="1">
                                <a:latin typeface="Cambria Math"/>
                              </a:rPr>
                              <m:t>2</m:t>
                            </m:r>
                          </m:sub>
                        </m:sSub>
                      </m:den>
                    </m:f>
                    <m:r>
                      <a:rPr lang="en-US" sz="2400" i="1">
                        <a:latin typeface="Cambria Math"/>
                        <a:ea typeface="Cambria Math"/>
                      </a:rPr>
                      <m:t>×</m:t>
                    </m:r>
                    <m:r>
                      <a:rPr lang="en-US" sz="2400" i="1">
                        <a:latin typeface="Cambria Math"/>
                        <a:ea typeface="Cambria Math"/>
                      </a:rPr>
                      <m:t>h</m:t>
                    </m:r>
                  </m:oMath>
                </a14:m>
                <a:r>
                  <a:rPr lang="en-US" sz="2400" dirty="0"/>
                  <a:t> </a:t>
                </a:r>
                <a:endParaRPr lang="en-US" sz="2200" dirty="0"/>
              </a:p>
              <a:p>
                <a:pPr marL="0" indent="0">
                  <a:buNone/>
                </a:pPr>
                <a:endParaRPr lang="en-US" sz="2200" dirty="0"/>
              </a:p>
              <a:p>
                <a:pPr marL="0" indent="0">
                  <a:buNone/>
                </a:pPr>
                <a:r>
                  <a:rPr lang="en-US" sz="2200" dirty="0"/>
                  <a:t>where </a:t>
                </a:r>
                <a14:m>
                  <m:oMath xmlns:m="http://schemas.openxmlformats.org/officeDocument/2006/math">
                    <m:r>
                      <a:rPr lang="en-US" sz="2200" b="0" i="1" smtClean="0">
                        <a:latin typeface="Cambria Math"/>
                      </a:rPr>
                      <m:t>𝑙</m:t>
                    </m:r>
                  </m:oMath>
                </a14:m>
                <a:r>
                  <a:rPr lang="en-US" sz="2200" dirty="0"/>
                  <a:t> is the lower limit,</a:t>
                </a:r>
                <a14:m>
                  <m:oMath xmlns:m="http://schemas.openxmlformats.org/officeDocument/2006/math">
                    <m:r>
                      <a:rPr lang="en-US" sz="2200" b="0" i="1" smtClean="0">
                        <a:latin typeface="Cambria Math"/>
                      </a:rPr>
                      <m:t>h</m:t>
                    </m:r>
                    <m:r>
                      <a:rPr lang="en-US" sz="2200" b="0" i="1" smtClean="0">
                        <a:latin typeface="Cambria Math"/>
                      </a:rPr>
                      <m:t> </m:t>
                    </m:r>
                    <m:r>
                      <a:rPr lang="en-US" sz="2200" b="0" i="1" smtClean="0">
                        <a:latin typeface="Cambria Math"/>
                      </a:rPr>
                      <m:t>𝑡h𝑒</m:t>
                    </m:r>
                    <m:r>
                      <a:rPr lang="en-US" sz="2200" b="0" i="1" smtClean="0">
                        <a:latin typeface="Cambria Math"/>
                      </a:rPr>
                      <m:t> </m:t>
                    </m:r>
                  </m:oMath>
                </a14:m>
                <a:r>
                  <a:rPr lang="en-US" sz="2200" dirty="0"/>
                  <a:t>width and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𝑓</m:t>
                        </m:r>
                      </m:e>
                      <m:sub>
                        <m:r>
                          <a:rPr lang="en-US" sz="2200" b="0" i="1" smtClean="0">
                            <a:latin typeface="Cambria Math"/>
                          </a:rPr>
                          <m:t>𝑚</m:t>
                        </m:r>
                      </m:sub>
                    </m:sSub>
                  </m:oMath>
                </a14:m>
                <a:r>
                  <a:rPr lang="en-US" sz="2200" dirty="0"/>
                  <a:t> the frequency of the model class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𝑓</m:t>
                        </m:r>
                      </m:e>
                      <m:sub>
                        <m:r>
                          <a:rPr lang="en-US" sz="2200" b="0" i="1" smtClean="0">
                            <a:latin typeface="Cambria Math"/>
                          </a:rPr>
                          <m:t>1</m:t>
                        </m:r>
                      </m:sub>
                    </m:sSub>
                    <m:r>
                      <a:rPr lang="en-US" sz="2200" b="0" i="1" smtClean="0">
                        <a:latin typeface="Cambria Math"/>
                      </a:rPr>
                      <m:t>𝑎𝑛𝑑</m:t>
                    </m:r>
                    <m:r>
                      <a:rPr lang="en-US" sz="2200" b="0" i="1" smtClean="0">
                        <a:latin typeface="Cambria Math"/>
                      </a:rPr>
                      <m:t> </m:t>
                    </m:r>
                    <m:sSub>
                      <m:sSubPr>
                        <m:ctrlPr>
                          <a:rPr lang="en-US" sz="2200" b="0" i="1" smtClean="0">
                            <a:latin typeface="Cambria Math" panose="02040503050406030204" pitchFamily="18" charset="0"/>
                          </a:rPr>
                        </m:ctrlPr>
                      </m:sSubPr>
                      <m:e>
                        <m:r>
                          <a:rPr lang="en-US" sz="2200" b="0" i="1" smtClean="0">
                            <a:latin typeface="Cambria Math"/>
                          </a:rPr>
                          <m:t>𝑓</m:t>
                        </m:r>
                      </m:e>
                      <m:sub>
                        <m:r>
                          <a:rPr lang="en-US" sz="2200" b="0" i="1" smtClean="0">
                            <a:latin typeface="Cambria Math"/>
                          </a:rPr>
                          <m:t>2</m:t>
                        </m:r>
                      </m:sub>
                    </m:sSub>
                  </m:oMath>
                </a14:m>
                <a:r>
                  <a:rPr lang="en-US" sz="2200" dirty="0"/>
                  <a:t> are the frequencies of the classes preceding and succeeding the modal class respectively. While applying the above formula it is necessary to see that the class intervals are of the same size. </a:t>
                </a:r>
              </a:p>
              <a:p>
                <a:pPr marL="0" indent="0">
                  <a:buNone/>
                </a:pPr>
                <a:endParaRPr lang="en-US" sz="22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914400"/>
                <a:ext cx="8229600" cy="5029200"/>
              </a:xfrm>
              <a:blipFill rotWithShape="1">
                <a:blip r:embed="rId2"/>
                <a:stretch>
                  <a:fillRect l="-1037" t="-1697" r="-296" b="-884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9605706E-7F17-4654-BB99-74294671A0F8}"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12"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anose="02020603050405020304" pitchFamily="18" charset="0"/>
              </a:rPr>
              <a:t>Mode(CO1)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42279715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92500"/>
          </a:bodyPr>
          <a:lstStyle/>
          <a:p>
            <a:pPr>
              <a:buFont typeface="Wingdings" pitchFamily="2" charset="2"/>
              <a:buChar char="v"/>
            </a:pPr>
            <a:r>
              <a:rPr lang="en-US" sz="2200" b="1" dirty="0"/>
              <a:t>For a symmetrical distribution, mean, median and mode coincide.</a:t>
            </a:r>
          </a:p>
          <a:p>
            <a:pPr marL="0" indent="0">
              <a:buNone/>
            </a:pPr>
            <a:r>
              <a:rPr lang="en-US" sz="2200" dirty="0"/>
              <a:t>When mode is ill defined ,where the method of grouping also fails</a:t>
            </a:r>
          </a:p>
          <a:p>
            <a:pPr marL="0" indent="0">
              <a:buNone/>
            </a:pPr>
            <a:r>
              <a:rPr lang="en-US" sz="2200" dirty="0"/>
              <a:t>its value can be ascertained  by the formula</a:t>
            </a:r>
          </a:p>
          <a:p>
            <a:pPr marL="0" indent="0">
              <a:buNone/>
            </a:pPr>
            <a:r>
              <a:rPr lang="en-US" sz="2200" dirty="0"/>
              <a:t>Mode=3Median-2Mean</a:t>
            </a:r>
          </a:p>
          <a:p>
            <a:pPr marL="0" indent="0">
              <a:buNone/>
            </a:pPr>
            <a:r>
              <a:rPr lang="en-US" sz="2200" dirty="0"/>
              <a:t>This measure is called the empirical mode.</a:t>
            </a:r>
          </a:p>
          <a:p>
            <a:pPr marL="0" indent="0">
              <a:buNone/>
            </a:pPr>
            <a:r>
              <a:rPr lang="en-US" sz="2200" b="1" dirty="0"/>
              <a:t>Q. </a:t>
            </a:r>
            <a:r>
              <a:rPr lang="en-US" sz="2200" dirty="0"/>
              <a:t>Calculate the mode from the following frequency distribution</a:t>
            </a:r>
            <a:r>
              <a:rPr lang="en-US" sz="2200" b="1" dirty="0"/>
              <a:t>.</a:t>
            </a:r>
          </a:p>
          <a:p>
            <a:pPr marL="0" indent="0">
              <a:buNone/>
            </a:pPr>
            <a:endParaRPr lang="en-US" sz="2200" b="1" dirty="0"/>
          </a:p>
          <a:p>
            <a:pPr marL="0" indent="0">
              <a:buNone/>
            </a:pPr>
            <a:endParaRPr lang="en-US" sz="2200" b="1" dirty="0"/>
          </a:p>
          <a:p>
            <a:pPr marL="0" indent="0">
              <a:buNone/>
            </a:pPr>
            <a:endParaRPr lang="en-US" sz="2200" b="1" dirty="0"/>
          </a:p>
          <a:p>
            <a:pPr marL="0" indent="0">
              <a:buNone/>
            </a:pPr>
            <a:endParaRPr lang="en-US" sz="2200" b="1" dirty="0"/>
          </a:p>
          <a:p>
            <a:pPr marL="0" indent="0">
              <a:buNone/>
            </a:pPr>
            <a:endParaRPr lang="en-US" sz="2200" b="1" dirty="0"/>
          </a:p>
          <a:p>
            <a:pPr marL="0" indent="0">
              <a:buNone/>
            </a:pPr>
            <a:r>
              <a:rPr lang="en-US" sz="2200" b="1" dirty="0"/>
              <a:t>Solution: </a:t>
            </a:r>
            <a:r>
              <a:rPr lang="en-US" sz="2200" dirty="0"/>
              <a:t>Method of Grouping :</a:t>
            </a:r>
          </a:p>
        </p:txBody>
      </p:sp>
      <p:sp>
        <p:nvSpPr>
          <p:cNvPr id="4" name="Date Placeholder 3"/>
          <p:cNvSpPr>
            <a:spLocks noGrp="1"/>
          </p:cNvSpPr>
          <p:nvPr>
            <p:ph type="dt" sz="half" idx="10"/>
          </p:nvPr>
        </p:nvSpPr>
        <p:spPr/>
        <p:txBody>
          <a:bodyPr/>
          <a:lstStyle/>
          <a:p>
            <a:fld id="{A767340D-710E-475A-B960-9AC97653E75E}"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1445497956"/>
                  </p:ext>
                </p:extLst>
              </p:nvPr>
            </p:nvGraphicFramePr>
            <p:xfrm>
              <a:off x="609600" y="3352800"/>
              <a:ext cx="7848600" cy="152400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gridCol w="685800">
                      <a:extLst>
                        <a:ext uri="{9D8B030D-6E8A-4147-A177-3AD203B41FA5}">
                          <a16:colId xmlns:a16="http://schemas.microsoft.com/office/drawing/2014/main" val="20007"/>
                        </a:ext>
                      </a:extLst>
                    </a:gridCol>
                    <a:gridCol w="762000">
                      <a:extLst>
                        <a:ext uri="{9D8B030D-6E8A-4147-A177-3AD203B41FA5}">
                          <a16:colId xmlns:a16="http://schemas.microsoft.com/office/drawing/2014/main" val="20008"/>
                        </a:ext>
                      </a:extLst>
                    </a:gridCol>
                    <a:gridCol w="685800">
                      <a:extLst>
                        <a:ext uri="{9D8B030D-6E8A-4147-A177-3AD203B41FA5}">
                          <a16:colId xmlns:a16="http://schemas.microsoft.com/office/drawing/2014/main" val="20009"/>
                        </a:ext>
                      </a:extLst>
                    </a:gridCol>
                    <a:gridCol w="685800">
                      <a:extLst>
                        <a:ext uri="{9D8B030D-6E8A-4147-A177-3AD203B41FA5}">
                          <a16:colId xmlns:a16="http://schemas.microsoft.com/office/drawing/2014/main" val="20010"/>
                        </a:ext>
                      </a:extLst>
                    </a:gridCol>
                  </a:tblGrid>
                  <a:tr h="218440">
                    <a:tc>
                      <a:txBody>
                        <a:bodyPr/>
                        <a:lstStyle/>
                        <a:p>
                          <a:r>
                            <a:rPr lang="en-US" sz="2200" dirty="0">
                              <a:latin typeface="Times New Roman" panose="02020603050405020304" pitchFamily="18" charset="0"/>
                            </a:rPr>
                            <a:t>Size</a:t>
                          </a:r>
                          <a14:m>
                            <m:oMath xmlns:m="http://schemas.openxmlformats.org/officeDocument/2006/math">
                              <m:r>
                                <a:rPr lang="en-US" sz="2200" b="1" i="1" smtClean="0">
                                  <a:latin typeface="Cambria Math"/>
                                </a:rPr>
                                <m:t>(</m:t>
                              </m:r>
                              <m:r>
                                <a:rPr lang="en-US" sz="2200" b="1" i="1" smtClean="0">
                                  <a:latin typeface="Cambria Math"/>
                                </a:rPr>
                                <m:t>𝒙</m:t>
                              </m:r>
                              <m:r>
                                <a:rPr lang="en-US" sz="2200" b="1" i="1" smtClean="0">
                                  <a:latin typeface="Cambria Math"/>
                                </a:rPr>
                                <m:t>)</m:t>
                              </m:r>
                            </m:oMath>
                          </a14:m>
                          <a:endParaRPr lang="en-US" sz="2200" dirty="0"/>
                        </a:p>
                      </a:txBody>
                      <a:tcPr/>
                    </a:tc>
                    <a:tc>
                      <a:txBody>
                        <a:bodyPr/>
                        <a:lstStyle/>
                        <a:p>
                          <a:r>
                            <a:rPr lang="en-US" sz="2200" dirty="0">
                              <a:latin typeface="Times New Roman" panose="02020603050405020304" pitchFamily="18" charset="0"/>
                            </a:rPr>
                            <a:t>4</a:t>
                          </a:r>
                        </a:p>
                      </a:txBody>
                      <a:tcPr/>
                    </a:tc>
                    <a:tc>
                      <a:txBody>
                        <a:bodyPr/>
                        <a:lstStyle/>
                        <a:p>
                          <a:r>
                            <a:rPr lang="en-US" sz="2200" dirty="0">
                              <a:latin typeface="Times New Roman" panose="02020603050405020304" pitchFamily="18" charset="0"/>
                            </a:rPr>
                            <a:t>5</a:t>
                          </a:r>
                        </a:p>
                      </a:txBody>
                      <a:tcPr/>
                    </a:tc>
                    <a:tc>
                      <a:txBody>
                        <a:bodyPr/>
                        <a:lstStyle/>
                        <a:p>
                          <a:r>
                            <a:rPr lang="en-US" sz="2200" dirty="0">
                              <a:latin typeface="Times New Roman" panose="02020603050405020304" pitchFamily="18" charset="0"/>
                            </a:rPr>
                            <a:t>6</a:t>
                          </a:r>
                        </a:p>
                      </a:txBody>
                      <a:tcPr/>
                    </a:tc>
                    <a:tc>
                      <a:txBody>
                        <a:bodyPr/>
                        <a:lstStyle/>
                        <a:p>
                          <a:r>
                            <a:rPr lang="en-US" sz="2200" dirty="0">
                              <a:latin typeface="Times New Roman" panose="02020603050405020304" pitchFamily="18" charset="0"/>
                            </a:rPr>
                            <a:t>7</a:t>
                          </a:r>
                        </a:p>
                      </a:txBody>
                      <a:tcPr/>
                    </a:tc>
                    <a:tc>
                      <a:txBody>
                        <a:bodyPr/>
                        <a:lstStyle/>
                        <a:p>
                          <a:r>
                            <a:rPr lang="en-US" sz="2200" dirty="0">
                              <a:latin typeface="Times New Roman" panose="02020603050405020304" pitchFamily="18" charset="0"/>
                            </a:rPr>
                            <a:t>8</a:t>
                          </a:r>
                        </a:p>
                      </a:txBody>
                      <a:tcPr/>
                    </a:tc>
                    <a:tc>
                      <a:txBody>
                        <a:bodyPr/>
                        <a:lstStyle/>
                        <a:p>
                          <a:r>
                            <a:rPr lang="en-US" sz="2200" dirty="0">
                              <a:latin typeface="Times New Roman" panose="02020603050405020304" pitchFamily="18" charset="0"/>
                            </a:rPr>
                            <a:t>9</a:t>
                          </a:r>
                        </a:p>
                      </a:txBody>
                      <a:tcPr/>
                    </a:tc>
                    <a:tc>
                      <a:txBody>
                        <a:bodyPr/>
                        <a:lstStyle/>
                        <a:p>
                          <a:r>
                            <a:rPr lang="en-US" sz="2200" dirty="0">
                              <a:latin typeface="Times New Roman" panose="02020603050405020304" pitchFamily="18" charset="0"/>
                            </a:rPr>
                            <a:t>10</a:t>
                          </a:r>
                        </a:p>
                      </a:txBody>
                      <a:tcPr/>
                    </a:tc>
                    <a:tc>
                      <a:txBody>
                        <a:bodyPr/>
                        <a:lstStyle/>
                        <a:p>
                          <a:r>
                            <a:rPr lang="en-US" sz="2200" dirty="0">
                              <a:latin typeface="Times New Roman" panose="02020603050405020304" pitchFamily="18" charset="0"/>
                            </a:rPr>
                            <a:t>11</a:t>
                          </a:r>
                        </a:p>
                      </a:txBody>
                      <a:tcPr/>
                    </a:tc>
                    <a:tc>
                      <a:txBody>
                        <a:bodyPr/>
                        <a:lstStyle/>
                        <a:p>
                          <a:r>
                            <a:rPr lang="en-US" sz="2200" dirty="0">
                              <a:latin typeface="Times New Roman" panose="02020603050405020304" pitchFamily="18" charset="0"/>
                            </a:rPr>
                            <a:t>12</a:t>
                          </a:r>
                        </a:p>
                      </a:txBody>
                      <a:tcPr/>
                    </a:tc>
                    <a:tc>
                      <a:txBody>
                        <a:bodyPr/>
                        <a:lstStyle/>
                        <a:p>
                          <a:r>
                            <a:rPr lang="en-US" sz="2200" dirty="0">
                              <a:latin typeface="Times New Roman" panose="02020603050405020304" pitchFamily="18" charset="0"/>
                            </a:rPr>
                            <a:t>13</a:t>
                          </a:r>
                        </a:p>
                      </a:txBody>
                      <a:tcPr/>
                    </a:tc>
                    <a:extLst>
                      <a:ext uri="{0D108BD9-81ED-4DB2-BD59-A6C34878D82A}">
                        <a16:rowId xmlns:a16="http://schemas.microsoft.com/office/drawing/2014/main" val="10000"/>
                      </a:ext>
                    </a:extLst>
                  </a:tr>
                  <a:tr h="370840">
                    <a:tc>
                      <a:txBody>
                        <a:bodyPr/>
                        <a:lstStyle/>
                        <a:p>
                          <a:r>
                            <a:rPr lang="en-US" sz="2200" dirty="0">
                              <a:latin typeface="Times New Roman" panose="02020603050405020304" pitchFamily="18" charset="0"/>
                            </a:rPr>
                            <a:t>Freqency</a:t>
                          </a:r>
                        </a:p>
                        <a:p>
                          <a:pPr/>
                          <a14:m>
                            <m:oMathPara xmlns:m="http://schemas.openxmlformats.org/officeDocument/2006/math">
                              <m:oMathParaPr>
                                <m:jc m:val="centerGroup"/>
                              </m:oMathParaPr>
                              <m:oMath xmlns:m="http://schemas.openxmlformats.org/officeDocument/2006/math">
                                <m:r>
                                  <a:rPr lang="en-US" sz="2200" b="0" i="1" smtClean="0">
                                    <a:latin typeface="Cambria Math"/>
                                  </a:rPr>
                                  <m:t>(</m:t>
                                </m:r>
                                <m:r>
                                  <a:rPr lang="en-US" sz="2200" b="0" i="1" smtClean="0">
                                    <a:latin typeface="Cambria Math"/>
                                  </a:rPr>
                                  <m:t>𝑓</m:t>
                                </m:r>
                                <m:r>
                                  <a:rPr lang="en-US" sz="2200" b="0" i="1" smtClean="0">
                                    <a:latin typeface="Cambria Math"/>
                                  </a:rPr>
                                  <m:t>)</m:t>
                                </m:r>
                              </m:oMath>
                            </m:oMathPara>
                          </a14:m>
                          <a:endParaRPr lang="en-US" sz="2200" dirty="0"/>
                        </a:p>
                      </a:txBody>
                      <a:tcPr/>
                    </a:tc>
                    <a:tc>
                      <a:txBody>
                        <a:bodyPr/>
                        <a:lstStyle/>
                        <a:p>
                          <a:r>
                            <a:rPr lang="en-US" sz="2200" dirty="0">
                              <a:latin typeface="Times New Roman" panose="02020603050405020304" pitchFamily="18" charset="0"/>
                            </a:rPr>
                            <a:t>2</a:t>
                          </a:r>
                        </a:p>
                      </a:txBody>
                      <a:tcPr/>
                    </a:tc>
                    <a:tc>
                      <a:txBody>
                        <a:bodyPr/>
                        <a:lstStyle/>
                        <a:p>
                          <a:r>
                            <a:rPr lang="en-US" sz="2200" dirty="0">
                              <a:latin typeface="Times New Roman" panose="02020603050405020304" pitchFamily="18" charset="0"/>
                            </a:rPr>
                            <a:t>5</a:t>
                          </a:r>
                        </a:p>
                      </a:txBody>
                      <a:tcPr/>
                    </a:tc>
                    <a:tc>
                      <a:txBody>
                        <a:bodyPr/>
                        <a:lstStyle/>
                        <a:p>
                          <a:r>
                            <a:rPr lang="en-US" sz="2200" dirty="0">
                              <a:latin typeface="Times New Roman" panose="02020603050405020304" pitchFamily="18" charset="0"/>
                            </a:rPr>
                            <a:t>8</a:t>
                          </a:r>
                        </a:p>
                      </a:txBody>
                      <a:tcPr/>
                    </a:tc>
                    <a:tc>
                      <a:txBody>
                        <a:bodyPr/>
                        <a:lstStyle/>
                        <a:p>
                          <a:r>
                            <a:rPr lang="en-US" sz="2200" dirty="0">
                              <a:latin typeface="Times New Roman" panose="02020603050405020304" pitchFamily="18" charset="0"/>
                            </a:rPr>
                            <a:t>9</a:t>
                          </a:r>
                        </a:p>
                      </a:txBody>
                      <a:tcPr/>
                    </a:tc>
                    <a:tc>
                      <a:txBody>
                        <a:bodyPr/>
                        <a:lstStyle/>
                        <a:p>
                          <a:r>
                            <a:rPr lang="en-US" sz="2200" dirty="0">
                              <a:latin typeface="Times New Roman" panose="02020603050405020304" pitchFamily="18" charset="0"/>
                            </a:rPr>
                            <a:t>12</a:t>
                          </a:r>
                        </a:p>
                      </a:txBody>
                      <a:tcPr/>
                    </a:tc>
                    <a:tc>
                      <a:txBody>
                        <a:bodyPr/>
                        <a:lstStyle/>
                        <a:p>
                          <a:r>
                            <a:rPr lang="en-US" sz="2200" dirty="0">
                              <a:latin typeface="Times New Roman" panose="02020603050405020304" pitchFamily="18" charset="0"/>
                            </a:rPr>
                            <a:t>14</a:t>
                          </a:r>
                        </a:p>
                      </a:txBody>
                      <a:tcPr/>
                    </a:tc>
                    <a:tc>
                      <a:txBody>
                        <a:bodyPr/>
                        <a:lstStyle/>
                        <a:p>
                          <a:r>
                            <a:rPr lang="en-US" sz="2200" dirty="0">
                              <a:latin typeface="Times New Roman" panose="02020603050405020304" pitchFamily="18" charset="0"/>
                            </a:rPr>
                            <a:t>14</a:t>
                          </a:r>
                        </a:p>
                      </a:txBody>
                      <a:tcPr/>
                    </a:tc>
                    <a:tc>
                      <a:txBody>
                        <a:bodyPr/>
                        <a:lstStyle/>
                        <a:p>
                          <a:r>
                            <a:rPr lang="en-US" sz="2200" dirty="0">
                              <a:latin typeface="Times New Roman" panose="02020603050405020304" pitchFamily="18" charset="0"/>
                            </a:rPr>
                            <a:t>15</a:t>
                          </a:r>
                        </a:p>
                      </a:txBody>
                      <a:tcPr/>
                    </a:tc>
                    <a:tc>
                      <a:txBody>
                        <a:bodyPr/>
                        <a:lstStyle/>
                        <a:p>
                          <a:r>
                            <a:rPr lang="en-US" sz="2200" dirty="0">
                              <a:latin typeface="Times New Roman" panose="02020603050405020304" pitchFamily="18" charset="0"/>
                            </a:rPr>
                            <a:t>11</a:t>
                          </a:r>
                        </a:p>
                      </a:txBody>
                      <a:tcPr/>
                    </a:tc>
                    <a:tc>
                      <a:txBody>
                        <a:bodyPr/>
                        <a:lstStyle/>
                        <a:p>
                          <a:r>
                            <a:rPr lang="en-US" sz="2200" dirty="0">
                              <a:latin typeface="Times New Roman" panose="02020603050405020304" pitchFamily="18" charset="0"/>
                            </a:rPr>
                            <a:t>13</a:t>
                          </a:r>
                        </a:p>
                      </a:txBody>
                      <a:tcPr/>
                    </a:tc>
                    <a:extLst>
                      <a:ext uri="{0D108BD9-81ED-4DB2-BD59-A6C34878D82A}">
                        <a16:rowId xmlns:a16="http://schemas.microsoft.com/office/drawing/2014/main" val="10001"/>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1445497956"/>
                  </p:ext>
                </p:extLst>
              </p:nvPr>
            </p:nvGraphicFramePr>
            <p:xfrm>
              <a:off x="609600" y="3352800"/>
              <a:ext cx="7848600" cy="152400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gridCol w="685800">
                      <a:extLst>
                        <a:ext uri="{9D8B030D-6E8A-4147-A177-3AD203B41FA5}">
                          <a16:colId xmlns:a16="http://schemas.microsoft.com/office/drawing/2014/main" val="20007"/>
                        </a:ext>
                      </a:extLst>
                    </a:gridCol>
                    <a:gridCol w="762000">
                      <a:extLst>
                        <a:ext uri="{9D8B030D-6E8A-4147-A177-3AD203B41FA5}">
                          <a16:colId xmlns:a16="http://schemas.microsoft.com/office/drawing/2014/main" val="20008"/>
                        </a:ext>
                      </a:extLst>
                    </a:gridCol>
                    <a:gridCol w="685800">
                      <a:extLst>
                        <a:ext uri="{9D8B030D-6E8A-4147-A177-3AD203B41FA5}">
                          <a16:colId xmlns:a16="http://schemas.microsoft.com/office/drawing/2014/main" val="20009"/>
                        </a:ext>
                      </a:extLst>
                    </a:gridCol>
                    <a:gridCol w="685800">
                      <a:extLst>
                        <a:ext uri="{9D8B030D-6E8A-4147-A177-3AD203B41FA5}">
                          <a16:colId xmlns:a16="http://schemas.microsoft.com/office/drawing/2014/main" val="20010"/>
                        </a:ext>
                      </a:extLst>
                    </a:gridCol>
                  </a:tblGrid>
                  <a:tr h="426720">
                    <a:tc>
                      <a:txBody>
                        <a:bodyPr/>
                        <a:lstStyle/>
                        <a:p>
                          <a:endParaRPr lang="en-US"/>
                        </a:p>
                      </a:txBody>
                      <a:tcPr>
                        <a:blipFill>
                          <a:blip r:embed="rId2"/>
                          <a:stretch>
                            <a:fillRect l="-1143" t="-11429" r="-638286" b="-274286"/>
                          </a:stretch>
                        </a:blipFill>
                      </a:tcPr>
                    </a:tc>
                    <a:tc>
                      <a:txBody>
                        <a:bodyPr/>
                        <a:lstStyle/>
                        <a:p>
                          <a:r>
                            <a:rPr lang="en-US" sz="2200" dirty="0">
                              <a:latin typeface="Times New Roman" panose="02020603050405020304" pitchFamily="18" charset="0"/>
                            </a:rPr>
                            <a:t>4</a:t>
                          </a:r>
                        </a:p>
                      </a:txBody>
                      <a:tcPr/>
                    </a:tc>
                    <a:tc>
                      <a:txBody>
                        <a:bodyPr/>
                        <a:lstStyle/>
                        <a:p>
                          <a:r>
                            <a:rPr lang="en-US" sz="2200" dirty="0">
                              <a:latin typeface="Times New Roman" panose="02020603050405020304" pitchFamily="18" charset="0"/>
                            </a:rPr>
                            <a:t>5</a:t>
                          </a:r>
                        </a:p>
                      </a:txBody>
                      <a:tcPr/>
                    </a:tc>
                    <a:tc>
                      <a:txBody>
                        <a:bodyPr/>
                        <a:lstStyle/>
                        <a:p>
                          <a:r>
                            <a:rPr lang="en-US" sz="2200" dirty="0">
                              <a:latin typeface="Times New Roman" panose="02020603050405020304" pitchFamily="18" charset="0"/>
                            </a:rPr>
                            <a:t>6</a:t>
                          </a:r>
                        </a:p>
                      </a:txBody>
                      <a:tcPr/>
                    </a:tc>
                    <a:tc>
                      <a:txBody>
                        <a:bodyPr/>
                        <a:lstStyle/>
                        <a:p>
                          <a:r>
                            <a:rPr lang="en-US" sz="2200" dirty="0">
                              <a:latin typeface="Times New Roman" panose="02020603050405020304" pitchFamily="18" charset="0"/>
                            </a:rPr>
                            <a:t>7</a:t>
                          </a:r>
                        </a:p>
                      </a:txBody>
                      <a:tcPr/>
                    </a:tc>
                    <a:tc>
                      <a:txBody>
                        <a:bodyPr/>
                        <a:lstStyle/>
                        <a:p>
                          <a:r>
                            <a:rPr lang="en-US" sz="2200" dirty="0">
                              <a:latin typeface="Times New Roman" panose="02020603050405020304" pitchFamily="18" charset="0"/>
                            </a:rPr>
                            <a:t>8</a:t>
                          </a:r>
                        </a:p>
                      </a:txBody>
                      <a:tcPr/>
                    </a:tc>
                    <a:tc>
                      <a:txBody>
                        <a:bodyPr/>
                        <a:lstStyle/>
                        <a:p>
                          <a:r>
                            <a:rPr lang="en-US" sz="2200" dirty="0">
                              <a:latin typeface="Times New Roman" panose="02020603050405020304" pitchFamily="18" charset="0"/>
                            </a:rPr>
                            <a:t>9</a:t>
                          </a:r>
                        </a:p>
                      </a:txBody>
                      <a:tcPr/>
                    </a:tc>
                    <a:tc>
                      <a:txBody>
                        <a:bodyPr/>
                        <a:lstStyle/>
                        <a:p>
                          <a:r>
                            <a:rPr lang="en-US" sz="2200" dirty="0">
                              <a:latin typeface="Times New Roman" panose="02020603050405020304" pitchFamily="18" charset="0"/>
                            </a:rPr>
                            <a:t>10</a:t>
                          </a:r>
                        </a:p>
                      </a:txBody>
                      <a:tcPr/>
                    </a:tc>
                    <a:tc>
                      <a:txBody>
                        <a:bodyPr/>
                        <a:lstStyle/>
                        <a:p>
                          <a:r>
                            <a:rPr lang="en-US" sz="2200" dirty="0">
                              <a:latin typeface="Times New Roman" panose="02020603050405020304" pitchFamily="18" charset="0"/>
                            </a:rPr>
                            <a:t>11</a:t>
                          </a:r>
                        </a:p>
                      </a:txBody>
                      <a:tcPr/>
                    </a:tc>
                    <a:tc>
                      <a:txBody>
                        <a:bodyPr/>
                        <a:lstStyle/>
                        <a:p>
                          <a:r>
                            <a:rPr lang="en-US" sz="2200" dirty="0">
                              <a:latin typeface="Times New Roman" panose="02020603050405020304" pitchFamily="18" charset="0"/>
                            </a:rPr>
                            <a:t>12</a:t>
                          </a:r>
                        </a:p>
                      </a:txBody>
                      <a:tcPr/>
                    </a:tc>
                    <a:tc>
                      <a:txBody>
                        <a:bodyPr/>
                        <a:lstStyle/>
                        <a:p>
                          <a:r>
                            <a:rPr lang="en-US" sz="2200" dirty="0">
                              <a:latin typeface="Times New Roman" panose="02020603050405020304" pitchFamily="18" charset="0"/>
                            </a:rPr>
                            <a:t>13</a:t>
                          </a:r>
                        </a:p>
                      </a:txBody>
                      <a:tcPr/>
                    </a:tc>
                    <a:extLst>
                      <a:ext uri="{0D108BD9-81ED-4DB2-BD59-A6C34878D82A}">
                        <a16:rowId xmlns:a16="http://schemas.microsoft.com/office/drawing/2014/main" val="10000"/>
                      </a:ext>
                    </a:extLst>
                  </a:tr>
                  <a:tr h="1097280">
                    <a:tc>
                      <a:txBody>
                        <a:bodyPr/>
                        <a:lstStyle/>
                        <a:p>
                          <a:endParaRPr lang="en-US"/>
                        </a:p>
                      </a:txBody>
                      <a:tcPr>
                        <a:blipFill>
                          <a:blip r:embed="rId2"/>
                          <a:stretch>
                            <a:fillRect l="-1143" t="-43333" r="-638286" b="-6667"/>
                          </a:stretch>
                        </a:blipFill>
                      </a:tcPr>
                    </a:tc>
                    <a:tc>
                      <a:txBody>
                        <a:bodyPr/>
                        <a:lstStyle/>
                        <a:p>
                          <a:r>
                            <a:rPr lang="en-US" sz="2200" dirty="0">
                              <a:latin typeface="Times New Roman" panose="02020603050405020304" pitchFamily="18" charset="0"/>
                            </a:rPr>
                            <a:t>2</a:t>
                          </a:r>
                        </a:p>
                      </a:txBody>
                      <a:tcPr/>
                    </a:tc>
                    <a:tc>
                      <a:txBody>
                        <a:bodyPr/>
                        <a:lstStyle/>
                        <a:p>
                          <a:r>
                            <a:rPr lang="en-US" sz="2200" dirty="0">
                              <a:latin typeface="Times New Roman" panose="02020603050405020304" pitchFamily="18" charset="0"/>
                            </a:rPr>
                            <a:t>5</a:t>
                          </a:r>
                        </a:p>
                      </a:txBody>
                      <a:tcPr/>
                    </a:tc>
                    <a:tc>
                      <a:txBody>
                        <a:bodyPr/>
                        <a:lstStyle/>
                        <a:p>
                          <a:r>
                            <a:rPr lang="en-US" sz="2200" dirty="0">
                              <a:latin typeface="Times New Roman" panose="02020603050405020304" pitchFamily="18" charset="0"/>
                            </a:rPr>
                            <a:t>8</a:t>
                          </a:r>
                        </a:p>
                      </a:txBody>
                      <a:tcPr/>
                    </a:tc>
                    <a:tc>
                      <a:txBody>
                        <a:bodyPr/>
                        <a:lstStyle/>
                        <a:p>
                          <a:r>
                            <a:rPr lang="en-US" sz="2200" dirty="0">
                              <a:latin typeface="Times New Roman" panose="02020603050405020304" pitchFamily="18" charset="0"/>
                            </a:rPr>
                            <a:t>9</a:t>
                          </a:r>
                        </a:p>
                      </a:txBody>
                      <a:tcPr/>
                    </a:tc>
                    <a:tc>
                      <a:txBody>
                        <a:bodyPr/>
                        <a:lstStyle/>
                        <a:p>
                          <a:r>
                            <a:rPr lang="en-US" sz="2200" dirty="0">
                              <a:latin typeface="Times New Roman" panose="02020603050405020304" pitchFamily="18" charset="0"/>
                            </a:rPr>
                            <a:t>12</a:t>
                          </a:r>
                        </a:p>
                      </a:txBody>
                      <a:tcPr/>
                    </a:tc>
                    <a:tc>
                      <a:txBody>
                        <a:bodyPr/>
                        <a:lstStyle/>
                        <a:p>
                          <a:r>
                            <a:rPr lang="en-US" sz="2200" dirty="0">
                              <a:latin typeface="Times New Roman" panose="02020603050405020304" pitchFamily="18" charset="0"/>
                            </a:rPr>
                            <a:t>14</a:t>
                          </a:r>
                        </a:p>
                      </a:txBody>
                      <a:tcPr/>
                    </a:tc>
                    <a:tc>
                      <a:txBody>
                        <a:bodyPr/>
                        <a:lstStyle/>
                        <a:p>
                          <a:r>
                            <a:rPr lang="en-US" sz="2200" dirty="0">
                              <a:latin typeface="Times New Roman" panose="02020603050405020304" pitchFamily="18" charset="0"/>
                            </a:rPr>
                            <a:t>14</a:t>
                          </a:r>
                        </a:p>
                      </a:txBody>
                      <a:tcPr/>
                    </a:tc>
                    <a:tc>
                      <a:txBody>
                        <a:bodyPr/>
                        <a:lstStyle/>
                        <a:p>
                          <a:r>
                            <a:rPr lang="en-US" sz="2200" dirty="0">
                              <a:latin typeface="Times New Roman" panose="02020603050405020304" pitchFamily="18" charset="0"/>
                            </a:rPr>
                            <a:t>15</a:t>
                          </a:r>
                        </a:p>
                      </a:txBody>
                      <a:tcPr/>
                    </a:tc>
                    <a:tc>
                      <a:txBody>
                        <a:bodyPr/>
                        <a:lstStyle/>
                        <a:p>
                          <a:r>
                            <a:rPr lang="en-US" sz="2200" dirty="0">
                              <a:latin typeface="Times New Roman" panose="02020603050405020304" pitchFamily="18" charset="0"/>
                            </a:rPr>
                            <a:t>11</a:t>
                          </a:r>
                        </a:p>
                      </a:txBody>
                      <a:tcPr/>
                    </a:tc>
                    <a:tc>
                      <a:txBody>
                        <a:bodyPr/>
                        <a:lstStyle/>
                        <a:p>
                          <a:r>
                            <a:rPr lang="en-US" sz="2200" dirty="0">
                              <a:latin typeface="Times New Roman" panose="02020603050405020304" pitchFamily="18" charset="0"/>
                            </a:rPr>
                            <a:t>13</a:t>
                          </a:r>
                        </a:p>
                      </a:txBody>
                      <a:tcPr/>
                    </a:tc>
                    <a:extLst>
                      <a:ext uri="{0D108BD9-81ED-4DB2-BD59-A6C34878D82A}">
                        <a16:rowId xmlns:a16="http://schemas.microsoft.com/office/drawing/2014/main" val="10001"/>
                      </a:ext>
                    </a:extLst>
                  </a:tr>
                </a:tbl>
              </a:graphicData>
            </a:graphic>
          </p:graphicFrame>
        </mc:Fallback>
      </mc:AlternateContent>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anose="02020603050405020304" pitchFamily="18" charset="0"/>
              </a:rPr>
              <a:t>Mode(CO1)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35642197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Effect transition="in" filter="fade">
                                      <p:cBhvr>
                                        <p:cTn id="49" dur="1000"/>
                                        <p:tgtEl>
                                          <p:spTgt spid="3">
                                            <p:txEl>
                                              <p:pRg st="11" end="11"/>
                                            </p:txEl>
                                          </p:spTgt>
                                        </p:tgtEl>
                                      </p:cBhvr>
                                    </p:animEffect>
                                    <p:anim calcmode="lin" valueType="num">
                                      <p:cBhvr>
                                        <p:cTn id="50"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Content Placeholder 1"/>
              <p:cNvGraphicFramePr>
                <a:graphicFrameLocks noGrp="1"/>
              </p:cNvGraphicFramePr>
              <p:nvPr>
                <p:ph idx="1"/>
                <p:extLst>
                  <p:ext uri="{D42A27DB-BD31-4B8C-83A1-F6EECF244321}">
                    <p14:modId xmlns:p14="http://schemas.microsoft.com/office/powerpoint/2010/main" val="923668770"/>
                  </p:ext>
                </p:extLst>
              </p:nvPr>
            </p:nvGraphicFramePr>
            <p:xfrm>
              <a:off x="533400" y="1143000"/>
              <a:ext cx="8229599" cy="4693920"/>
            </p:xfrm>
            <a:graphic>
              <a:graphicData uri="http://schemas.openxmlformats.org/drawingml/2006/table">
                <a:tbl>
                  <a:tblPr firstRow="1" bandRow="1">
                    <a:tableStyleId>{5C22544A-7EE6-4342-B048-85BDC9FD1C3A}</a:tableStyleId>
                  </a:tblPr>
                  <a:tblGrid>
                    <a:gridCol w="1175657">
                      <a:extLst>
                        <a:ext uri="{9D8B030D-6E8A-4147-A177-3AD203B41FA5}">
                          <a16:colId xmlns:a16="http://schemas.microsoft.com/office/drawing/2014/main" val="20000"/>
                        </a:ext>
                      </a:extLst>
                    </a:gridCol>
                    <a:gridCol w="1175657">
                      <a:extLst>
                        <a:ext uri="{9D8B030D-6E8A-4147-A177-3AD203B41FA5}">
                          <a16:colId xmlns:a16="http://schemas.microsoft.com/office/drawing/2014/main" val="20001"/>
                        </a:ext>
                      </a:extLst>
                    </a:gridCol>
                    <a:gridCol w="1175657">
                      <a:extLst>
                        <a:ext uri="{9D8B030D-6E8A-4147-A177-3AD203B41FA5}">
                          <a16:colId xmlns:a16="http://schemas.microsoft.com/office/drawing/2014/main" val="20002"/>
                        </a:ext>
                      </a:extLst>
                    </a:gridCol>
                    <a:gridCol w="1175657">
                      <a:extLst>
                        <a:ext uri="{9D8B030D-6E8A-4147-A177-3AD203B41FA5}">
                          <a16:colId xmlns:a16="http://schemas.microsoft.com/office/drawing/2014/main" val="20003"/>
                        </a:ext>
                      </a:extLst>
                    </a:gridCol>
                    <a:gridCol w="1175657">
                      <a:extLst>
                        <a:ext uri="{9D8B030D-6E8A-4147-A177-3AD203B41FA5}">
                          <a16:colId xmlns:a16="http://schemas.microsoft.com/office/drawing/2014/main" val="20004"/>
                        </a:ext>
                      </a:extLst>
                    </a:gridCol>
                    <a:gridCol w="1175657">
                      <a:extLst>
                        <a:ext uri="{9D8B030D-6E8A-4147-A177-3AD203B41FA5}">
                          <a16:colId xmlns:a16="http://schemas.microsoft.com/office/drawing/2014/main" val="20005"/>
                        </a:ext>
                      </a:extLst>
                    </a:gridCol>
                    <a:gridCol w="1175657">
                      <a:extLst>
                        <a:ext uri="{9D8B030D-6E8A-4147-A177-3AD203B41FA5}">
                          <a16:colId xmlns:a16="http://schemas.microsoft.com/office/drawing/2014/main" val="20006"/>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z="2200" b="1" i="1" smtClean="0">
                                    <a:latin typeface="Cambria Math"/>
                                  </a:rPr>
                                  <m:t>𝑺𝒊𝒛𝒆</m:t>
                                </m:r>
                                <m:r>
                                  <a:rPr lang="en-US" sz="2200" b="1" i="1" smtClean="0">
                                    <a:latin typeface="Cambria Math"/>
                                  </a:rPr>
                                  <m:t>(</m:t>
                                </m:r>
                                <m:r>
                                  <a:rPr lang="en-US" sz="2200" b="1" i="1" smtClean="0">
                                    <a:latin typeface="Cambria Math"/>
                                  </a:rPr>
                                  <m:t>𝒙</m:t>
                                </m:r>
                                <m:r>
                                  <a:rPr lang="en-US" sz="2200" b="1" i="1" smtClean="0">
                                    <a:latin typeface="Cambria Math"/>
                                  </a:rPr>
                                  <m:t>)</m:t>
                                </m:r>
                              </m:oMath>
                            </m:oMathPara>
                          </a14:m>
                          <a:endParaRPr lang="en-US" sz="2200" dirty="0">
                            <a:latin typeface="Times New Roman" panose="02020603050405020304" pitchFamily="18" charset="0"/>
                          </a:endParaRPr>
                        </a:p>
                      </a:txBody>
                      <a:tcPr/>
                    </a:tc>
                    <a:tc>
                      <a:txBody>
                        <a:bodyPr/>
                        <a:lstStyle/>
                        <a:p>
                          <a:r>
                            <a:rPr lang="en-US" sz="2200" dirty="0">
                              <a:latin typeface="Times New Roman" panose="02020603050405020304" pitchFamily="18" charset="0"/>
                            </a:rPr>
                            <a:t>1</a:t>
                          </a:r>
                        </a:p>
                      </a:txBody>
                      <a:tcPr/>
                    </a:tc>
                    <a:tc>
                      <a:txBody>
                        <a:bodyPr/>
                        <a:lstStyle/>
                        <a:p>
                          <a:r>
                            <a:rPr lang="en-US" sz="2200" dirty="0">
                              <a:latin typeface="Times New Roman" panose="02020603050405020304" pitchFamily="18" charset="0"/>
                            </a:rPr>
                            <a:t>2</a:t>
                          </a:r>
                        </a:p>
                      </a:txBody>
                      <a:tcPr/>
                    </a:tc>
                    <a:tc>
                      <a:txBody>
                        <a:bodyPr/>
                        <a:lstStyle/>
                        <a:p>
                          <a:r>
                            <a:rPr lang="en-US" sz="2200" dirty="0">
                              <a:latin typeface="Times New Roman" panose="02020603050405020304" pitchFamily="18" charset="0"/>
                            </a:rPr>
                            <a:t>3</a:t>
                          </a:r>
                        </a:p>
                      </a:txBody>
                      <a:tcPr/>
                    </a:tc>
                    <a:tc>
                      <a:txBody>
                        <a:bodyPr/>
                        <a:lstStyle/>
                        <a:p>
                          <a:r>
                            <a:rPr lang="en-US" sz="2200" dirty="0">
                              <a:latin typeface="Times New Roman" panose="02020603050405020304" pitchFamily="18" charset="0"/>
                            </a:rPr>
                            <a:t>4</a:t>
                          </a:r>
                        </a:p>
                      </a:txBody>
                      <a:tcPr/>
                    </a:tc>
                    <a:tc>
                      <a:txBody>
                        <a:bodyPr/>
                        <a:lstStyle/>
                        <a:p>
                          <a:r>
                            <a:rPr lang="en-US" sz="2200" dirty="0">
                              <a:latin typeface="Times New Roman" panose="02020603050405020304" pitchFamily="18" charset="0"/>
                            </a:rPr>
                            <a:t>5</a:t>
                          </a:r>
                        </a:p>
                      </a:txBody>
                      <a:tcPr/>
                    </a:tc>
                    <a:tc>
                      <a:txBody>
                        <a:bodyPr/>
                        <a:lstStyle/>
                        <a:p>
                          <a:r>
                            <a:rPr lang="en-US" sz="2200" dirty="0">
                              <a:latin typeface="Times New Roman" panose="02020603050405020304" pitchFamily="18" charset="0"/>
                            </a:rPr>
                            <a:t>6</a:t>
                          </a:r>
                        </a:p>
                      </a:txBody>
                      <a:tcPr/>
                    </a:tc>
                    <a:extLst>
                      <a:ext uri="{0D108BD9-81ED-4DB2-BD59-A6C34878D82A}">
                        <a16:rowId xmlns:a16="http://schemas.microsoft.com/office/drawing/2014/main" val="10000"/>
                      </a:ext>
                    </a:extLst>
                  </a:tr>
                  <a:tr h="370840">
                    <a:tc>
                      <a:txBody>
                        <a:bodyPr/>
                        <a:lstStyle/>
                        <a:p>
                          <a:r>
                            <a:rPr lang="en-US" sz="2200" dirty="0">
                              <a:latin typeface="Times New Roman" panose="02020603050405020304" pitchFamily="18" charset="0"/>
                            </a:rPr>
                            <a:t>4</a:t>
                          </a:r>
                        </a:p>
                      </a:txBody>
                      <a:tcPr/>
                    </a:tc>
                    <a:tc>
                      <a:txBody>
                        <a:bodyPr/>
                        <a:lstStyle/>
                        <a:p>
                          <a:r>
                            <a:rPr lang="en-US" sz="2200" dirty="0">
                              <a:latin typeface="Times New Roman" panose="02020603050405020304" pitchFamily="18" charset="0"/>
                            </a:rPr>
                            <a:t>2</a:t>
                          </a:r>
                        </a:p>
                      </a:txBody>
                      <a:tcPr/>
                    </a:tc>
                    <a:tc>
                      <a:txBody>
                        <a:bodyPr/>
                        <a:lstStyle/>
                        <a:p>
                          <a:r>
                            <a:rPr lang="en-US" sz="2200" dirty="0">
                              <a:latin typeface="Times New Roman" panose="02020603050405020304" pitchFamily="18" charset="0"/>
                            </a:rPr>
                            <a:t>7</a:t>
                          </a:r>
                        </a:p>
                      </a:txBody>
                      <a:tcPr/>
                    </a:tc>
                    <a:tc>
                      <a:txBody>
                        <a:bodyPr/>
                        <a:lstStyle/>
                        <a:p>
                          <a:endParaRPr lang="en-US" sz="2200" dirty="0">
                            <a:latin typeface="Times New Roman" panose="02020603050405020304" pitchFamily="18" charset="0"/>
                          </a:endParaRPr>
                        </a:p>
                      </a:txBody>
                      <a:tcPr/>
                    </a:tc>
                    <a:tc>
                      <a:txBody>
                        <a:bodyPr/>
                        <a:lstStyle/>
                        <a:p>
                          <a:endParaRPr lang="en-US" sz="2200" dirty="0">
                            <a:latin typeface="Times New Roman" panose="02020603050405020304" pitchFamily="18" charset="0"/>
                          </a:endParaRPr>
                        </a:p>
                      </a:txBody>
                      <a:tcPr/>
                    </a:tc>
                    <a:tc>
                      <a:txBody>
                        <a:bodyPr/>
                        <a:lstStyle/>
                        <a:p>
                          <a:endParaRPr lang="en-US" sz="2200" dirty="0">
                            <a:latin typeface="Times New Roman" panose="02020603050405020304" pitchFamily="18" charset="0"/>
                          </a:endParaRPr>
                        </a:p>
                      </a:txBody>
                      <a:tcPr/>
                    </a:tc>
                    <a:tc>
                      <a:txBody>
                        <a:bodyPr/>
                        <a:lstStyle/>
                        <a:p>
                          <a:endParaRPr lang="en-US" sz="2200" dirty="0">
                            <a:latin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r>
                            <a:rPr lang="en-US" sz="2200" dirty="0">
                              <a:latin typeface="Times New Roman" panose="02020603050405020304" pitchFamily="18" charset="0"/>
                            </a:rPr>
                            <a:t>5</a:t>
                          </a:r>
                        </a:p>
                      </a:txBody>
                      <a:tcPr/>
                    </a:tc>
                    <a:tc>
                      <a:txBody>
                        <a:bodyPr/>
                        <a:lstStyle/>
                        <a:p>
                          <a:r>
                            <a:rPr lang="en-US" sz="2200" dirty="0">
                              <a:latin typeface="Times New Roman" panose="02020603050405020304" pitchFamily="18" charset="0"/>
                            </a:rPr>
                            <a:t>5</a:t>
                          </a:r>
                        </a:p>
                      </a:txBody>
                      <a:tcPr/>
                    </a:tc>
                    <a:tc>
                      <a:txBody>
                        <a:bodyPr/>
                        <a:lstStyle/>
                        <a:p>
                          <a:endParaRPr lang="en-US" sz="2200" dirty="0">
                            <a:latin typeface="Times New Roman" panose="02020603050405020304" pitchFamily="18" charset="0"/>
                          </a:endParaRPr>
                        </a:p>
                      </a:txBody>
                      <a:tcPr/>
                    </a:tc>
                    <a:tc>
                      <a:txBody>
                        <a:bodyPr/>
                        <a:lstStyle/>
                        <a:p>
                          <a:r>
                            <a:rPr lang="en-US" sz="2200" dirty="0">
                              <a:latin typeface="Times New Roman" panose="02020603050405020304" pitchFamily="18" charset="0"/>
                            </a:rPr>
                            <a:t>13</a:t>
                          </a:r>
                        </a:p>
                      </a:txBody>
                      <a:tcPr/>
                    </a:tc>
                    <a:tc>
                      <a:txBody>
                        <a:bodyPr/>
                        <a:lstStyle/>
                        <a:p>
                          <a:endParaRPr lang="en-US" sz="2200" dirty="0">
                            <a:latin typeface="Times New Roman" panose="02020603050405020304" pitchFamily="18" charset="0"/>
                          </a:endParaRPr>
                        </a:p>
                      </a:txBody>
                      <a:tcPr/>
                    </a:tc>
                    <a:tc>
                      <a:txBody>
                        <a:bodyPr/>
                        <a:lstStyle/>
                        <a:p>
                          <a:endParaRPr lang="en-US" sz="2200" dirty="0">
                            <a:latin typeface="Times New Roman" panose="02020603050405020304" pitchFamily="18" charset="0"/>
                          </a:endParaRPr>
                        </a:p>
                      </a:txBody>
                      <a:tcPr/>
                    </a:tc>
                    <a:tc>
                      <a:txBody>
                        <a:bodyPr/>
                        <a:lstStyle/>
                        <a:p>
                          <a:endParaRPr lang="en-US" sz="2200" dirty="0">
                            <a:latin typeface="Times New Roman" panose="02020603050405020304" pitchFamily="18" charset="0"/>
                          </a:endParaRPr>
                        </a:p>
                      </a:txBody>
                      <a:tcPr/>
                    </a:tc>
                    <a:extLst>
                      <a:ext uri="{0D108BD9-81ED-4DB2-BD59-A6C34878D82A}">
                        <a16:rowId xmlns:a16="http://schemas.microsoft.com/office/drawing/2014/main" val="10002"/>
                      </a:ext>
                    </a:extLst>
                  </a:tr>
                  <a:tr h="370840">
                    <a:tc>
                      <a:txBody>
                        <a:bodyPr/>
                        <a:lstStyle/>
                        <a:p>
                          <a:r>
                            <a:rPr lang="en-US" sz="2200" dirty="0">
                              <a:latin typeface="Times New Roman" panose="02020603050405020304" pitchFamily="18" charset="0"/>
                            </a:rPr>
                            <a:t>6</a:t>
                          </a:r>
                        </a:p>
                      </a:txBody>
                      <a:tcPr/>
                    </a:tc>
                    <a:tc>
                      <a:txBody>
                        <a:bodyPr/>
                        <a:lstStyle/>
                        <a:p>
                          <a:r>
                            <a:rPr lang="en-US" sz="2200" dirty="0">
                              <a:latin typeface="Times New Roman" panose="02020603050405020304" pitchFamily="18" charset="0"/>
                            </a:rPr>
                            <a:t>8</a:t>
                          </a:r>
                        </a:p>
                      </a:txBody>
                      <a:tcPr/>
                    </a:tc>
                    <a:tc>
                      <a:txBody>
                        <a:bodyPr/>
                        <a:lstStyle/>
                        <a:p>
                          <a:r>
                            <a:rPr lang="en-US" sz="2200" dirty="0">
                              <a:latin typeface="Times New Roman" panose="02020603050405020304" pitchFamily="18" charset="0"/>
                            </a:rPr>
                            <a:t>17</a:t>
                          </a:r>
                        </a:p>
                      </a:txBody>
                      <a:tcPr/>
                    </a:tc>
                    <a:tc>
                      <a:txBody>
                        <a:bodyPr/>
                        <a:lstStyle/>
                        <a:p>
                          <a:endParaRPr lang="en-US" sz="2200" dirty="0">
                            <a:latin typeface="Times New Roman" panose="02020603050405020304" pitchFamily="18" charset="0"/>
                          </a:endParaRPr>
                        </a:p>
                      </a:txBody>
                      <a:tcPr/>
                    </a:tc>
                    <a:tc>
                      <a:txBody>
                        <a:bodyPr/>
                        <a:lstStyle/>
                        <a:p>
                          <a:r>
                            <a:rPr lang="en-US" sz="2200" dirty="0">
                              <a:latin typeface="Times New Roman" panose="02020603050405020304" pitchFamily="18" charset="0"/>
                            </a:rPr>
                            <a:t>15</a:t>
                          </a:r>
                        </a:p>
                      </a:txBody>
                      <a:tcPr/>
                    </a:tc>
                    <a:tc>
                      <a:txBody>
                        <a:bodyPr/>
                        <a:lstStyle/>
                        <a:p>
                          <a:endParaRPr lang="en-US" sz="2200" dirty="0">
                            <a:latin typeface="Times New Roman" panose="02020603050405020304" pitchFamily="18" charset="0"/>
                          </a:endParaRPr>
                        </a:p>
                      </a:txBody>
                      <a:tcPr/>
                    </a:tc>
                    <a:tc>
                      <a:txBody>
                        <a:bodyPr/>
                        <a:lstStyle/>
                        <a:p>
                          <a:endParaRPr lang="en-US" sz="2200" dirty="0">
                            <a:latin typeface="Times New Roman" panose="02020603050405020304" pitchFamily="18" charset="0"/>
                          </a:endParaRPr>
                        </a:p>
                      </a:txBody>
                      <a:tcPr/>
                    </a:tc>
                    <a:extLst>
                      <a:ext uri="{0D108BD9-81ED-4DB2-BD59-A6C34878D82A}">
                        <a16:rowId xmlns:a16="http://schemas.microsoft.com/office/drawing/2014/main" val="10003"/>
                      </a:ext>
                    </a:extLst>
                  </a:tr>
                  <a:tr h="370840">
                    <a:tc>
                      <a:txBody>
                        <a:bodyPr/>
                        <a:lstStyle/>
                        <a:p>
                          <a:r>
                            <a:rPr lang="en-US" sz="2200" dirty="0">
                              <a:latin typeface="Times New Roman" panose="02020603050405020304" pitchFamily="18" charset="0"/>
                            </a:rPr>
                            <a:t>7</a:t>
                          </a:r>
                        </a:p>
                      </a:txBody>
                      <a:tcPr/>
                    </a:tc>
                    <a:tc>
                      <a:txBody>
                        <a:bodyPr/>
                        <a:lstStyle/>
                        <a:p>
                          <a:r>
                            <a:rPr lang="en-US" sz="2200" dirty="0">
                              <a:latin typeface="Times New Roman" panose="02020603050405020304" pitchFamily="18" charset="0"/>
                            </a:rPr>
                            <a:t>9</a:t>
                          </a:r>
                        </a:p>
                      </a:txBody>
                      <a:tcPr/>
                    </a:tc>
                    <a:tc>
                      <a:txBody>
                        <a:bodyPr/>
                        <a:lstStyle/>
                        <a:p>
                          <a:endParaRPr lang="en-US" sz="2200" dirty="0">
                            <a:latin typeface="Times New Roman" panose="02020603050405020304" pitchFamily="18" charset="0"/>
                          </a:endParaRPr>
                        </a:p>
                      </a:txBody>
                      <a:tcPr/>
                    </a:tc>
                    <a:tc>
                      <a:txBody>
                        <a:bodyPr/>
                        <a:lstStyle/>
                        <a:p>
                          <a:r>
                            <a:rPr lang="en-US" sz="2200" dirty="0">
                              <a:latin typeface="Times New Roman" panose="02020603050405020304" pitchFamily="18" charset="0"/>
                            </a:rPr>
                            <a:t>21</a:t>
                          </a:r>
                        </a:p>
                      </a:txBody>
                      <a:tcPr/>
                    </a:tc>
                    <a:tc>
                      <a:txBody>
                        <a:bodyPr/>
                        <a:lstStyle/>
                        <a:p>
                          <a:endParaRPr lang="en-US" sz="2200" dirty="0">
                            <a:latin typeface="Times New Roman" panose="02020603050405020304" pitchFamily="18" charset="0"/>
                          </a:endParaRPr>
                        </a:p>
                      </a:txBody>
                      <a:tcPr/>
                    </a:tc>
                    <a:tc>
                      <a:txBody>
                        <a:bodyPr/>
                        <a:lstStyle/>
                        <a:p>
                          <a:r>
                            <a:rPr lang="en-US" sz="2200" dirty="0">
                              <a:latin typeface="Times New Roman" panose="02020603050405020304" pitchFamily="18" charset="0"/>
                            </a:rPr>
                            <a:t>22</a:t>
                          </a:r>
                        </a:p>
                      </a:txBody>
                      <a:tcPr/>
                    </a:tc>
                    <a:tc>
                      <a:txBody>
                        <a:bodyPr/>
                        <a:lstStyle/>
                        <a:p>
                          <a:r>
                            <a:rPr lang="en-US" sz="2200" dirty="0">
                              <a:latin typeface="Times New Roman" panose="02020603050405020304" pitchFamily="18" charset="0"/>
                            </a:rPr>
                            <a:t>29</a:t>
                          </a:r>
                        </a:p>
                      </a:txBody>
                      <a:tcPr/>
                    </a:tc>
                    <a:extLst>
                      <a:ext uri="{0D108BD9-81ED-4DB2-BD59-A6C34878D82A}">
                        <a16:rowId xmlns:a16="http://schemas.microsoft.com/office/drawing/2014/main" val="10004"/>
                      </a:ext>
                    </a:extLst>
                  </a:tr>
                  <a:tr h="370840">
                    <a:tc>
                      <a:txBody>
                        <a:bodyPr/>
                        <a:lstStyle/>
                        <a:p>
                          <a:r>
                            <a:rPr lang="en-US" sz="2200" dirty="0">
                              <a:latin typeface="Times New Roman" panose="02020603050405020304" pitchFamily="18" charset="0"/>
                            </a:rPr>
                            <a:t>8</a:t>
                          </a:r>
                        </a:p>
                      </a:txBody>
                      <a:tcPr/>
                    </a:tc>
                    <a:tc>
                      <a:txBody>
                        <a:bodyPr/>
                        <a:lstStyle/>
                        <a:p>
                          <a:r>
                            <a:rPr lang="en-US" sz="2200" dirty="0">
                              <a:latin typeface="Times New Roman" panose="02020603050405020304" pitchFamily="18" charset="0"/>
                            </a:rPr>
                            <a:t>12</a:t>
                          </a:r>
                        </a:p>
                      </a:txBody>
                      <a:tcPr/>
                    </a:tc>
                    <a:tc>
                      <a:txBody>
                        <a:bodyPr/>
                        <a:lstStyle/>
                        <a:p>
                          <a:r>
                            <a:rPr lang="en-US" sz="2200" dirty="0">
                              <a:latin typeface="Times New Roman" panose="02020603050405020304" pitchFamily="18" charset="0"/>
                            </a:rPr>
                            <a:t>26</a:t>
                          </a:r>
                        </a:p>
                      </a:txBody>
                      <a:tcPr/>
                    </a:tc>
                    <a:tc>
                      <a:txBody>
                        <a:bodyPr/>
                        <a:lstStyle/>
                        <a:p>
                          <a:endParaRPr lang="en-US" sz="2200" dirty="0">
                            <a:latin typeface="Times New Roman" panose="02020603050405020304" pitchFamily="18" charset="0"/>
                          </a:endParaRPr>
                        </a:p>
                      </a:txBody>
                      <a:tcPr/>
                    </a:tc>
                    <a:tc>
                      <a:txBody>
                        <a:bodyPr/>
                        <a:lstStyle/>
                        <a:p>
                          <a:r>
                            <a:rPr lang="en-US" sz="2200" dirty="0">
                              <a:latin typeface="Times New Roman" panose="02020603050405020304" pitchFamily="18" charset="0"/>
                            </a:rPr>
                            <a:t>35</a:t>
                          </a:r>
                        </a:p>
                      </a:txBody>
                      <a:tcPr/>
                    </a:tc>
                    <a:tc>
                      <a:txBody>
                        <a:bodyPr/>
                        <a:lstStyle/>
                        <a:p>
                          <a:endParaRPr lang="en-US" sz="2200" dirty="0">
                            <a:latin typeface="Times New Roman" panose="02020603050405020304" pitchFamily="18" charset="0"/>
                          </a:endParaRPr>
                        </a:p>
                      </a:txBody>
                      <a:tcPr/>
                    </a:tc>
                    <a:tc>
                      <a:txBody>
                        <a:bodyPr/>
                        <a:lstStyle/>
                        <a:p>
                          <a:endParaRPr lang="en-US" sz="2200" dirty="0">
                            <a:latin typeface="Times New Roman" panose="02020603050405020304" pitchFamily="18" charset="0"/>
                          </a:endParaRPr>
                        </a:p>
                      </a:txBody>
                      <a:tcPr/>
                    </a:tc>
                    <a:extLst>
                      <a:ext uri="{0D108BD9-81ED-4DB2-BD59-A6C34878D82A}">
                        <a16:rowId xmlns:a16="http://schemas.microsoft.com/office/drawing/2014/main" val="10005"/>
                      </a:ext>
                    </a:extLst>
                  </a:tr>
                  <a:tr h="370840">
                    <a:tc>
                      <a:txBody>
                        <a:bodyPr/>
                        <a:lstStyle/>
                        <a:p>
                          <a:r>
                            <a:rPr lang="en-US" sz="2200" dirty="0">
                              <a:latin typeface="Times New Roman" panose="02020603050405020304" pitchFamily="18" charset="0"/>
                            </a:rPr>
                            <a:t>9</a:t>
                          </a:r>
                        </a:p>
                      </a:txBody>
                      <a:tcPr/>
                    </a:tc>
                    <a:tc>
                      <a:txBody>
                        <a:bodyPr/>
                        <a:lstStyle/>
                        <a:p>
                          <a:r>
                            <a:rPr lang="en-US" sz="2200" dirty="0">
                              <a:latin typeface="Times New Roman" panose="02020603050405020304" pitchFamily="18" charset="0"/>
                            </a:rPr>
                            <a:t>14</a:t>
                          </a:r>
                        </a:p>
                      </a:txBody>
                      <a:tcPr/>
                    </a:tc>
                    <a:tc>
                      <a:txBody>
                        <a:bodyPr/>
                        <a:lstStyle/>
                        <a:p>
                          <a:endParaRPr lang="en-US" sz="2200" dirty="0">
                            <a:latin typeface="Times New Roman" panose="02020603050405020304" pitchFamily="18" charset="0"/>
                          </a:endParaRPr>
                        </a:p>
                      </a:txBody>
                      <a:tcPr/>
                    </a:tc>
                    <a:tc>
                      <a:txBody>
                        <a:bodyPr/>
                        <a:lstStyle/>
                        <a:p>
                          <a:r>
                            <a:rPr lang="en-US" sz="2200" dirty="0">
                              <a:solidFill>
                                <a:srgbClr val="FF0000"/>
                              </a:solidFill>
                              <a:latin typeface="Times New Roman" panose="02020603050405020304" pitchFamily="18" charset="0"/>
                            </a:rPr>
                            <a:t>28</a:t>
                          </a:r>
                        </a:p>
                      </a:txBody>
                      <a:tcPr/>
                    </a:tc>
                    <a:tc>
                      <a:txBody>
                        <a:bodyPr/>
                        <a:lstStyle/>
                        <a:p>
                          <a:endParaRPr lang="en-US" sz="2200" dirty="0">
                            <a:latin typeface="Times New Roman" panose="02020603050405020304" pitchFamily="18" charset="0"/>
                          </a:endParaRPr>
                        </a:p>
                      </a:txBody>
                      <a:tcPr/>
                    </a:tc>
                    <a:tc>
                      <a:txBody>
                        <a:bodyPr/>
                        <a:lstStyle/>
                        <a:p>
                          <a:r>
                            <a:rPr lang="en-US" sz="2200" dirty="0">
                              <a:solidFill>
                                <a:srgbClr val="FF0000"/>
                              </a:solidFill>
                              <a:latin typeface="Times New Roman" panose="02020603050405020304" pitchFamily="18" charset="0"/>
                            </a:rPr>
                            <a:t>40</a:t>
                          </a:r>
                        </a:p>
                      </a:txBody>
                      <a:tcPr/>
                    </a:tc>
                    <a:tc>
                      <a:txBody>
                        <a:bodyPr/>
                        <a:lstStyle/>
                        <a:p>
                          <a:r>
                            <a:rPr lang="en-US" sz="2200" dirty="0">
                              <a:solidFill>
                                <a:srgbClr val="FF0000"/>
                              </a:solidFill>
                              <a:latin typeface="Times New Roman" panose="02020603050405020304" pitchFamily="18" charset="0"/>
                            </a:rPr>
                            <a:t>43</a:t>
                          </a:r>
                        </a:p>
                      </a:txBody>
                      <a:tcPr/>
                    </a:tc>
                    <a:extLst>
                      <a:ext uri="{0D108BD9-81ED-4DB2-BD59-A6C34878D82A}">
                        <a16:rowId xmlns:a16="http://schemas.microsoft.com/office/drawing/2014/main" val="10006"/>
                      </a:ext>
                    </a:extLst>
                  </a:tr>
                  <a:tr h="370840">
                    <a:tc>
                      <a:txBody>
                        <a:bodyPr/>
                        <a:lstStyle/>
                        <a:p>
                          <a:r>
                            <a:rPr lang="en-US" sz="2200" dirty="0">
                              <a:latin typeface="Times New Roman" panose="02020603050405020304" pitchFamily="18" charset="0"/>
                            </a:rPr>
                            <a:t>10</a:t>
                          </a:r>
                        </a:p>
                      </a:txBody>
                      <a:tcPr/>
                    </a:tc>
                    <a:tc>
                      <a:txBody>
                        <a:bodyPr/>
                        <a:lstStyle/>
                        <a:p>
                          <a:r>
                            <a:rPr lang="en-US" sz="2200" dirty="0">
                              <a:latin typeface="Times New Roman" panose="02020603050405020304" pitchFamily="18" charset="0"/>
                            </a:rPr>
                            <a:t>14</a:t>
                          </a:r>
                        </a:p>
                      </a:txBody>
                      <a:tcPr/>
                    </a:tc>
                    <a:tc>
                      <a:txBody>
                        <a:bodyPr/>
                        <a:lstStyle/>
                        <a:p>
                          <a:r>
                            <a:rPr lang="en-US" sz="2200" dirty="0">
                              <a:solidFill>
                                <a:srgbClr val="FF0000"/>
                              </a:solidFill>
                              <a:latin typeface="Times New Roman" panose="02020603050405020304" pitchFamily="18" charset="0"/>
                            </a:rPr>
                            <a:t>29</a:t>
                          </a:r>
                        </a:p>
                      </a:txBody>
                      <a:tcPr/>
                    </a:tc>
                    <a:tc>
                      <a:txBody>
                        <a:bodyPr/>
                        <a:lstStyle/>
                        <a:p>
                          <a:endParaRPr lang="en-US" sz="2200" dirty="0">
                            <a:latin typeface="Times New Roman" panose="02020603050405020304" pitchFamily="18" charset="0"/>
                          </a:endParaRPr>
                        </a:p>
                      </a:txBody>
                      <a:tcPr/>
                    </a:tc>
                    <a:tc>
                      <a:txBody>
                        <a:bodyPr/>
                        <a:lstStyle/>
                        <a:p>
                          <a:r>
                            <a:rPr lang="en-US" sz="2200" dirty="0">
                              <a:solidFill>
                                <a:srgbClr val="FF0000"/>
                              </a:solidFill>
                              <a:latin typeface="Times New Roman" panose="02020603050405020304" pitchFamily="18" charset="0"/>
                            </a:rPr>
                            <a:t>40</a:t>
                          </a:r>
                        </a:p>
                      </a:txBody>
                      <a:tcPr/>
                    </a:tc>
                    <a:tc>
                      <a:txBody>
                        <a:bodyPr/>
                        <a:lstStyle/>
                        <a:p>
                          <a:endParaRPr lang="en-US" sz="2200" dirty="0">
                            <a:solidFill>
                              <a:srgbClr val="FF0000"/>
                            </a:solidFill>
                            <a:latin typeface="Times New Roman" panose="02020603050405020304" pitchFamily="18" charset="0"/>
                          </a:endParaRPr>
                        </a:p>
                      </a:txBody>
                      <a:tcPr/>
                    </a:tc>
                    <a:tc>
                      <a:txBody>
                        <a:bodyPr/>
                        <a:lstStyle/>
                        <a:p>
                          <a:endParaRPr lang="en-US" sz="2200" dirty="0">
                            <a:latin typeface="Times New Roman" panose="02020603050405020304" pitchFamily="18" charset="0"/>
                          </a:endParaRPr>
                        </a:p>
                      </a:txBody>
                      <a:tcPr/>
                    </a:tc>
                    <a:extLst>
                      <a:ext uri="{0D108BD9-81ED-4DB2-BD59-A6C34878D82A}">
                        <a16:rowId xmlns:a16="http://schemas.microsoft.com/office/drawing/2014/main" val="10007"/>
                      </a:ext>
                    </a:extLst>
                  </a:tr>
                  <a:tr h="370840">
                    <a:tc>
                      <a:txBody>
                        <a:bodyPr/>
                        <a:lstStyle/>
                        <a:p>
                          <a:r>
                            <a:rPr lang="en-US" sz="2200" dirty="0">
                              <a:latin typeface="Times New Roman" panose="02020603050405020304" pitchFamily="18" charset="0"/>
                            </a:rPr>
                            <a:t>11</a:t>
                          </a:r>
                        </a:p>
                      </a:txBody>
                      <a:tcPr/>
                    </a:tc>
                    <a:tc>
                      <a:txBody>
                        <a:bodyPr/>
                        <a:lstStyle/>
                        <a:p>
                          <a:r>
                            <a:rPr lang="en-US" sz="2200" dirty="0">
                              <a:solidFill>
                                <a:srgbClr val="FF0000"/>
                              </a:solidFill>
                              <a:latin typeface="Times New Roman" panose="02020603050405020304" pitchFamily="18" charset="0"/>
                            </a:rPr>
                            <a:t>15</a:t>
                          </a:r>
                        </a:p>
                      </a:txBody>
                      <a:tcPr/>
                    </a:tc>
                    <a:tc>
                      <a:txBody>
                        <a:bodyPr/>
                        <a:lstStyle/>
                        <a:p>
                          <a:endParaRPr lang="en-US" sz="2200" dirty="0">
                            <a:latin typeface="Times New Roman" panose="02020603050405020304" pitchFamily="18" charset="0"/>
                          </a:endParaRPr>
                        </a:p>
                      </a:txBody>
                      <a:tcPr/>
                    </a:tc>
                    <a:tc>
                      <a:txBody>
                        <a:bodyPr/>
                        <a:lstStyle/>
                        <a:p>
                          <a:r>
                            <a:rPr lang="en-US" sz="2200" dirty="0">
                              <a:latin typeface="Times New Roman" panose="02020603050405020304" pitchFamily="18" charset="0"/>
                            </a:rPr>
                            <a:t>26</a:t>
                          </a:r>
                        </a:p>
                      </a:txBody>
                      <a:tcPr/>
                    </a:tc>
                    <a:tc>
                      <a:txBody>
                        <a:bodyPr/>
                        <a:lstStyle/>
                        <a:p>
                          <a:endParaRPr lang="en-US" sz="2200" dirty="0">
                            <a:latin typeface="Times New Roman" panose="02020603050405020304" pitchFamily="18" charset="0"/>
                          </a:endParaRPr>
                        </a:p>
                      </a:txBody>
                      <a:tcPr/>
                    </a:tc>
                    <a:tc>
                      <a:txBody>
                        <a:bodyPr/>
                        <a:lstStyle/>
                        <a:p>
                          <a:r>
                            <a:rPr lang="en-US" sz="2200" dirty="0">
                              <a:latin typeface="Times New Roman" panose="02020603050405020304" pitchFamily="18" charset="0"/>
                            </a:rPr>
                            <a:t>39</a:t>
                          </a:r>
                        </a:p>
                      </a:txBody>
                      <a:tcPr/>
                    </a:tc>
                    <a:tc>
                      <a:txBody>
                        <a:bodyPr/>
                        <a:lstStyle/>
                        <a:p>
                          <a:endParaRPr lang="en-US" sz="2200" dirty="0">
                            <a:latin typeface="Times New Roman" panose="02020603050405020304" pitchFamily="18" charset="0"/>
                          </a:endParaRPr>
                        </a:p>
                      </a:txBody>
                      <a:tcPr/>
                    </a:tc>
                    <a:extLst>
                      <a:ext uri="{0D108BD9-81ED-4DB2-BD59-A6C34878D82A}">
                        <a16:rowId xmlns:a16="http://schemas.microsoft.com/office/drawing/2014/main" val="10008"/>
                      </a:ext>
                    </a:extLst>
                  </a:tr>
                  <a:tr h="370840">
                    <a:tc>
                      <a:txBody>
                        <a:bodyPr/>
                        <a:lstStyle/>
                        <a:p>
                          <a:r>
                            <a:rPr lang="en-US" sz="2200" dirty="0">
                              <a:latin typeface="Times New Roman" panose="02020603050405020304" pitchFamily="18" charset="0"/>
                            </a:rPr>
                            <a:t>12</a:t>
                          </a:r>
                        </a:p>
                      </a:txBody>
                      <a:tcPr/>
                    </a:tc>
                    <a:tc>
                      <a:txBody>
                        <a:bodyPr/>
                        <a:lstStyle/>
                        <a:p>
                          <a:r>
                            <a:rPr lang="en-US" sz="2200" dirty="0">
                              <a:latin typeface="Times New Roman" panose="02020603050405020304" pitchFamily="18" charset="0"/>
                            </a:rPr>
                            <a:t>11</a:t>
                          </a:r>
                        </a:p>
                      </a:txBody>
                      <a:tcPr/>
                    </a:tc>
                    <a:tc>
                      <a:txBody>
                        <a:bodyPr/>
                        <a:lstStyle/>
                        <a:p>
                          <a:r>
                            <a:rPr lang="en-US" sz="2200" dirty="0">
                              <a:latin typeface="Times New Roman" panose="02020603050405020304" pitchFamily="18" charset="0"/>
                            </a:rPr>
                            <a:t>24</a:t>
                          </a:r>
                        </a:p>
                      </a:txBody>
                      <a:tcPr/>
                    </a:tc>
                    <a:tc>
                      <a:txBody>
                        <a:bodyPr/>
                        <a:lstStyle/>
                        <a:p>
                          <a:endParaRPr lang="en-US" sz="2200" dirty="0">
                            <a:latin typeface="Times New Roman" panose="02020603050405020304" pitchFamily="18" charset="0"/>
                          </a:endParaRPr>
                        </a:p>
                      </a:txBody>
                      <a:tcPr/>
                    </a:tc>
                    <a:tc>
                      <a:txBody>
                        <a:bodyPr/>
                        <a:lstStyle/>
                        <a:p>
                          <a:endParaRPr lang="en-US" sz="2200" dirty="0">
                            <a:latin typeface="Times New Roman" panose="02020603050405020304" pitchFamily="18" charset="0"/>
                          </a:endParaRPr>
                        </a:p>
                      </a:txBody>
                      <a:tcPr/>
                    </a:tc>
                    <a:tc>
                      <a:txBody>
                        <a:bodyPr/>
                        <a:lstStyle/>
                        <a:p>
                          <a:endParaRPr lang="en-US" sz="2200" dirty="0">
                            <a:latin typeface="Times New Roman" panose="02020603050405020304" pitchFamily="18" charset="0"/>
                          </a:endParaRPr>
                        </a:p>
                      </a:txBody>
                      <a:tcPr/>
                    </a:tc>
                    <a:tc>
                      <a:txBody>
                        <a:bodyPr/>
                        <a:lstStyle/>
                        <a:p>
                          <a:endParaRPr lang="en-US" sz="2200" dirty="0">
                            <a:latin typeface="Times New Roman" panose="02020603050405020304" pitchFamily="18" charset="0"/>
                          </a:endParaRPr>
                        </a:p>
                      </a:txBody>
                      <a:tcPr/>
                    </a:tc>
                    <a:extLst>
                      <a:ext uri="{0D108BD9-81ED-4DB2-BD59-A6C34878D82A}">
                        <a16:rowId xmlns:a16="http://schemas.microsoft.com/office/drawing/2014/main" val="10009"/>
                      </a:ext>
                    </a:extLst>
                  </a:tr>
                  <a:tr h="370840">
                    <a:tc>
                      <a:txBody>
                        <a:bodyPr/>
                        <a:lstStyle/>
                        <a:p>
                          <a:r>
                            <a:rPr lang="en-US" sz="2200" dirty="0">
                              <a:latin typeface="Times New Roman" panose="02020603050405020304" pitchFamily="18" charset="0"/>
                            </a:rPr>
                            <a:t>13</a:t>
                          </a:r>
                        </a:p>
                      </a:txBody>
                      <a:tcPr/>
                    </a:tc>
                    <a:tc>
                      <a:txBody>
                        <a:bodyPr/>
                        <a:lstStyle/>
                        <a:p>
                          <a:r>
                            <a:rPr lang="en-US" sz="2200" dirty="0">
                              <a:latin typeface="Times New Roman" panose="02020603050405020304" pitchFamily="18" charset="0"/>
                            </a:rPr>
                            <a:t>13</a:t>
                          </a:r>
                        </a:p>
                      </a:txBody>
                      <a:tcPr/>
                    </a:tc>
                    <a:tc>
                      <a:txBody>
                        <a:bodyPr/>
                        <a:lstStyle/>
                        <a:p>
                          <a:endParaRPr lang="en-US" sz="2200" dirty="0">
                            <a:latin typeface="Times New Roman" panose="02020603050405020304" pitchFamily="18" charset="0"/>
                          </a:endParaRPr>
                        </a:p>
                      </a:txBody>
                      <a:tcPr/>
                    </a:tc>
                    <a:tc>
                      <a:txBody>
                        <a:bodyPr/>
                        <a:lstStyle/>
                        <a:p>
                          <a:endParaRPr lang="en-US" sz="2200" dirty="0">
                            <a:latin typeface="Times New Roman" panose="02020603050405020304" pitchFamily="18" charset="0"/>
                          </a:endParaRPr>
                        </a:p>
                      </a:txBody>
                      <a:tcPr/>
                    </a:tc>
                    <a:tc>
                      <a:txBody>
                        <a:bodyPr/>
                        <a:lstStyle/>
                        <a:p>
                          <a:endParaRPr lang="en-US" sz="2200" dirty="0">
                            <a:latin typeface="Times New Roman" panose="02020603050405020304" pitchFamily="18" charset="0"/>
                          </a:endParaRPr>
                        </a:p>
                      </a:txBody>
                      <a:tcPr/>
                    </a:tc>
                    <a:tc>
                      <a:txBody>
                        <a:bodyPr/>
                        <a:lstStyle/>
                        <a:p>
                          <a:endParaRPr lang="en-US" sz="2200" dirty="0">
                            <a:latin typeface="Times New Roman" panose="02020603050405020304" pitchFamily="18" charset="0"/>
                          </a:endParaRPr>
                        </a:p>
                      </a:txBody>
                      <a:tcPr/>
                    </a:tc>
                    <a:tc>
                      <a:txBody>
                        <a:bodyPr/>
                        <a:lstStyle/>
                        <a:p>
                          <a:endParaRPr lang="en-US" sz="2200" dirty="0">
                            <a:latin typeface="Times New Roman" panose="02020603050405020304" pitchFamily="18" charset="0"/>
                          </a:endParaRPr>
                        </a:p>
                      </a:txBody>
                      <a:tcPr/>
                    </a:tc>
                    <a:extLst>
                      <a:ext uri="{0D108BD9-81ED-4DB2-BD59-A6C34878D82A}">
                        <a16:rowId xmlns:a16="http://schemas.microsoft.com/office/drawing/2014/main" val="10010"/>
                      </a:ext>
                    </a:extLst>
                  </a:tr>
                </a:tbl>
              </a:graphicData>
            </a:graphic>
          </p:graphicFrame>
        </mc:Choice>
        <mc:Fallback xmlns="">
          <p:graphicFrame>
            <p:nvGraphicFramePr>
              <p:cNvPr id="2" name="Content Placeholder 1"/>
              <p:cNvGraphicFramePr>
                <a:graphicFrameLocks noGrp="1"/>
              </p:cNvGraphicFramePr>
              <p:nvPr>
                <p:ph idx="1"/>
                <p:extLst>
                  <p:ext uri="{D42A27DB-BD31-4B8C-83A1-F6EECF244321}">
                    <p14:modId xmlns:p14="http://schemas.microsoft.com/office/powerpoint/2010/main" val="923668770"/>
                  </p:ext>
                </p:extLst>
              </p:nvPr>
            </p:nvGraphicFramePr>
            <p:xfrm>
              <a:off x="533400" y="1143000"/>
              <a:ext cx="8229599" cy="4693920"/>
            </p:xfrm>
            <a:graphic>
              <a:graphicData uri="http://schemas.openxmlformats.org/drawingml/2006/table">
                <a:tbl>
                  <a:tblPr firstRow="1" bandRow="1">
                    <a:tableStyleId>{5C22544A-7EE6-4342-B048-85BDC9FD1C3A}</a:tableStyleId>
                  </a:tblPr>
                  <a:tblGrid>
                    <a:gridCol w="1175657">
                      <a:extLst>
                        <a:ext uri="{9D8B030D-6E8A-4147-A177-3AD203B41FA5}">
                          <a16:colId xmlns:a16="http://schemas.microsoft.com/office/drawing/2014/main" val="20000"/>
                        </a:ext>
                      </a:extLst>
                    </a:gridCol>
                    <a:gridCol w="1175657">
                      <a:extLst>
                        <a:ext uri="{9D8B030D-6E8A-4147-A177-3AD203B41FA5}">
                          <a16:colId xmlns:a16="http://schemas.microsoft.com/office/drawing/2014/main" val="20001"/>
                        </a:ext>
                      </a:extLst>
                    </a:gridCol>
                    <a:gridCol w="1175657">
                      <a:extLst>
                        <a:ext uri="{9D8B030D-6E8A-4147-A177-3AD203B41FA5}">
                          <a16:colId xmlns:a16="http://schemas.microsoft.com/office/drawing/2014/main" val="20002"/>
                        </a:ext>
                      </a:extLst>
                    </a:gridCol>
                    <a:gridCol w="1175657">
                      <a:extLst>
                        <a:ext uri="{9D8B030D-6E8A-4147-A177-3AD203B41FA5}">
                          <a16:colId xmlns:a16="http://schemas.microsoft.com/office/drawing/2014/main" val="20003"/>
                        </a:ext>
                      </a:extLst>
                    </a:gridCol>
                    <a:gridCol w="1175657">
                      <a:extLst>
                        <a:ext uri="{9D8B030D-6E8A-4147-A177-3AD203B41FA5}">
                          <a16:colId xmlns:a16="http://schemas.microsoft.com/office/drawing/2014/main" val="20004"/>
                        </a:ext>
                      </a:extLst>
                    </a:gridCol>
                    <a:gridCol w="1175657">
                      <a:extLst>
                        <a:ext uri="{9D8B030D-6E8A-4147-A177-3AD203B41FA5}">
                          <a16:colId xmlns:a16="http://schemas.microsoft.com/office/drawing/2014/main" val="20005"/>
                        </a:ext>
                      </a:extLst>
                    </a:gridCol>
                    <a:gridCol w="1175657">
                      <a:extLst>
                        <a:ext uri="{9D8B030D-6E8A-4147-A177-3AD203B41FA5}">
                          <a16:colId xmlns:a16="http://schemas.microsoft.com/office/drawing/2014/main" val="20006"/>
                        </a:ext>
                      </a:extLst>
                    </a:gridCol>
                  </a:tblGrid>
                  <a:tr h="426720">
                    <a:tc>
                      <a:txBody>
                        <a:bodyPr/>
                        <a:lstStyle/>
                        <a:p>
                          <a:endParaRPr lang="en-US"/>
                        </a:p>
                      </a:txBody>
                      <a:tcPr>
                        <a:blipFill>
                          <a:blip r:embed="rId2"/>
                          <a:stretch>
                            <a:fillRect l="-518" t="-8571" r="-602073" b="-1030000"/>
                          </a:stretch>
                        </a:blipFill>
                      </a:tcPr>
                    </a:tc>
                    <a:tc>
                      <a:txBody>
                        <a:bodyPr/>
                        <a:lstStyle/>
                        <a:p>
                          <a:r>
                            <a:rPr lang="en-US" sz="2200" dirty="0">
                              <a:latin typeface="Times New Roman" panose="02020603050405020304" pitchFamily="18" charset="0"/>
                            </a:rPr>
                            <a:t>1</a:t>
                          </a:r>
                        </a:p>
                      </a:txBody>
                      <a:tcPr/>
                    </a:tc>
                    <a:tc>
                      <a:txBody>
                        <a:bodyPr/>
                        <a:lstStyle/>
                        <a:p>
                          <a:r>
                            <a:rPr lang="en-US" sz="2200" dirty="0">
                              <a:latin typeface="Times New Roman" panose="02020603050405020304" pitchFamily="18" charset="0"/>
                            </a:rPr>
                            <a:t>2</a:t>
                          </a:r>
                        </a:p>
                      </a:txBody>
                      <a:tcPr/>
                    </a:tc>
                    <a:tc>
                      <a:txBody>
                        <a:bodyPr/>
                        <a:lstStyle/>
                        <a:p>
                          <a:r>
                            <a:rPr lang="en-US" sz="2200" dirty="0">
                              <a:latin typeface="Times New Roman" panose="02020603050405020304" pitchFamily="18" charset="0"/>
                            </a:rPr>
                            <a:t>3</a:t>
                          </a:r>
                        </a:p>
                      </a:txBody>
                      <a:tcPr/>
                    </a:tc>
                    <a:tc>
                      <a:txBody>
                        <a:bodyPr/>
                        <a:lstStyle/>
                        <a:p>
                          <a:r>
                            <a:rPr lang="en-US" sz="2200" dirty="0">
                              <a:latin typeface="Times New Roman" panose="02020603050405020304" pitchFamily="18" charset="0"/>
                            </a:rPr>
                            <a:t>4</a:t>
                          </a:r>
                        </a:p>
                      </a:txBody>
                      <a:tcPr/>
                    </a:tc>
                    <a:tc>
                      <a:txBody>
                        <a:bodyPr/>
                        <a:lstStyle/>
                        <a:p>
                          <a:r>
                            <a:rPr lang="en-US" sz="2200" dirty="0">
                              <a:latin typeface="Times New Roman" panose="02020603050405020304" pitchFamily="18" charset="0"/>
                            </a:rPr>
                            <a:t>5</a:t>
                          </a:r>
                        </a:p>
                      </a:txBody>
                      <a:tcPr/>
                    </a:tc>
                    <a:tc>
                      <a:txBody>
                        <a:bodyPr/>
                        <a:lstStyle/>
                        <a:p>
                          <a:r>
                            <a:rPr lang="en-US" sz="2200" dirty="0">
                              <a:latin typeface="Times New Roman" panose="02020603050405020304" pitchFamily="18" charset="0"/>
                            </a:rPr>
                            <a:t>6</a:t>
                          </a:r>
                        </a:p>
                      </a:txBody>
                      <a:tcPr/>
                    </a:tc>
                    <a:extLst>
                      <a:ext uri="{0D108BD9-81ED-4DB2-BD59-A6C34878D82A}">
                        <a16:rowId xmlns:a16="http://schemas.microsoft.com/office/drawing/2014/main" val="10000"/>
                      </a:ext>
                    </a:extLst>
                  </a:tr>
                  <a:tr h="426720">
                    <a:tc>
                      <a:txBody>
                        <a:bodyPr/>
                        <a:lstStyle/>
                        <a:p>
                          <a:r>
                            <a:rPr lang="en-US" sz="2200" dirty="0">
                              <a:latin typeface="Times New Roman" panose="02020603050405020304" pitchFamily="18" charset="0"/>
                            </a:rPr>
                            <a:t>4</a:t>
                          </a:r>
                        </a:p>
                      </a:txBody>
                      <a:tcPr/>
                    </a:tc>
                    <a:tc>
                      <a:txBody>
                        <a:bodyPr/>
                        <a:lstStyle/>
                        <a:p>
                          <a:r>
                            <a:rPr lang="en-US" sz="2200" dirty="0">
                              <a:latin typeface="Times New Roman" panose="02020603050405020304" pitchFamily="18" charset="0"/>
                            </a:rPr>
                            <a:t>2</a:t>
                          </a:r>
                        </a:p>
                      </a:txBody>
                      <a:tcPr/>
                    </a:tc>
                    <a:tc>
                      <a:txBody>
                        <a:bodyPr/>
                        <a:lstStyle/>
                        <a:p>
                          <a:r>
                            <a:rPr lang="en-US" sz="2200" dirty="0">
                              <a:latin typeface="Times New Roman" panose="02020603050405020304" pitchFamily="18" charset="0"/>
                            </a:rPr>
                            <a:t>7</a:t>
                          </a:r>
                        </a:p>
                      </a:txBody>
                      <a:tcPr/>
                    </a:tc>
                    <a:tc>
                      <a:txBody>
                        <a:bodyPr/>
                        <a:lstStyle/>
                        <a:p>
                          <a:endParaRPr lang="en-US" sz="2200" dirty="0">
                            <a:latin typeface="Times New Roman" panose="02020603050405020304" pitchFamily="18" charset="0"/>
                          </a:endParaRPr>
                        </a:p>
                      </a:txBody>
                      <a:tcPr/>
                    </a:tc>
                    <a:tc>
                      <a:txBody>
                        <a:bodyPr/>
                        <a:lstStyle/>
                        <a:p>
                          <a:endParaRPr lang="en-US" sz="2200" dirty="0">
                            <a:latin typeface="Times New Roman" panose="02020603050405020304" pitchFamily="18" charset="0"/>
                          </a:endParaRPr>
                        </a:p>
                      </a:txBody>
                      <a:tcPr/>
                    </a:tc>
                    <a:tc>
                      <a:txBody>
                        <a:bodyPr/>
                        <a:lstStyle/>
                        <a:p>
                          <a:endParaRPr lang="en-US" sz="2200" dirty="0">
                            <a:latin typeface="Times New Roman" panose="02020603050405020304" pitchFamily="18" charset="0"/>
                          </a:endParaRPr>
                        </a:p>
                      </a:txBody>
                      <a:tcPr/>
                    </a:tc>
                    <a:tc>
                      <a:txBody>
                        <a:bodyPr/>
                        <a:lstStyle/>
                        <a:p>
                          <a:endParaRPr lang="en-US" sz="2200" dirty="0">
                            <a:latin typeface="Times New Roman" panose="02020603050405020304" pitchFamily="18" charset="0"/>
                          </a:endParaRPr>
                        </a:p>
                      </a:txBody>
                      <a:tcPr/>
                    </a:tc>
                    <a:extLst>
                      <a:ext uri="{0D108BD9-81ED-4DB2-BD59-A6C34878D82A}">
                        <a16:rowId xmlns:a16="http://schemas.microsoft.com/office/drawing/2014/main" val="10001"/>
                      </a:ext>
                    </a:extLst>
                  </a:tr>
                  <a:tr h="426720">
                    <a:tc>
                      <a:txBody>
                        <a:bodyPr/>
                        <a:lstStyle/>
                        <a:p>
                          <a:r>
                            <a:rPr lang="en-US" sz="2200" dirty="0">
                              <a:latin typeface="Times New Roman" panose="02020603050405020304" pitchFamily="18" charset="0"/>
                            </a:rPr>
                            <a:t>5</a:t>
                          </a:r>
                        </a:p>
                      </a:txBody>
                      <a:tcPr/>
                    </a:tc>
                    <a:tc>
                      <a:txBody>
                        <a:bodyPr/>
                        <a:lstStyle/>
                        <a:p>
                          <a:r>
                            <a:rPr lang="en-US" sz="2200" dirty="0">
                              <a:latin typeface="Times New Roman" panose="02020603050405020304" pitchFamily="18" charset="0"/>
                            </a:rPr>
                            <a:t>5</a:t>
                          </a:r>
                        </a:p>
                      </a:txBody>
                      <a:tcPr/>
                    </a:tc>
                    <a:tc>
                      <a:txBody>
                        <a:bodyPr/>
                        <a:lstStyle/>
                        <a:p>
                          <a:endParaRPr lang="en-US" sz="2200" dirty="0">
                            <a:latin typeface="Times New Roman" panose="02020603050405020304" pitchFamily="18" charset="0"/>
                          </a:endParaRPr>
                        </a:p>
                      </a:txBody>
                      <a:tcPr/>
                    </a:tc>
                    <a:tc>
                      <a:txBody>
                        <a:bodyPr/>
                        <a:lstStyle/>
                        <a:p>
                          <a:r>
                            <a:rPr lang="en-US" sz="2200" dirty="0">
                              <a:latin typeface="Times New Roman" panose="02020603050405020304" pitchFamily="18" charset="0"/>
                            </a:rPr>
                            <a:t>13</a:t>
                          </a:r>
                        </a:p>
                      </a:txBody>
                      <a:tcPr/>
                    </a:tc>
                    <a:tc>
                      <a:txBody>
                        <a:bodyPr/>
                        <a:lstStyle/>
                        <a:p>
                          <a:endParaRPr lang="en-US" sz="2200" dirty="0">
                            <a:latin typeface="Times New Roman" panose="02020603050405020304" pitchFamily="18" charset="0"/>
                          </a:endParaRPr>
                        </a:p>
                      </a:txBody>
                      <a:tcPr/>
                    </a:tc>
                    <a:tc>
                      <a:txBody>
                        <a:bodyPr/>
                        <a:lstStyle/>
                        <a:p>
                          <a:endParaRPr lang="en-US" sz="2200" dirty="0">
                            <a:latin typeface="Times New Roman" panose="02020603050405020304" pitchFamily="18" charset="0"/>
                          </a:endParaRPr>
                        </a:p>
                      </a:txBody>
                      <a:tcPr/>
                    </a:tc>
                    <a:tc>
                      <a:txBody>
                        <a:bodyPr/>
                        <a:lstStyle/>
                        <a:p>
                          <a:endParaRPr lang="en-US" sz="2200" dirty="0">
                            <a:latin typeface="Times New Roman" panose="02020603050405020304" pitchFamily="18" charset="0"/>
                          </a:endParaRPr>
                        </a:p>
                      </a:txBody>
                      <a:tcPr/>
                    </a:tc>
                    <a:extLst>
                      <a:ext uri="{0D108BD9-81ED-4DB2-BD59-A6C34878D82A}">
                        <a16:rowId xmlns:a16="http://schemas.microsoft.com/office/drawing/2014/main" val="10002"/>
                      </a:ext>
                    </a:extLst>
                  </a:tr>
                  <a:tr h="426720">
                    <a:tc>
                      <a:txBody>
                        <a:bodyPr/>
                        <a:lstStyle/>
                        <a:p>
                          <a:r>
                            <a:rPr lang="en-US" sz="2200" dirty="0">
                              <a:latin typeface="Times New Roman" panose="02020603050405020304" pitchFamily="18" charset="0"/>
                            </a:rPr>
                            <a:t>6</a:t>
                          </a:r>
                        </a:p>
                      </a:txBody>
                      <a:tcPr/>
                    </a:tc>
                    <a:tc>
                      <a:txBody>
                        <a:bodyPr/>
                        <a:lstStyle/>
                        <a:p>
                          <a:r>
                            <a:rPr lang="en-US" sz="2200" dirty="0">
                              <a:latin typeface="Times New Roman" panose="02020603050405020304" pitchFamily="18" charset="0"/>
                            </a:rPr>
                            <a:t>8</a:t>
                          </a:r>
                        </a:p>
                      </a:txBody>
                      <a:tcPr/>
                    </a:tc>
                    <a:tc>
                      <a:txBody>
                        <a:bodyPr/>
                        <a:lstStyle/>
                        <a:p>
                          <a:r>
                            <a:rPr lang="en-US" sz="2200" dirty="0">
                              <a:latin typeface="Times New Roman" panose="02020603050405020304" pitchFamily="18" charset="0"/>
                            </a:rPr>
                            <a:t>17</a:t>
                          </a:r>
                        </a:p>
                      </a:txBody>
                      <a:tcPr/>
                    </a:tc>
                    <a:tc>
                      <a:txBody>
                        <a:bodyPr/>
                        <a:lstStyle/>
                        <a:p>
                          <a:endParaRPr lang="en-US" sz="2200" dirty="0">
                            <a:latin typeface="Times New Roman" panose="02020603050405020304" pitchFamily="18" charset="0"/>
                          </a:endParaRPr>
                        </a:p>
                      </a:txBody>
                      <a:tcPr/>
                    </a:tc>
                    <a:tc>
                      <a:txBody>
                        <a:bodyPr/>
                        <a:lstStyle/>
                        <a:p>
                          <a:r>
                            <a:rPr lang="en-US" sz="2200" dirty="0">
                              <a:latin typeface="Times New Roman" panose="02020603050405020304" pitchFamily="18" charset="0"/>
                            </a:rPr>
                            <a:t>15</a:t>
                          </a:r>
                        </a:p>
                      </a:txBody>
                      <a:tcPr/>
                    </a:tc>
                    <a:tc>
                      <a:txBody>
                        <a:bodyPr/>
                        <a:lstStyle/>
                        <a:p>
                          <a:endParaRPr lang="en-US" sz="2200" dirty="0">
                            <a:latin typeface="Times New Roman" panose="02020603050405020304" pitchFamily="18" charset="0"/>
                          </a:endParaRPr>
                        </a:p>
                      </a:txBody>
                      <a:tcPr/>
                    </a:tc>
                    <a:tc>
                      <a:txBody>
                        <a:bodyPr/>
                        <a:lstStyle/>
                        <a:p>
                          <a:endParaRPr lang="en-US" sz="2200" dirty="0">
                            <a:latin typeface="Times New Roman" panose="02020603050405020304" pitchFamily="18" charset="0"/>
                          </a:endParaRPr>
                        </a:p>
                      </a:txBody>
                      <a:tcPr/>
                    </a:tc>
                    <a:extLst>
                      <a:ext uri="{0D108BD9-81ED-4DB2-BD59-A6C34878D82A}">
                        <a16:rowId xmlns:a16="http://schemas.microsoft.com/office/drawing/2014/main" val="10003"/>
                      </a:ext>
                    </a:extLst>
                  </a:tr>
                  <a:tr h="426720">
                    <a:tc>
                      <a:txBody>
                        <a:bodyPr/>
                        <a:lstStyle/>
                        <a:p>
                          <a:r>
                            <a:rPr lang="en-US" sz="2200" dirty="0">
                              <a:latin typeface="Times New Roman" panose="02020603050405020304" pitchFamily="18" charset="0"/>
                            </a:rPr>
                            <a:t>7</a:t>
                          </a:r>
                        </a:p>
                      </a:txBody>
                      <a:tcPr/>
                    </a:tc>
                    <a:tc>
                      <a:txBody>
                        <a:bodyPr/>
                        <a:lstStyle/>
                        <a:p>
                          <a:r>
                            <a:rPr lang="en-US" sz="2200" dirty="0">
                              <a:latin typeface="Times New Roman" panose="02020603050405020304" pitchFamily="18" charset="0"/>
                            </a:rPr>
                            <a:t>9</a:t>
                          </a:r>
                        </a:p>
                      </a:txBody>
                      <a:tcPr/>
                    </a:tc>
                    <a:tc>
                      <a:txBody>
                        <a:bodyPr/>
                        <a:lstStyle/>
                        <a:p>
                          <a:endParaRPr lang="en-US" sz="2200" dirty="0">
                            <a:latin typeface="Times New Roman" panose="02020603050405020304" pitchFamily="18" charset="0"/>
                          </a:endParaRPr>
                        </a:p>
                      </a:txBody>
                      <a:tcPr/>
                    </a:tc>
                    <a:tc>
                      <a:txBody>
                        <a:bodyPr/>
                        <a:lstStyle/>
                        <a:p>
                          <a:r>
                            <a:rPr lang="en-US" sz="2200" dirty="0">
                              <a:latin typeface="Times New Roman" panose="02020603050405020304" pitchFamily="18" charset="0"/>
                            </a:rPr>
                            <a:t>21</a:t>
                          </a:r>
                        </a:p>
                      </a:txBody>
                      <a:tcPr/>
                    </a:tc>
                    <a:tc>
                      <a:txBody>
                        <a:bodyPr/>
                        <a:lstStyle/>
                        <a:p>
                          <a:endParaRPr lang="en-US" sz="2200" dirty="0">
                            <a:latin typeface="Times New Roman" panose="02020603050405020304" pitchFamily="18" charset="0"/>
                          </a:endParaRPr>
                        </a:p>
                      </a:txBody>
                      <a:tcPr/>
                    </a:tc>
                    <a:tc>
                      <a:txBody>
                        <a:bodyPr/>
                        <a:lstStyle/>
                        <a:p>
                          <a:r>
                            <a:rPr lang="en-US" sz="2200" dirty="0">
                              <a:latin typeface="Times New Roman" panose="02020603050405020304" pitchFamily="18" charset="0"/>
                            </a:rPr>
                            <a:t>22</a:t>
                          </a:r>
                        </a:p>
                      </a:txBody>
                      <a:tcPr/>
                    </a:tc>
                    <a:tc>
                      <a:txBody>
                        <a:bodyPr/>
                        <a:lstStyle/>
                        <a:p>
                          <a:r>
                            <a:rPr lang="en-US" sz="2200" dirty="0">
                              <a:latin typeface="Times New Roman" panose="02020603050405020304" pitchFamily="18" charset="0"/>
                            </a:rPr>
                            <a:t>29</a:t>
                          </a:r>
                        </a:p>
                      </a:txBody>
                      <a:tcPr/>
                    </a:tc>
                    <a:extLst>
                      <a:ext uri="{0D108BD9-81ED-4DB2-BD59-A6C34878D82A}">
                        <a16:rowId xmlns:a16="http://schemas.microsoft.com/office/drawing/2014/main" val="10004"/>
                      </a:ext>
                    </a:extLst>
                  </a:tr>
                  <a:tr h="426720">
                    <a:tc>
                      <a:txBody>
                        <a:bodyPr/>
                        <a:lstStyle/>
                        <a:p>
                          <a:r>
                            <a:rPr lang="en-US" sz="2200" dirty="0">
                              <a:latin typeface="Times New Roman" panose="02020603050405020304" pitchFamily="18" charset="0"/>
                            </a:rPr>
                            <a:t>8</a:t>
                          </a:r>
                        </a:p>
                      </a:txBody>
                      <a:tcPr/>
                    </a:tc>
                    <a:tc>
                      <a:txBody>
                        <a:bodyPr/>
                        <a:lstStyle/>
                        <a:p>
                          <a:r>
                            <a:rPr lang="en-US" sz="2200" dirty="0">
                              <a:latin typeface="Times New Roman" panose="02020603050405020304" pitchFamily="18" charset="0"/>
                            </a:rPr>
                            <a:t>12</a:t>
                          </a:r>
                        </a:p>
                      </a:txBody>
                      <a:tcPr/>
                    </a:tc>
                    <a:tc>
                      <a:txBody>
                        <a:bodyPr/>
                        <a:lstStyle/>
                        <a:p>
                          <a:r>
                            <a:rPr lang="en-US" sz="2200" dirty="0">
                              <a:latin typeface="Times New Roman" panose="02020603050405020304" pitchFamily="18" charset="0"/>
                            </a:rPr>
                            <a:t>26</a:t>
                          </a:r>
                        </a:p>
                      </a:txBody>
                      <a:tcPr/>
                    </a:tc>
                    <a:tc>
                      <a:txBody>
                        <a:bodyPr/>
                        <a:lstStyle/>
                        <a:p>
                          <a:endParaRPr lang="en-US" sz="2200" dirty="0">
                            <a:latin typeface="Times New Roman" panose="02020603050405020304" pitchFamily="18" charset="0"/>
                          </a:endParaRPr>
                        </a:p>
                      </a:txBody>
                      <a:tcPr/>
                    </a:tc>
                    <a:tc>
                      <a:txBody>
                        <a:bodyPr/>
                        <a:lstStyle/>
                        <a:p>
                          <a:r>
                            <a:rPr lang="en-US" sz="2200" dirty="0">
                              <a:latin typeface="Times New Roman" panose="02020603050405020304" pitchFamily="18" charset="0"/>
                            </a:rPr>
                            <a:t>35</a:t>
                          </a:r>
                        </a:p>
                      </a:txBody>
                      <a:tcPr/>
                    </a:tc>
                    <a:tc>
                      <a:txBody>
                        <a:bodyPr/>
                        <a:lstStyle/>
                        <a:p>
                          <a:endParaRPr lang="en-US" sz="2200" dirty="0">
                            <a:latin typeface="Times New Roman" panose="02020603050405020304" pitchFamily="18" charset="0"/>
                          </a:endParaRPr>
                        </a:p>
                      </a:txBody>
                      <a:tcPr/>
                    </a:tc>
                    <a:tc>
                      <a:txBody>
                        <a:bodyPr/>
                        <a:lstStyle/>
                        <a:p>
                          <a:endParaRPr lang="en-US" sz="2200" dirty="0">
                            <a:latin typeface="Times New Roman" panose="02020603050405020304" pitchFamily="18" charset="0"/>
                          </a:endParaRPr>
                        </a:p>
                      </a:txBody>
                      <a:tcPr/>
                    </a:tc>
                    <a:extLst>
                      <a:ext uri="{0D108BD9-81ED-4DB2-BD59-A6C34878D82A}">
                        <a16:rowId xmlns:a16="http://schemas.microsoft.com/office/drawing/2014/main" val="10005"/>
                      </a:ext>
                    </a:extLst>
                  </a:tr>
                  <a:tr h="426720">
                    <a:tc>
                      <a:txBody>
                        <a:bodyPr/>
                        <a:lstStyle/>
                        <a:p>
                          <a:r>
                            <a:rPr lang="en-US" sz="2200" dirty="0">
                              <a:latin typeface="Times New Roman" panose="02020603050405020304" pitchFamily="18" charset="0"/>
                            </a:rPr>
                            <a:t>9</a:t>
                          </a:r>
                        </a:p>
                      </a:txBody>
                      <a:tcPr/>
                    </a:tc>
                    <a:tc>
                      <a:txBody>
                        <a:bodyPr/>
                        <a:lstStyle/>
                        <a:p>
                          <a:r>
                            <a:rPr lang="en-US" sz="2200" dirty="0">
                              <a:latin typeface="Times New Roman" panose="02020603050405020304" pitchFamily="18" charset="0"/>
                            </a:rPr>
                            <a:t>14</a:t>
                          </a:r>
                        </a:p>
                      </a:txBody>
                      <a:tcPr/>
                    </a:tc>
                    <a:tc>
                      <a:txBody>
                        <a:bodyPr/>
                        <a:lstStyle/>
                        <a:p>
                          <a:endParaRPr lang="en-US" sz="2200" dirty="0">
                            <a:latin typeface="Times New Roman" panose="02020603050405020304" pitchFamily="18" charset="0"/>
                          </a:endParaRPr>
                        </a:p>
                      </a:txBody>
                      <a:tcPr/>
                    </a:tc>
                    <a:tc>
                      <a:txBody>
                        <a:bodyPr/>
                        <a:lstStyle/>
                        <a:p>
                          <a:r>
                            <a:rPr lang="en-US" sz="2200" dirty="0">
                              <a:solidFill>
                                <a:srgbClr val="FF0000"/>
                              </a:solidFill>
                              <a:latin typeface="Times New Roman" panose="02020603050405020304" pitchFamily="18" charset="0"/>
                            </a:rPr>
                            <a:t>28</a:t>
                          </a:r>
                        </a:p>
                      </a:txBody>
                      <a:tcPr/>
                    </a:tc>
                    <a:tc>
                      <a:txBody>
                        <a:bodyPr/>
                        <a:lstStyle/>
                        <a:p>
                          <a:endParaRPr lang="en-US" sz="2200" dirty="0">
                            <a:latin typeface="Times New Roman" panose="02020603050405020304" pitchFamily="18" charset="0"/>
                          </a:endParaRPr>
                        </a:p>
                      </a:txBody>
                      <a:tcPr/>
                    </a:tc>
                    <a:tc>
                      <a:txBody>
                        <a:bodyPr/>
                        <a:lstStyle/>
                        <a:p>
                          <a:r>
                            <a:rPr lang="en-US" sz="2200" dirty="0">
                              <a:solidFill>
                                <a:srgbClr val="FF0000"/>
                              </a:solidFill>
                              <a:latin typeface="Times New Roman" panose="02020603050405020304" pitchFamily="18" charset="0"/>
                            </a:rPr>
                            <a:t>40</a:t>
                          </a:r>
                        </a:p>
                      </a:txBody>
                      <a:tcPr/>
                    </a:tc>
                    <a:tc>
                      <a:txBody>
                        <a:bodyPr/>
                        <a:lstStyle/>
                        <a:p>
                          <a:r>
                            <a:rPr lang="en-US" sz="2200" dirty="0">
                              <a:solidFill>
                                <a:srgbClr val="FF0000"/>
                              </a:solidFill>
                              <a:latin typeface="Times New Roman" panose="02020603050405020304" pitchFamily="18" charset="0"/>
                            </a:rPr>
                            <a:t>43</a:t>
                          </a:r>
                        </a:p>
                      </a:txBody>
                      <a:tcPr/>
                    </a:tc>
                    <a:extLst>
                      <a:ext uri="{0D108BD9-81ED-4DB2-BD59-A6C34878D82A}">
                        <a16:rowId xmlns:a16="http://schemas.microsoft.com/office/drawing/2014/main" val="10006"/>
                      </a:ext>
                    </a:extLst>
                  </a:tr>
                  <a:tr h="426720">
                    <a:tc>
                      <a:txBody>
                        <a:bodyPr/>
                        <a:lstStyle/>
                        <a:p>
                          <a:r>
                            <a:rPr lang="en-US" sz="2200" dirty="0">
                              <a:latin typeface="Times New Roman" panose="02020603050405020304" pitchFamily="18" charset="0"/>
                            </a:rPr>
                            <a:t>10</a:t>
                          </a:r>
                        </a:p>
                      </a:txBody>
                      <a:tcPr/>
                    </a:tc>
                    <a:tc>
                      <a:txBody>
                        <a:bodyPr/>
                        <a:lstStyle/>
                        <a:p>
                          <a:r>
                            <a:rPr lang="en-US" sz="2200" dirty="0">
                              <a:latin typeface="Times New Roman" panose="02020603050405020304" pitchFamily="18" charset="0"/>
                            </a:rPr>
                            <a:t>14</a:t>
                          </a:r>
                        </a:p>
                      </a:txBody>
                      <a:tcPr/>
                    </a:tc>
                    <a:tc>
                      <a:txBody>
                        <a:bodyPr/>
                        <a:lstStyle/>
                        <a:p>
                          <a:r>
                            <a:rPr lang="en-US" sz="2200" dirty="0">
                              <a:solidFill>
                                <a:srgbClr val="FF0000"/>
                              </a:solidFill>
                              <a:latin typeface="Times New Roman" panose="02020603050405020304" pitchFamily="18" charset="0"/>
                            </a:rPr>
                            <a:t>29</a:t>
                          </a:r>
                        </a:p>
                      </a:txBody>
                      <a:tcPr/>
                    </a:tc>
                    <a:tc>
                      <a:txBody>
                        <a:bodyPr/>
                        <a:lstStyle/>
                        <a:p>
                          <a:endParaRPr lang="en-US" sz="2200" dirty="0">
                            <a:latin typeface="Times New Roman" panose="02020603050405020304" pitchFamily="18" charset="0"/>
                          </a:endParaRPr>
                        </a:p>
                      </a:txBody>
                      <a:tcPr/>
                    </a:tc>
                    <a:tc>
                      <a:txBody>
                        <a:bodyPr/>
                        <a:lstStyle/>
                        <a:p>
                          <a:r>
                            <a:rPr lang="en-US" sz="2200" dirty="0">
                              <a:solidFill>
                                <a:srgbClr val="FF0000"/>
                              </a:solidFill>
                              <a:latin typeface="Times New Roman" panose="02020603050405020304" pitchFamily="18" charset="0"/>
                            </a:rPr>
                            <a:t>40</a:t>
                          </a:r>
                        </a:p>
                      </a:txBody>
                      <a:tcPr/>
                    </a:tc>
                    <a:tc>
                      <a:txBody>
                        <a:bodyPr/>
                        <a:lstStyle/>
                        <a:p>
                          <a:endParaRPr lang="en-US" sz="2200" dirty="0">
                            <a:solidFill>
                              <a:srgbClr val="FF0000"/>
                            </a:solidFill>
                            <a:latin typeface="Times New Roman" panose="02020603050405020304" pitchFamily="18" charset="0"/>
                          </a:endParaRPr>
                        </a:p>
                      </a:txBody>
                      <a:tcPr/>
                    </a:tc>
                    <a:tc>
                      <a:txBody>
                        <a:bodyPr/>
                        <a:lstStyle/>
                        <a:p>
                          <a:endParaRPr lang="en-US" sz="2200" dirty="0">
                            <a:latin typeface="Times New Roman" panose="02020603050405020304" pitchFamily="18" charset="0"/>
                          </a:endParaRPr>
                        </a:p>
                      </a:txBody>
                      <a:tcPr/>
                    </a:tc>
                    <a:extLst>
                      <a:ext uri="{0D108BD9-81ED-4DB2-BD59-A6C34878D82A}">
                        <a16:rowId xmlns:a16="http://schemas.microsoft.com/office/drawing/2014/main" val="10007"/>
                      </a:ext>
                    </a:extLst>
                  </a:tr>
                  <a:tr h="426720">
                    <a:tc>
                      <a:txBody>
                        <a:bodyPr/>
                        <a:lstStyle/>
                        <a:p>
                          <a:r>
                            <a:rPr lang="en-US" sz="2200" dirty="0">
                              <a:latin typeface="Times New Roman" panose="02020603050405020304" pitchFamily="18" charset="0"/>
                            </a:rPr>
                            <a:t>11</a:t>
                          </a:r>
                        </a:p>
                      </a:txBody>
                      <a:tcPr/>
                    </a:tc>
                    <a:tc>
                      <a:txBody>
                        <a:bodyPr/>
                        <a:lstStyle/>
                        <a:p>
                          <a:r>
                            <a:rPr lang="en-US" sz="2200" dirty="0">
                              <a:solidFill>
                                <a:srgbClr val="FF0000"/>
                              </a:solidFill>
                              <a:latin typeface="Times New Roman" panose="02020603050405020304" pitchFamily="18" charset="0"/>
                            </a:rPr>
                            <a:t>15</a:t>
                          </a:r>
                        </a:p>
                      </a:txBody>
                      <a:tcPr/>
                    </a:tc>
                    <a:tc>
                      <a:txBody>
                        <a:bodyPr/>
                        <a:lstStyle/>
                        <a:p>
                          <a:endParaRPr lang="en-US" sz="2200" dirty="0">
                            <a:latin typeface="Times New Roman" panose="02020603050405020304" pitchFamily="18" charset="0"/>
                          </a:endParaRPr>
                        </a:p>
                      </a:txBody>
                      <a:tcPr/>
                    </a:tc>
                    <a:tc>
                      <a:txBody>
                        <a:bodyPr/>
                        <a:lstStyle/>
                        <a:p>
                          <a:r>
                            <a:rPr lang="en-US" sz="2200" dirty="0">
                              <a:latin typeface="Times New Roman" panose="02020603050405020304" pitchFamily="18" charset="0"/>
                            </a:rPr>
                            <a:t>26</a:t>
                          </a:r>
                        </a:p>
                      </a:txBody>
                      <a:tcPr/>
                    </a:tc>
                    <a:tc>
                      <a:txBody>
                        <a:bodyPr/>
                        <a:lstStyle/>
                        <a:p>
                          <a:endParaRPr lang="en-US" sz="2200" dirty="0">
                            <a:latin typeface="Times New Roman" panose="02020603050405020304" pitchFamily="18" charset="0"/>
                          </a:endParaRPr>
                        </a:p>
                      </a:txBody>
                      <a:tcPr/>
                    </a:tc>
                    <a:tc>
                      <a:txBody>
                        <a:bodyPr/>
                        <a:lstStyle/>
                        <a:p>
                          <a:r>
                            <a:rPr lang="en-US" sz="2200" dirty="0">
                              <a:latin typeface="Times New Roman" panose="02020603050405020304" pitchFamily="18" charset="0"/>
                            </a:rPr>
                            <a:t>39</a:t>
                          </a:r>
                        </a:p>
                      </a:txBody>
                      <a:tcPr/>
                    </a:tc>
                    <a:tc>
                      <a:txBody>
                        <a:bodyPr/>
                        <a:lstStyle/>
                        <a:p>
                          <a:endParaRPr lang="en-US" sz="2200" dirty="0">
                            <a:latin typeface="Times New Roman" panose="02020603050405020304" pitchFamily="18" charset="0"/>
                          </a:endParaRPr>
                        </a:p>
                      </a:txBody>
                      <a:tcPr/>
                    </a:tc>
                    <a:extLst>
                      <a:ext uri="{0D108BD9-81ED-4DB2-BD59-A6C34878D82A}">
                        <a16:rowId xmlns:a16="http://schemas.microsoft.com/office/drawing/2014/main" val="10008"/>
                      </a:ext>
                    </a:extLst>
                  </a:tr>
                  <a:tr h="426720">
                    <a:tc>
                      <a:txBody>
                        <a:bodyPr/>
                        <a:lstStyle/>
                        <a:p>
                          <a:r>
                            <a:rPr lang="en-US" sz="2200" dirty="0">
                              <a:latin typeface="Times New Roman" panose="02020603050405020304" pitchFamily="18" charset="0"/>
                            </a:rPr>
                            <a:t>12</a:t>
                          </a:r>
                        </a:p>
                      </a:txBody>
                      <a:tcPr/>
                    </a:tc>
                    <a:tc>
                      <a:txBody>
                        <a:bodyPr/>
                        <a:lstStyle/>
                        <a:p>
                          <a:r>
                            <a:rPr lang="en-US" sz="2200" dirty="0">
                              <a:latin typeface="Times New Roman" panose="02020603050405020304" pitchFamily="18" charset="0"/>
                            </a:rPr>
                            <a:t>11</a:t>
                          </a:r>
                        </a:p>
                      </a:txBody>
                      <a:tcPr/>
                    </a:tc>
                    <a:tc>
                      <a:txBody>
                        <a:bodyPr/>
                        <a:lstStyle/>
                        <a:p>
                          <a:r>
                            <a:rPr lang="en-US" sz="2200" dirty="0">
                              <a:latin typeface="Times New Roman" panose="02020603050405020304" pitchFamily="18" charset="0"/>
                            </a:rPr>
                            <a:t>24</a:t>
                          </a:r>
                        </a:p>
                      </a:txBody>
                      <a:tcPr/>
                    </a:tc>
                    <a:tc>
                      <a:txBody>
                        <a:bodyPr/>
                        <a:lstStyle/>
                        <a:p>
                          <a:endParaRPr lang="en-US" sz="2200" dirty="0">
                            <a:latin typeface="Times New Roman" panose="02020603050405020304" pitchFamily="18" charset="0"/>
                          </a:endParaRPr>
                        </a:p>
                      </a:txBody>
                      <a:tcPr/>
                    </a:tc>
                    <a:tc>
                      <a:txBody>
                        <a:bodyPr/>
                        <a:lstStyle/>
                        <a:p>
                          <a:endParaRPr lang="en-US" sz="2200" dirty="0">
                            <a:latin typeface="Times New Roman" panose="02020603050405020304" pitchFamily="18" charset="0"/>
                          </a:endParaRPr>
                        </a:p>
                      </a:txBody>
                      <a:tcPr/>
                    </a:tc>
                    <a:tc>
                      <a:txBody>
                        <a:bodyPr/>
                        <a:lstStyle/>
                        <a:p>
                          <a:endParaRPr lang="en-US" sz="2200" dirty="0">
                            <a:latin typeface="Times New Roman" panose="02020603050405020304" pitchFamily="18" charset="0"/>
                          </a:endParaRPr>
                        </a:p>
                      </a:txBody>
                      <a:tcPr/>
                    </a:tc>
                    <a:tc>
                      <a:txBody>
                        <a:bodyPr/>
                        <a:lstStyle/>
                        <a:p>
                          <a:endParaRPr lang="en-US" sz="2200" dirty="0">
                            <a:latin typeface="Times New Roman" panose="02020603050405020304" pitchFamily="18" charset="0"/>
                          </a:endParaRPr>
                        </a:p>
                      </a:txBody>
                      <a:tcPr/>
                    </a:tc>
                    <a:extLst>
                      <a:ext uri="{0D108BD9-81ED-4DB2-BD59-A6C34878D82A}">
                        <a16:rowId xmlns:a16="http://schemas.microsoft.com/office/drawing/2014/main" val="10009"/>
                      </a:ext>
                    </a:extLst>
                  </a:tr>
                  <a:tr h="426720">
                    <a:tc>
                      <a:txBody>
                        <a:bodyPr/>
                        <a:lstStyle/>
                        <a:p>
                          <a:r>
                            <a:rPr lang="en-US" sz="2200" dirty="0">
                              <a:latin typeface="Times New Roman" panose="02020603050405020304" pitchFamily="18" charset="0"/>
                            </a:rPr>
                            <a:t>13</a:t>
                          </a:r>
                        </a:p>
                      </a:txBody>
                      <a:tcPr/>
                    </a:tc>
                    <a:tc>
                      <a:txBody>
                        <a:bodyPr/>
                        <a:lstStyle/>
                        <a:p>
                          <a:r>
                            <a:rPr lang="en-US" sz="2200" dirty="0">
                              <a:latin typeface="Times New Roman" panose="02020603050405020304" pitchFamily="18" charset="0"/>
                            </a:rPr>
                            <a:t>13</a:t>
                          </a:r>
                        </a:p>
                      </a:txBody>
                      <a:tcPr/>
                    </a:tc>
                    <a:tc>
                      <a:txBody>
                        <a:bodyPr/>
                        <a:lstStyle/>
                        <a:p>
                          <a:endParaRPr lang="en-US" sz="2200" dirty="0">
                            <a:latin typeface="Times New Roman" panose="02020603050405020304" pitchFamily="18" charset="0"/>
                          </a:endParaRPr>
                        </a:p>
                      </a:txBody>
                      <a:tcPr/>
                    </a:tc>
                    <a:tc>
                      <a:txBody>
                        <a:bodyPr/>
                        <a:lstStyle/>
                        <a:p>
                          <a:endParaRPr lang="en-US" sz="2200" dirty="0">
                            <a:latin typeface="Times New Roman" panose="02020603050405020304" pitchFamily="18" charset="0"/>
                          </a:endParaRPr>
                        </a:p>
                      </a:txBody>
                      <a:tcPr/>
                    </a:tc>
                    <a:tc>
                      <a:txBody>
                        <a:bodyPr/>
                        <a:lstStyle/>
                        <a:p>
                          <a:endParaRPr lang="en-US" sz="2200" dirty="0">
                            <a:latin typeface="Times New Roman" panose="02020603050405020304" pitchFamily="18" charset="0"/>
                          </a:endParaRPr>
                        </a:p>
                      </a:txBody>
                      <a:tcPr/>
                    </a:tc>
                    <a:tc>
                      <a:txBody>
                        <a:bodyPr/>
                        <a:lstStyle/>
                        <a:p>
                          <a:endParaRPr lang="en-US" sz="2200" dirty="0">
                            <a:latin typeface="Times New Roman" panose="02020603050405020304" pitchFamily="18" charset="0"/>
                          </a:endParaRPr>
                        </a:p>
                      </a:txBody>
                      <a:tcPr/>
                    </a:tc>
                    <a:tc>
                      <a:txBody>
                        <a:bodyPr/>
                        <a:lstStyle/>
                        <a:p>
                          <a:endParaRPr lang="en-US" sz="2200" dirty="0">
                            <a:latin typeface="Times New Roman" panose="02020603050405020304" pitchFamily="18" charset="0"/>
                          </a:endParaRPr>
                        </a:p>
                      </a:txBody>
                      <a:tcPr/>
                    </a:tc>
                    <a:extLst>
                      <a:ext uri="{0D108BD9-81ED-4DB2-BD59-A6C34878D82A}">
                        <a16:rowId xmlns:a16="http://schemas.microsoft.com/office/drawing/2014/main" val="10010"/>
                      </a:ext>
                    </a:extLst>
                  </a:tr>
                </a:tbl>
              </a:graphicData>
            </a:graphic>
          </p:graphicFrame>
        </mc:Fallback>
      </mc:AlternateContent>
      <p:sp>
        <p:nvSpPr>
          <p:cNvPr id="4" name="Date Placeholder 3"/>
          <p:cNvSpPr>
            <a:spLocks noGrp="1"/>
          </p:cNvSpPr>
          <p:nvPr>
            <p:ph type="dt" sz="half" idx="10"/>
          </p:nvPr>
        </p:nvSpPr>
        <p:spPr/>
        <p:txBody>
          <a:bodyPr/>
          <a:lstStyle/>
          <a:p>
            <a:fld id="{FD4AAB71-D0C4-4AA0-9B90-672C5623F428}"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anose="02020603050405020304" pitchFamily="18" charset="0"/>
              </a:rPr>
              <a:t>Mode(CO1)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2440707649"/>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Since the item 10 occurs maximum number of times i.e.5times,hence the mode is 10.</a:t>
            </a:r>
          </a:p>
        </p:txBody>
      </p:sp>
      <p:sp>
        <p:nvSpPr>
          <p:cNvPr id="4" name="Date Placeholder 3"/>
          <p:cNvSpPr>
            <a:spLocks noGrp="1"/>
          </p:cNvSpPr>
          <p:nvPr>
            <p:ph type="dt" sz="half" idx="10"/>
          </p:nvPr>
        </p:nvSpPr>
        <p:spPr/>
        <p:txBody>
          <a:bodyPr/>
          <a:lstStyle/>
          <a:p>
            <a:fld id="{DA346552-3506-4952-BBC3-889C1D323F1B}"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1102602930"/>
                  </p:ext>
                </p:extLst>
              </p:nvPr>
            </p:nvGraphicFramePr>
            <p:xfrm>
              <a:off x="1371600" y="2057400"/>
              <a:ext cx="6477000" cy="2987040"/>
            </p:xfrm>
            <a:graphic>
              <a:graphicData uri="http://schemas.openxmlformats.org/drawingml/2006/table">
                <a:tbl>
                  <a:tblPr firstRow="1" bandRow="1">
                    <a:tableStyleId>{5C22544A-7EE6-4342-B048-85BDC9FD1C3A}</a:tableStyleId>
                  </a:tblPr>
                  <a:tblGrid>
                    <a:gridCol w="2209800">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tblGrid>
                  <a:tr h="308386">
                    <a:tc>
                      <a:txBody>
                        <a:bodyPr/>
                        <a:lstStyle/>
                        <a:p>
                          <a:pPr/>
                          <a14:m>
                            <m:oMathPara xmlns:m="http://schemas.openxmlformats.org/officeDocument/2006/math">
                              <m:oMathParaPr>
                                <m:jc m:val="centerGroup"/>
                              </m:oMathParaPr>
                              <m:oMath xmlns:m="http://schemas.openxmlformats.org/officeDocument/2006/math">
                                <m:r>
                                  <a:rPr lang="en-US" sz="2200" b="1" i="1" smtClean="0">
                                    <a:latin typeface="Cambria Math"/>
                                  </a:rPr>
                                  <m:t>𝑪𝒐𝒍𝒖𝒎𝒏𝒔</m:t>
                                </m:r>
                              </m:oMath>
                            </m:oMathPara>
                          </a14:m>
                          <a:endParaRPr lang="en-US" sz="22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1" i="1" smtClean="0">
                                    <a:latin typeface="Cambria Math"/>
                                  </a:rPr>
                                  <m:t>𝑺𝒊𝒛𝒆</m:t>
                                </m:r>
                                <m:r>
                                  <a:rPr lang="en-US" sz="2200" b="1" i="1" smtClean="0">
                                    <a:latin typeface="Cambria Math"/>
                                  </a:rPr>
                                  <m:t> </m:t>
                                </m:r>
                                <m:r>
                                  <a:rPr lang="en-US" sz="2200" b="1" i="1" smtClean="0">
                                    <a:latin typeface="Cambria Math"/>
                                  </a:rPr>
                                  <m:t>𝒐𝒇</m:t>
                                </m:r>
                                <m:r>
                                  <a:rPr lang="en-US" sz="2200" b="1" i="1" smtClean="0">
                                    <a:latin typeface="Cambria Math"/>
                                  </a:rPr>
                                  <m:t> </m:t>
                                </m:r>
                                <m:r>
                                  <a:rPr lang="en-US" sz="2200" b="1" i="1" smtClean="0">
                                    <a:latin typeface="Cambria Math"/>
                                  </a:rPr>
                                  <m:t>𝒊𝒕𝒆𝒎</m:t>
                                </m:r>
                                <m:r>
                                  <a:rPr lang="en-US" sz="2200" b="1" i="1" smtClean="0">
                                    <a:latin typeface="Cambria Math"/>
                                  </a:rPr>
                                  <m:t> </m:t>
                                </m:r>
                                <m:r>
                                  <a:rPr lang="en-US" sz="2200" b="1" i="1" smtClean="0">
                                    <a:latin typeface="Cambria Math"/>
                                  </a:rPr>
                                  <m:t>𝒉𝒂𝒗𝒊𝒏𝒈</m:t>
                                </m:r>
                                <m:r>
                                  <a:rPr lang="en-US" sz="2200" b="1" i="1" smtClean="0">
                                    <a:latin typeface="Cambria Math"/>
                                  </a:rPr>
                                  <m:t> </m:t>
                                </m:r>
                                <m:r>
                                  <a:rPr lang="en-US" sz="2200" b="1" i="1" smtClean="0">
                                    <a:latin typeface="Cambria Math"/>
                                  </a:rPr>
                                  <m:t>𝒎𝒂𝒙</m:t>
                                </m:r>
                                <m:r>
                                  <a:rPr lang="en-US" sz="2200" b="1" i="1" smtClean="0">
                                    <a:latin typeface="Cambria Math"/>
                                  </a:rPr>
                                  <m:t>.</m:t>
                                </m:r>
                                <m:r>
                                  <a:rPr lang="en-US" sz="2200" b="1" i="1" smtClean="0">
                                    <a:latin typeface="Cambria Math"/>
                                  </a:rPr>
                                  <m:t>𝒇𝒓𝒆𝒒𝒖𝒆𝒏𝒄𝒚</m:t>
                                </m:r>
                              </m:oMath>
                            </m:oMathPara>
                          </a14:m>
                          <a:endParaRPr lang="en-US" sz="2200" dirty="0">
                            <a:latin typeface="Times New Roman" panose="02020603050405020304" pitchFamily="18" charset="0"/>
                          </a:endParaRPr>
                        </a:p>
                      </a:txBody>
                      <a:tcPr/>
                    </a:tc>
                    <a:extLst>
                      <a:ext uri="{0D108BD9-81ED-4DB2-BD59-A6C34878D82A}">
                        <a16:rowId xmlns:a16="http://schemas.microsoft.com/office/drawing/2014/main" val="10000"/>
                      </a:ext>
                    </a:extLst>
                  </a:tr>
                  <a:tr h="312669">
                    <a:tc>
                      <a:txBody>
                        <a:bodyPr/>
                        <a:lstStyle/>
                        <a:p>
                          <a:r>
                            <a:rPr lang="en-US" sz="2200" dirty="0">
                              <a:latin typeface="Times New Roman" panose="02020603050405020304" pitchFamily="18" charset="0"/>
                            </a:rPr>
                            <a:t>1 max.15</a:t>
                          </a:r>
                        </a:p>
                      </a:txBody>
                      <a:tcPr/>
                    </a:tc>
                    <a:tc>
                      <a:txBody>
                        <a:bodyPr/>
                        <a:lstStyle/>
                        <a:p>
                          <a:r>
                            <a:rPr lang="en-US" sz="2200" dirty="0">
                              <a:latin typeface="Times New Roman" panose="02020603050405020304" pitchFamily="18" charset="0"/>
                            </a:rPr>
                            <a:t>                     11</a:t>
                          </a:r>
                        </a:p>
                      </a:txBody>
                      <a:tcPr/>
                    </a:tc>
                    <a:extLst>
                      <a:ext uri="{0D108BD9-81ED-4DB2-BD59-A6C34878D82A}">
                        <a16:rowId xmlns:a16="http://schemas.microsoft.com/office/drawing/2014/main" val="10001"/>
                      </a:ext>
                    </a:extLst>
                  </a:tr>
                  <a:tr h="312669">
                    <a:tc>
                      <a:txBody>
                        <a:bodyPr/>
                        <a:lstStyle/>
                        <a:p>
                          <a:r>
                            <a:rPr lang="en-US" sz="2200" dirty="0">
                              <a:latin typeface="Times New Roman" panose="02020603050405020304" pitchFamily="18" charset="0"/>
                            </a:rPr>
                            <a:t>2max 29</a:t>
                          </a:r>
                        </a:p>
                      </a:txBody>
                      <a:tcPr/>
                    </a:tc>
                    <a:tc>
                      <a:txBody>
                        <a:bodyPr/>
                        <a:lstStyle/>
                        <a:p>
                          <a:r>
                            <a:rPr lang="en-US" sz="2200" dirty="0">
                              <a:latin typeface="Times New Roman" panose="02020603050405020304" pitchFamily="18" charset="0"/>
                            </a:rPr>
                            <a:t>            10,    11</a:t>
                          </a:r>
                        </a:p>
                      </a:txBody>
                      <a:tcPr/>
                    </a:tc>
                    <a:extLst>
                      <a:ext uri="{0D108BD9-81ED-4DB2-BD59-A6C34878D82A}">
                        <a16:rowId xmlns:a16="http://schemas.microsoft.com/office/drawing/2014/main" val="10002"/>
                      </a:ext>
                    </a:extLst>
                  </a:tr>
                  <a:tr h="312669">
                    <a:tc>
                      <a:txBody>
                        <a:bodyPr/>
                        <a:lstStyle/>
                        <a:p>
                          <a:r>
                            <a:rPr lang="en-US" sz="2200" dirty="0">
                              <a:latin typeface="Times New Roman" panose="02020603050405020304" pitchFamily="18" charset="0"/>
                            </a:rPr>
                            <a:t>3 max 28</a:t>
                          </a:r>
                        </a:p>
                      </a:txBody>
                      <a:tcPr/>
                    </a:tc>
                    <a:tc>
                      <a:txBody>
                        <a:bodyPr/>
                        <a:lstStyle/>
                        <a:p>
                          <a:r>
                            <a:rPr lang="en-US" sz="2200" dirty="0">
                              <a:latin typeface="Times New Roman" panose="02020603050405020304" pitchFamily="18" charset="0"/>
                            </a:rPr>
                            <a:t>     9,    10</a:t>
                          </a:r>
                        </a:p>
                      </a:txBody>
                      <a:tcPr/>
                    </a:tc>
                    <a:extLst>
                      <a:ext uri="{0D108BD9-81ED-4DB2-BD59-A6C34878D82A}">
                        <a16:rowId xmlns:a16="http://schemas.microsoft.com/office/drawing/2014/main" val="10003"/>
                      </a:ext>
                    </a:extLst>
                  </a:tr>
                  <a:tr h="312669">
                    <a:tc>
                      <a:txBody>
                        <a:bodyPr/>
                        <a:lstStyle/>
                        <a:p>
                          <a:r>
                            <a:rPr lang="en-US" sz="2200" dirty="0">
                              <a:latin typeface="Times New Roman" panose="02020603050405020304" pitchFamily="18" charset="0"/>
                            </a:rPr>
                            <a:t>4 max 40</a:t>
                          </a:r>
                        </a:p>
                      </a:txBody>
                      <a:tcPr/>
                    </a:tc>
                    <a:tc>
                      <a:txBody>
                        <a:bodyPr/>
                        <a:lstStyle/>
                        <a:p>
                          <a:r>
                            <a:rPr lang="en-US" sz="2200" dirty="0">
                              <a:latin typeface="Times New Roman" panose="02020603050405020304" pitchFamily="18" charset="0"/>
                            </a:rPr>
                            <a:t>             10,      11,            12</a:t>
                          </a:r>
                        </a:p>
                      </a:txBody>
                      <a:tcPr/>
                    </a:tc>
                    <a:extLst>
                      <a:ext uri="{0D108BD9-81ED-4DB2-BD59-A6C34878D82A}">
                        <a16:rowId xmlns:a16="http://schemas.microsoft.com/office/drawing/2014/main" val="10004"/>
                      </a:ext>
                    </a:extLst>
                  </a:tr>
                  <a:tr h="312669">
                    <a:tc>
                      <a:txBody>
                        <a:bodyPr/>
                        <a:lstStyle/>
                        <a:p>
                          <a:r>
                            <a:rPr lang="en-US" sz="2200" dirty="0">
                              <a:latin typeface="Times New Roman" panose="02020603050405020304" pitchFamily="18" charset="0"/>
                            </a:rPr>
                            <a:t>5 max 40</a:t>
                          </a:r>
                        </a:p>
                      </a:txBody>
                      <a:tcPr/>
                    </a:tc>
                    <a:tc>
                      <a:txBody>
                        <a:bodyPr/>
                        <a:lstStyle/>
                        <a:p>
                          <a:r>
                            <a:rPr lang="en-US" sz="2200" dirty="0">
                              <a:latin typeface="Times New Roman" panose="02020603050405020304" pitchFamily="18" charset="0"/>
                            </a:rPr>
                            <a:t>8     9    10</a:t>
                          </a:r>
                        </a:p>
                      </a:txBody>
                      <a:tcPr/>
                    </a:tc>
                    <a:extLst>
                      <a:ext uri="{0D108BD9-81ED-4DB2-BD59-A6C34878D82A}">
                        <a16:rowId xmlns:a16="http://schemas.microsoft.com/office/drawing/2014/main" val="10005"/>
                      </a:ext>
                    </a:extLst>
                  </a:tr>
                  <a:tr h="312669">
                    <a:tc>
                      <a:txBody>
                        <a:bodyPr/>
                        <a:lstStyle/>
                        <a:p>
                          <a:r>
                            <a:rPr lang="en-US" sz="2200" dirty="0">
                              <a:latin typeface="Times New Roman" panose="02020603050405020304" pitchFamily="18" charset="0"/>
                            </a:rPr>
                            <a:t>6 max 43</a:t>
                          </a:r>
                        </a:p>
                      </a:txBody>
                      <a:tcPr/>
                    </a:tc>
                    <a:tc>
                      <a:txBody>
                        <a:bodyPr/>
                        <a:lstStyle/>
                        <a:p>
                          <a:r>
                            <a:rPr lang="en-US" sz="2200" dirty="0">
                              <a:latin typeface="Times New Roman" panose="02020603050405020304" pitchFamily="18" charset="0"/>
                            </a:rPr>
                            <a:t>        9     10      11</a:t>
                          </a:r>
                        </a:p>
                      </a:txBody>
                      <a:tcPr/>
                    </a:tc>
                    <a:extLst>
                      <a:ext uri="{0D108BD9-81ED-4DB2-BD59-A6C34878D82A}">
                        <a16:rowId xmlns:a16="http://schemas.microsoft.com/office/drawing/2014/main" val="10006"/>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1102602930"/>
                  </p:ext>
                </p:extLst>
              </p:nvPr>
            </p:nvGraphicFramePr>
            <p:xfrm>
              <a:off x="1371600" y="2057400"/>
              <a:ext cx="6477000" cy="2987040"/>
            </p:xfrm>
            <a:graphic>
              <a:graphicData uri="http://schemas.openxmlformats.org/drawingml/2006/table">
                <a:tbl>
                  <a:tblPr firstRow="1" bandRow="1">
                    <a:tableStyleId>{5C22544A-7EE6-4342-B048-85BDC9FD1C3A}</a:tableStyleId>
                  </a:tblPr>
                  <a:tblGrid>
                    <a:gridCol w="2209800">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tblGrid>
                  <a:tr h="426720">
                    <a:tc>
                      <a:txBody>
                        <a:bodyPr/>
                        <a:lstStyle/>
                        <a:p>
                          <a:endParaRPr lang="en-US"/>
                        </a:p>
                      </a:txBody>
                      <a:tcPr>
                        <a:blipFill>
                          <a:blip r:embed="rId2"/>
                          <a:stretch>
                            <a:fillRect l="-551" t="-1429" r="-193939" b="-630000"/>
                          </a:stretch>
                        </a:blipFill>
                      </a:tcPr>
                    </a:tc>
                    <a:tc>
                      <a:txBody>
                        <a:bodyPr/>
                        <a:lstStyle/>
                        <a:p>
                          <a:endParaRPr lang="en-US"/>
                        </a:p>
                      </a:txBody>
                      <a:tcPr>
                        <a:blipFill>
                          <a:blip r:embed="rId2"/>
                          <a:stretch>
                            <a:fillRect l="-52143" t="-1429" r="-571" b="-630000"/>
                          </a:stretch>
                        </a:blipFill>
                      </a:tcPr>
                    </a:tc>
                    <a:extLst>
                      <a:ext uri="{0D108BD9-81ED-4DB2-BD59-A6C34878D82A}">
                        <a16:rowId xmlns:a16="http://schemas.microsoft.com/office/drawing/2014/main" val="10000"/>
                      </a:ext>
                    </a:extLst>
                  </a:tr>
                  <a:tr h="426720">
                    <a:tc>
                      <a:txBody>
                        <a:bodyPr/>
                        <a:lstStyle/>
                        <a:p>
                          <a:r>
                            <a:rPr lang="en-US" sz="2200" dirty="0">
                              <a:latin typeface="Times New Roman" panose="02020603050405020304" pitchFamily="18" charset="0"/>
                            </a:rPr>
                            <a:t>1 max.15</a:t>
                          </a:r>
                        </a:p>
                      </a:txBody>
                      <a:tcPr/>
                    </a:tc>
                    <a:tc>
                      <a:txBody>
                        <a:bodyPr/>
                        <a:lstStyle/>
                        <a:p>
                          <a:r>
                            <a:rPr lang="en-US" sz="2200" dirty="0">
                              <a:latin typeface="Times New Roman" panose="02020603050405020304" pitchFamily="18" charset="0"/>
                            </a:rPr>
                            <a:t>                     11</a:t>
                          </a:r>
                        </a:p>
                      </a:txBody>
                      <a:tcPr/>
                    </a:tc>
                    <a:extLst>
                      <a:ext uri="{0D108BD9-81ED-4DB2-BD59-A6C34878D82A}">
                        <a16:rowId xmlns:a16="http://schemas.microsoft.com/office/drawing/2014/main" val="10001"/>
                      </a:ext>
                    </a:extLst>
                  </a:tr>
                  <a:tr h="426720">
                    <a:tc>
                      <a:txBody>
                        <a:bodyPr/>
                        <a:lstStyle/>
                        <a:p>
                          <a:r>
                            <a:rPr lang="en-US" sz="2200" dirty="0">
                              <a:latin typeface="Times New Roman" panose="02020603050405020304" pitchFamily="18" charset="0"/>
                            </a:rPr>
                            <a:t>2max 29</a:t>
                          </a:r>
                        </a:p>
                      </a:txBody>
                      <a:tcPr/>
                    </a:tc>
                    <a:tc>
                      <a:txBody>
                        <a:bodyPr/>
                        <a:lstStyle/>
                        <a:p>
                          <a:r>
                            <a:rPr lang="en-US" sz="2200" dirty="0">
                              <a:latin typeface="Times New Roman" panose="02020603050405020304" pitchFamily="18" charset="0"/>
                            </a:rPr>
                            <a:t>            10,    11</a:t>
                          </a:r>
                        </a:p>
                      </a:txBody>
                      <a:tcPr/>
                    </a:tc>
                    <a:extLst>
                      <a:ext uri="{0D108BD9-81ED-4DB2-BD59-A6C34878D82A}">
                        <a16:rowId xmlns:a16="http://schemas.microsoft.com/office/drawing/2014/main" val="10002"/>
                      </a:ext>
                    </a:extLst>
                  </a:tr>
                  <a:tr h="426720">
                    <a:tc>
                      <a:txBody>
                        <a:bodyPr/>
                        <a:lstStyle/>
                        <a:p>
                          <a:r>
                            <a:rPr lang="en-US" sz="2200" dirty="0">
                              <a:latin typeface="Times New Roman" panose="02020603050405020304" pitchFamily="18" charset="0"/>
                            </a:rPr>
                            <a:t>3 max 28</a:t>
                          </a:r>
                        </a:p>
                      </a:txBody>
                      <a:tcPr/>
                    </a:tc>
                    <a:tc>
                      <a:txBody>
                        <a:bodyPr/>
                        <a:lstStyle/>
                        <a:p>
                          <a:r>
                            <a:rPr lang="en-US" sz="2200" dirty="0">
                              <a:latin typeface="Times New Roman" panose="02020603050405020304" pitchFamily="18" charset="0"/>
                            </a:rPr>
                            <a:t>     9,    10</a:t>
                          </a:r>
                        </a:p>
                      </a:txBody>
                      <a:tcPr/>
                    </a:tc>
                    <a:extLst>
                      <a:ext uri="{0D108BD9-81ED-4DB2-BD59-A6C34878D82A}">
                        <a16:rowId xmlns:a16="http://schemas.microsoft.com/office/drawing/2014/main" val="10003"/>
                      </a:ext>
                    </a:extLst>
                  </a:tr>
                  <a:tr h="426720">
                    <a:tc>
                      <a:txBody>
                        <a:bodyPr/>
                        <a:lstStyle/>
                        <a:p>
                          <a:r>
                            <a:rPr lang="en-US" sz="2200" dirty="0">
                              <a:latin typeface="Times New Roman" panose="02020603050405020304" pitchFamily="18" charset="0"/>
                            </a:rPr>
                            <a:t>4 max 40</a:t>
                          </a:r>
                        </a:p>
                      </a:txBody>
                      <a:tcPr/>
                    </a:tc>
                    <a:tc>
                      <a:txBody>
                        <a:bodyPr/>
                        <a:lstStyle/>
                        <a:p>
                          <a:r>
                            <a:rPr lang="en-US" sz="2200" dirty="0">
                              <a:latin typeface="Times New Roman" panose="02020603050405020304" pitchFamily="18" charset="0"/>
                            </a:rPr>
                            <a:t>             10,      11,            12</a:t>
                          </a:r>
                        </a:p>
                      </a:txBody>
                      <a:tcPr/>
                    </a:tc>
                    <a:extLst>
                      <a:ext uri="{0D108BD9-81ED-4DB2-BD59-A6C34878D82A}">
                        <a16:rowId xmlns:a16="http://schemas.microsoft.com/office/drawing/2014/main" val="10004"/>
                      </a:ext>
                    </a:extLst>
                  </a:tr>
                  <a:tr h="426720">
                    <a:tc>
                      <a:txBody>
                        <a:bodyPr/>
                        <a:lstStyle/>
                        <a:p>
                          <a:r>
                            <a:rPr lang="en-US" sz="2200" dirty="0">
                              <a:latin typeface="Times New Roman" panose="02020603050405020304" pitchFamily="18" charset="0"/>
                            </a:rPr>
                            <a:t>5 max 40</a:t>
                          </a:r>
                        </a:p>
                      </a:txBody>
                      <a:tcPr/>
                    </a:tc>
                    <a:tc>
                      <a:txBody>
                        <a:bodyPr/>
                        <a:lstStyle/>
                        <a:p>
                          <a:r>
                            <a:rPr lang="en-US" sz="2200" dirty="0">
                              <a:latin typeface="Times New Roman" panose="02020603050405020304" pitchFamily="18" charset="0"/>
                            </a:rPr>
                            <a:t>8     9    10</a:t>
                          </a:r>
                        </a:p>
                      </a:txBody>
                      <a:tcPr/>
                    </a:tc>
                    <a:extLst>
                      <a:ext uri="{0D108BD9-81ED-4DB2-BD59-A6C34878D82A}">
                        <a16:rowId xmlns:a16="http://schemas.microsoft.com/office/drawing/2014/main" val="10005"/>
                      </a:ext>
                    </a:extLst>
                  </a:tr>
                  <a:tr h="426720">
                    <a:tc>
                      <a:txBody>
                        <a:bodyPr/>
                        <a:lstStyle/>
                        <a:p>
                          <a:r>
                            <a:rPr lang="en-US" sz="2200" dirty="0">
                              <a:latin typeface="Times New Roman" panose="02020603050405020304" pitchFamily="18" charset="0"/>
                            </a:rPr>
                            <a:t>6 max 43</a:t>
                          </a:r>
                        </a:p>
                      </a:txBody>
                      <a:tcPr/>
                    </a:tc>
                    <a:tc>
                      <a:txBody>
                        <a:bodyPr/>
                        <a:lstStyle/>
                        <a:p>
                          <a:r>
                            <a:rPr lang="en-US" sz="2200" dirty="0">
                              <a:latin typeface="Times New Roman" panose="02020603050405020304" pitchFamily="18" charset="0"/>
                            </a:rPr>
                            <a:t>        9     10      11</a:t>
                          </a:r>
                        </a:p>
                      </a:txBody>
                      <a:tcPr/>
                    </a:tc>
                    <a:extLst>
                      <a:ext uri="{0D108BD9-81ED-4DB2-BD59-A6C34878D82A}">
                        <a16:rowId xmlns:a16="http://schemas.microsoft.com/office/drawing/2014/main" val="10006"/>
                      </a:ext>
                    </a:extLst>
                  </a:tr>
                </a:tbl>
              </a:graphicData>
            </a:graphic>
          </p:graphicFrame>
        </mc:Fallback>
      </mc:AlternateContent>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anose="02020603050405020304" pitchFamily="18" charset="0"/>
              </a:rPr>
              <a:t>Mode(CO1)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29216295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Q. </a:t>
                </a:r>
                <a:r>
                  <a:rPr lang="en-US" sz="2200" dirty="0"/>
                  <a:t>Find the mode of  the following:</a:t>
                </a:r>
              </a:p>
              <a:p>
                <a:pPr marL="0" indent="0">
                  <a:buNone/>
                </a:pPr>
                <a:endParaRPr lang="en-US" sz="2200" dirty="0"/>
              </a:p>
              <a:p>
                <a:pPr marL="0" indent="0">
                  <a:buNone/>
                </a:pPr>
                <a:endParaRPr lang="en-US" sz="2200" b="1" dirty="0"/>
              </a:p>
              <a:p>
                <a:pPr marL="0" indent="0">
                  <a:buNone/>
                </a:pPr>
                <a:endParaRPr lang="en-US" sz="2200" b="1" dirty="0"/>
              </a:p>
              <a:p>
                <a:pPr marL="0" indent="0">
                  <a:buNone/>
                </a:pPr>
                <a:endParaRPr lang="en-US" sz="2200" b="1" dirty="0"/>
              </a:p>
              <a:p>
                <a:pPr marL="0" indent="0">
                  <a:buNone/>
                </a:pPr>
                <a:endParaRPr lang="en-US" sz="2200" b="1" dirty="0"/>
              </a:p>
              <a:p>
                <a:pPr marL="0" indent="0">
                  <a:buNone/>
                </a:pPr>
                <a:r>
                  <a:rPr lang="en-US" sz="2200" b="1" dirty="0"/>
                  <a:t>Solution: </a:t>
                </a:r>
                <a:r>
                  <a:rPr lang="en-US" sz="2200" dirty="0"/>
                  <a:t>Here the greatest frequency 32 lies in the class 16-20.Hence modal class is 16-20.But the actual limits of this class are 15.5-20.5.</a:t>
                </a:r>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a:rPr>
                        <m:t>𝑙</m:t>
                      </m:r>
                      <m:r>
                        <a:rPr lang="en-US" sz="2200" b="0" i="1" smtClean="0">
                          <a:latin typeface="Cambria Math"/>
                        </a:rPr>
                        <m:t>=15.5,</m:t>
                      </m:r>
                      <m:sSub>
                        <m:sSubPr>
                          <m:ctrlPr>
                            <a:rPr lang="en-US" sz="2200" b="0" i="1" smtClean="0">
                              <a:latin typeface="Cambria Math" panose="02040503050406030204" pitchFamily="18" charset="0"/>
                            </a:rPr>
                          </m:ctrlPr>
                        </m:sSubPr>
                        <m:e>
                          <m:r>
                            <a:rPr lang="en-US" sz="2200" b="0" i="1" smtClean="0">
                              <a:latin typeface="Cambria Math"/>
                            </a:rPr>
                            <m:t>𝑓</m:t>
                          </m:r>
                        </m:e>
                        <m:sub>
                          <m:r>
                            <a:rPr lang="en-US" sz="2200" b="0" i="1" smtClean="0">
                              <a:latin typeface="Cambria Math"/>
                            </a:rPr>
                            <m:t>𝑚</m:t>
                          </m:r>
                        </m:sub>
                      </m:sSub>
                      <m:r>
                        <a:rPr lang="en-US" sz="2200" b="0" i="1" smtClean="0">
                          <a:latin typeface="Cambria Math"/>
                        </a:rPr>
                        <m:t>=32,</m:t>
                      </m:r>
                      <m:sSub>
                        <m:sSubPr>
                          <m:ctrlPr>
                            <a:rPr lang="en-US" sz="2200" b="0" i="1" smtClean="0">
                              <a:latin typeface="Cambria Math" panose="02040503050406030204" pitchFamily="18" charset="0"/>
                            </a:rPr>
                          </m:ctrlPr>
                        </m:sSubPr>
                        <m:e>
                          <m:r>
                            <a:rPr lang="en-US" sz="2200" b="0" i="1" smtClean="0">
                              <a:latin typeface="Cambria Math"/>
                            </a:rPr>
                            <m:t>𝑓</m:t>
                          </m:r>
                        </m:e>
                        <m:sub>
                          <m:r>
                            <a:rPr lang="en-US" sz="2200" b="0" i="1" smtClean="0">
                              <a:latin typeface="Cambria Math"/>
                            </a:rPr>
                            <m:t>1</m:t>
                          </m:r>
                        </m:sub>
                      </m:sSub>
                      <m:r>
                        <a:rPr lang="en-US" sz="2200" b="0" i="1" smtClean="0">
                          <a:latin typeface="Cambria Math"/>
                        </a:rPr>
                        <m:t>=16,</m:t>
                      </m:r>
                      <m:sSub>
                        <m:sSubPr>
                          <m:ctrlPr>
                            <a:rPr lang="en-US" sz="2200" b="0" i="1" smtClean="0">
                              <a:latin typeface="Cambria Math" panose="02040503050406030204" pitchFamily="18" charset="0"/>
                            </a:rPr>
                          </m:ctrlPr>
                        </m:sSubPr>
                        <m:e>
                          <m:r>
                            <a:rPr lang="en-US" sz="2200" b="0" i="1" smtClean="0">
                              <a:latin typeface="Cambria Math"/>
                            </a:rPr>
                            <m:t>𝑓</m:t>
                          </m:r>
                        </m:e>
                        <m:sub>
                          <m:r>
                            <a:rPr lang="en-US" sz="2200" b="0" i="1" smtClean="0">
                              <a:latin typeface="Cambria Math"/>
                            </a:rPr>
                            <m:t>2</m:t>
                          </m:r>
                        </m:sub>
                      </m:sSub>
                      <m:r>
                        <a:rPr lang="en-US" sz="2200" b="0" i="1" smtClean="0">
                          <a:latin typeface="Cambria Math"/>
                        </a:rPr>
                        <m:t>=24,</m:t>
                      </m:r>
                      <m:r>
                        <a:rPr lang="en-US" sz="2200" b="0" i="1" smtClean="0">
                          <a:latin typeface="Cambria Math"/>
                        </a:rPr>
                        <m:t>h</m:t>
                      </m:r>
                      <m:r>
                        <a:rPr lang="en-US" sz="2200" b="0" i="1" smtClean="0">
                          <a:latin typeface="Cambria Math"/>
                        </a:rPr>
                        <m:t>=5</m:t>
                      </m:r>
                    </m:oMath>
                  </m:oMathPara>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6D6518F-B132-4FE4-A25A-2993C02F1738}"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1307406276"/>
              </p:ext>
            </p:extLst>
          </p:nvPr>
        </p:nvGraphicFramePr>
        <p:xfrm>
          <a:off x="914400" y="1676400"/>
          <a:ext cx="7391400" cy="170688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tblGrid>
              <a:tr h="381000">
                <a:tc>
                  <a:txBody>
                    <a:bodyPr/>
                    <a:lstStyle/>
                    <a:p>
                      <a:r>
                        <a:rPr lang="en-US" sz="2200" dirty="0">
                          <a:latin typeface="Times New Roman" panose="02020603050405020304" pitchFamily="18" charset="0"/>
                        </a:rPr>
                        <a:t>Marks</a:t>
                      </a:r>
                    </a:p>
                  </a:txBody>
                  <a:tcPr/>
                </a:tc>
                <a:tc>
                  <a:txBody>
                    <a:bodyPr/>
                    <a:lstStyle/>
                    <a:p>
                      <a:r>
                        <a:rPr lang="en-US" sz="2200" dirty="0">
                          <a:latin typeface="Times New Roman" panose="02020603050405020304" pitchFamily="18" charset="0"/>
                        </a:rPr>
                        <a:t>0-5</a:t>
                      </a:r>
                    </a:p>
                  </a:txBody>
                  <a:tcPr/>
                </a:tc>
                <a:tc>
                  <a:txBody>
                    <a:bodyPr/>
                    <a:lstStyle/>
                    <a:p>
                      <a:r>
                        <a:rPr lang="en-US" sz="2200" dirty="0">
                          <a:latin typeface="Times New Roman" panose="02020603050405020304" pitchFamily="18" charset="0"/>
                        </a:rPr>
                        <a:t>6-10</a:t>
                      </a:r>
                    </a:p>
                  </a:txBody>
                  <a:tcPr/>
                </a:tc>
                <a:tc>
                  <a:txBody>
                    <a:bodyPr/>
                    <a:lstStyle/>
                    <a:p>
                      <a:r>
                        <a:rPr lang="en-US" sz="2200" dirty="0">
                          <a:latin typeface="Times New Roman" panose="02020603050405020304" pitchFamily="18" charset="0"/>
                        </a:rPr>
                        <a:t>11-15</a:t>
                      </a:r>
                    </a:p>
                  </a:txBody>
                  <a:tcPr/>
                </a:tc>
                <a:tc>
                  <a:txBody>
                    <a:bodyPr/>
                    <a:lstStyle/>
                    <a:p>
                      <a:r>
                        <a:rPr lang="en-US" sz="2200" dirty="0">
                          <a:latin typeface="Times New Roman" panose="02020603050405020304" pitchFamily="18" charset="0"/>
                        </a:rPr>
                        <a:t>16-20</a:t>
                      </a:r>
                    </a:p>
                  </a:txBody>
                  <a:tcPr/>
                </a:tc>
                <a:tc>
                  <a:txBody>
                    <a:bodyPr/>
                    <a:lstStyle/>
                    <a:p>
                      <a:r>
                        <a:rPr lang="en-US" sz="2200" dirty="0">
                          <a:latin typeface="Times New Roman" panose="02020603050405020304" pitchFamily="18" charset="0"/>
                        </a:rPr>
                        <a:t>21-25</a:t>
                      </a:r>
                    </a:p>
                  </a:txBody>
                  <a:tcPr/>
                </a:tc>
                <a:extLst>
                  <a:ext uri="{0D108BD9-81ED-4DB2-BD59-A6C34878D82A}">
                    <a16:rowId xmlns:a16="http://schemas.microsoft.com/office/drawing/2014/main" val="10000"/>
                  </a:ext>
                </a:extLst>
              </a:tr>
              <a:tr h="370840">
                <a:tc>
                  <a:txBody>
                    <a:bodyPr/>
                    <a:lstStyle/>
                    <a:p>
                      <a:r>
                        <a:rPr lang="en-US" sz="2200" dirty="0" err="1">
                          <a:latin typeface="Times New Roman" panose="02020603050405020304" pitchFamily="18" charset="0"/>
                        </a:rPr>
                        <a:t>No.of</a:t>
                      </a:r>
                      <a:r>
                        <a:rPr lang="en-US" sz="2200" dirty="0"/>
                        <a:t> candidates</a:t>
                      </a:r>
                    </a:p>
                  </a:txBody>
                  <a:tcPr/>
                </a:tc>
                <a:tc>
                  <a:txBody>
                    <a:bodyPr/>
                    <a:lstStyle/>
                    <a:p>
                      <a:r>
                        <a:rPr lang="en-US" sz="2200" dirty="0">
                          <a:latin typeface="Times New Roman" panose="02020603050405020304" pitchFamily="18" charset="0"/>
                        </a:rPr>
                        <a:t>7</a:t>
                      </a:r>
                    </a:p>
                  </a:txBody>
                  <a:tcPr/>
                </a:tc>
                <a:tc>
                  <a:txBody>
                    <a:bodyPr/>
                    <a:lstStyle/>
                    <a:p>
                      <a:r>
                        <a:rPr lang="en-US" sz="2200" dirty="0">
                          <a:latin typeface="Times New Roman" panose="02020603050405020304" pitchFamily="18" charset="0"/>
                        </a:rPr>
                        <a:t>10</a:t>
                      </a:r>
                    </a:p>
                  </a:txBody>
                  <a:tcPr/>
                </a:tc>
                <a:tc>
                  <a:txBody>
                    <a:bodyPr/>
                    <a:lstStyle/>
                    <a:p>
                      <a:r>
                        <a:rPr lang="en-US" sz="2200" dirty="0">
                          <a:latin typeface="Times New Roman" panose="02020603050405020304" pitchFamily="18" charset="0"/>
                        </a:rPr>
                        <a:t>16</a:t>
                      </a:r>
                    </a:p>
                  </a:txBody>
                  <a:tcPr/>
                </a:tc>
                <a:tc>
                  <a:txBody>
                    <a:bodyPr/>
                    <a:lstStyle/>
                    <a:p>
                      <a:r>
                        <a:rPr lang="en-US" sz="2200" dirty="0">
                          <a:latin typeface="Times New Roman" panose="02020603050405020304" pitchFamily="18" charset="0"/>
                        </a:rPr>
                        <a:t>32</a:t>
                      </a:r>
                    </a:p>
                  </a:txBody>
                  <a:tcPr/>
                </a:tc>
                <a:tc>
                  <a:txBody>
                    <a:bodyPr/>
                    <a:lstStyle/>
                    <a:p>
                      <a:r>
                        <a:rPr lang="en-US" sz="2200" dirty="0">
                          <a:latin typeface="Times New Roman" panose="02020603050405020304" pitchFamily="18" charset="0"/>
                        </a:rPr>
                        <a:t>24</a:t>
                      </a:r>
                    </a:p>
                  </a:txBody>
                  <a:tcPr/>
                </a:tc>
                <a:extLst>
                  <a:ext uri="{0D108BD9-81ED-4DB2-BD59-A6C34878D82A}">
                    <a16:rowId xmlns:a16="http://schemas.microsoft.com/office/drawing/2014/main" val="10001"/>
                  </a:ext>
                </a:extLst>
              </a:tr>
              <a:tr h="370840">
                <a:tc>
                  <a:txBody>
                    <a:bodyPr/>
                    <a:lstStyle/>
                    <a:p>
                      <a:r>
                        <a:rPr lang="en-US" sz="2200" dirty="0">
                          <a:latin typeface="Times New Roman" panose="02020603050405020304" pitchFamily="18" charset="0"/>
                        </a:rPr>
                        <a:t>Marks</a:t>
                      </a:r>
                    </a:p>
                  </a:txBody>
                  <a:tcPr/>
                </a:tc>
                <a:tc>
                  <a:txBody>
                    <a:bodyPr/>
                    <a:lstStyle/>
                    <a:p>
                      <a:r>
                        <a:rPr lang="en-US" sz="2200" dirty="0">
                          <a:latin typeface="Times New Roman" panose="02020603050405020304" pitchFamily="18" charset="0"/>
                        </a:rPr>
                        <a:t>26-30</a:t>
                      </a:r>
                    </a:p>
                  </a:txBody>
                  <a:tcPr/>
                </a:tc>
                <a:tc>
                  <a:txBody>
                    <a:bodyPr/>
                    <a:lstStyle/>
                    <a:p>
                      <a:r>
                        <a:rPr lang="en-US" sz="2200" dirty="0">
                          <a:latin typeface="Times New Roman" panose="02020603050405020304" pitchFamily="18" charset="0"/>
                        </a:rPr>
                        <a:t>31-35</a:t>
                      </a:r>
                    </a:p>
                  </a:txBody>
                  <a:tcPr/>
                </a:tc>
                <a:tc>
                  <a:txBody>
                    <a:bodyPr/>
                    <a:lstStyle/>
                    <a:p>
                      <a:r>
                        <a:rPr lang="en-US" sz="2200" dirty="0">
                          <a:latin typeface="Times New Roman" panose="02020603050405020304" pitchFamily="18" charset="0"/>
                        </a:rPr>
                        <a:t>36-40</a:t>
                      </a:r>
                    </a:p>
                  </a:txBody>
                  <a:tcPr/>
                </a:tc>
                <a:tc>
                  <a:txBody>
                    <a:bodyPr/>
                    <a:lstStyle/>
                    <a:p>
                      <a:r>
                        <a:rPr lang="en-US" sz="2200" dirty="0">
                          <a:latin typeface="Times New Roman" panose="02020603050405020304" pitchFamily="18" charset="0"/>
                        </a:rPr>
                        <a:t>41-45</a:t>
                      </a:r>
                    </a:p>
                  </a:txBody>
                  <a:tcPr/>
                </a:tc>
                <a:tc>
                  <a:txBody>
                    <a:bodyPr/>
                    <a:lstStyle/>
                    <a:p>
                      <a:endParaRPr lang="en-US" sz="2200" dirty="0">
                        <a:latin typeface="Times New Roman" panose="02020603050405020304" pitchFamily="18" charset="0"/>
                      </a:endParaRPr>
                    </a:p>
                  </a:txBody>
                  <a:tcPr/>
                </a:tc>
                <a:extLst>
                  <a:ext uri="{0D108BD9-81ED-4DB2-BD59-A6C34878D82A}">
                    <a16:rowId xmlns:a16="http://schemas.microsoft.com/office/drawing/2014/main" val="10002"/>
                  </a:ext>
                </a:extLst>
              </a:tr>
              <a:tr h="370840">
                <a:tc>
                  <a:txBody>
                    <a:bodyPr/>
                    <a:lstStyle/>
                    <a:p>
                      <a:r>
                        <a:rPr lang="en-US" sz="2200" dirty="0" err="1">
                          <a:latin typeface="Times New Roman" panose="02020603050405020304" pitchFamily="18" charset="0"/>
                        </a:rPr>
                        <a:t>No.of</a:t>
                      </a:r>
                      <a:r>
                        <a:rPr lang="en-US" sz="2200" dirty="0"/>
                        <a:t> candidates</a:t>
                      </a:r>
                    </a:p>
                  </a:txBody>
                  <a:tcPr/>
                </a:tc>
                <a:tc>
                  <a:txBody>
                    <a:bodyPr/>
                    <a:lstStyle/>
                    <a:p>
                      <a:r>
                        <a:rPr lang="en-US" sz="2200" dirty="0">
                          <a:latin typeface="Times New Roman" panose="02020603050405020304" pitchFamily="18" charset="0"/>
                        </a:rPr>
                        <a:t>18</a:t>
                      </a:r>
                    </a:p>
                  </a:txBody>
                  <a:tcPr/>
                </a:tc>
                <a:tc>
                  <a:txBody>
                    <a:bodyPr/>
                    <a:lstStyle/>
                    <a:p>
                      <a:r>
                        <a:rPr lang="en-US" sz="2200" dirty="0">
                          <a:latin typeface="Times New Roman" panose="02020603050405020304" pitchFamily="18" charset="0"/>
                        </a:rPr>
                        <a:t>10</a:t>
                      </a:r>
                    </a:p>
                  </a:txBody>
                  <a:tcPr/>
                </a:tc>
                <a:tc>
                  <a:txBody>
                    <a:bodyPr/>
                    <a:lstStyle/>
                    <a:p>
                      <a:r>
                        <a:rPr lang="en-US" sz="2200" dirty="0">
                          <a:latin typeface="Times New Roman" panose="02020603050405020304" pitchFamily="18" charset="0"/>
                        </a:rPr>
                        <a:t>5</a:t>
                      </a:r>
                    </a:p>
                  </a:txBody>
                  <a:tcPr/>
                </a:tc>
                <a:tc>
                  <a:txBody>
                    <a:bodyPr/>
                    <a:lstStyle/>
                    <a:p>
                      <a:r>
                        <a:rPr lang="en-US" sz="2200" dirty="0">
                          <a:latin typeface="Times New Roman" panose="02020603050405020304" pitchFamily="18" charset="0"/>
                        </a:rPr>
                        <a:t>1</a:t>
                      </a:r>
                    </a:p>
                  </a:txBody>
                  <a:tcPr/>
                </a:tc>
                <a:tc>
                  <a:txBody>
                    <a:bodyPr/>
                    <a:lstStyle/>
                    <a:p>
                      <a:endParaRPr lang="en-US" sz="2200" dirty="0">
                        <a:latin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anose="02020603050405020304" pitchFamily="18" charset="0"/>
              </a:rPr>
              <a:t>Mode(CO1)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31316277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1000"/>
                                        <p:tgtEl>
                                          <p:spTgt spid="3">
                                            <p:txEl>
                                              <p:pRg st="6" end="6"/>
                                            </p:txEl>
                                          </p:spTgt>
                                        </p:tgtEl>
                                      </p:cBhvr>
                                    </p:animEffect>
                                    <p:anim calcmode="lin" valueType="num">
                                      <p:cBhvr>
                                        <p:cTn id="1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1000"/>
                                        <p:tgtEl>
                                          <p:spTgt spid="3">
                                            <p:txEl>
                                              <p:pRg st="7" end="7"/>
                                            </p:txEl>
                                          </p:spTgt>
                                        </p:tgtEl>
                                      </p:cBhvr>
                                    </p:animEffect>
                                    <p:anim calcmode="lin" valueType="num">
                                      <p:cBhvr>
                                        <p:cTn id="2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lnSpc>
                    <a:spcPct val="150000"/>
                  </a:lnSpc>
                  <a:buNone/>
                </a:pPr>
                <a:r>
                  <a:rPr lang="en-US" dirty="0"/>
                  <a:t>Mode</a:t>
                </a:r>
                <a14:m>
                  <m:oMath xmlns:m="http://schemas.openxmlformats.org/officeDocument/2006/math">
                    <m:r>
                      <a:rPr lang="en-US" i="1">
                        <a:latin typeface="Cambria Math"/>
                      </a:rPr>
                      <m:t>=</m:t>
                    </m:r>
                    <m:r>
                      <a:rPr lang="en-US" i="1">
                        <a:latin typeface="Cambria Math"/>
                      </a:rPr>
                      <m:t>𝑙</m:t>
                    </m:r>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𝑓</m:t>
                            </m:r>
                          </m:e>
                          <m:sub>
                            <m:r>
                              <a:rPr lang="en-US" i="1">
                                <a:latin typeface="Cambria Math"/>
                              </a:rPr>
                              <m:t>𝑚</m:t>
                            </m:r>
                          </m:sub>
                        </m:sSub>
                        <m:r>
                          <a:rPr lang="en-US" i="1">
                            <a:latin typeface="Cambria Math"/>
                          </a:rPr>
                          <m:t>−</m:t>
                        </m:r>
                        <m:sSub>
                          <m:sSubPr>
                            <m:ctrlPr>
                              <a:rPr lang="en-US" i="1">
                                <a:latin typeface="Cambria Math" panose="02040503050406030204" pitchFamily="18" charset="0"/>
                              </a:rPr>
                            </m:ctrlPr>
                          </m:sSubPr>
                          <m:e>
                            <m:r>
                              <a:rPr lang="en-US" i="1">
                                <a:latin typeface="Cambria Math"/>
                              </a:rPr>
                              <m:t>𝑓</m:t>
                            </m:r>
                          </m:e>
                          <m:sub>
                            <m:r>
                              <a:rPr lang="en-US" i="1">
                                <a:latin typeface="Cambria Math"/>
                              </a:rPr>
                              <m:t>1</m:t>
                            </m:r>
                          </m:sub>
                        </m:sSub>
                      </m:num>
                      <m:den>
                        <m:r>
                          <a:rPr lang="en-US" i="1">
                            <a:latin typeface="Cambria Math"/>
                          </a:rPr>
                          <m:t>2</m:t>
                        </m:r>
                        <m:sSub>
                          <m:sSubPr>
                            <m:ctrlPr>
                              <a:rPr lang="en-US" i="1">
                                <a:latin typeface="Cambria Math" panose="02040503050406030204" pitchFamily="18" charset="0"/>
                              </a:rPr>
                            </m:ctrlPr>
                          </m:sSubPr>
                          <m:e>
                            <m:r>
                              <a:rPr lang="en-US" i="1">
                                <a:latin typeface="Cambria Math"/>
                              </a:rPr>
                              <m:t>𝑓</m:t>
                            </m:r>
                          </m:e>
                          <m:sub>
                            <m:r>
                              <a:rPr lang="en-US" i="1">
                                <a:latin typeface="Cambria Math"/>
                              </a:rPr>
                              <m:t>𝑚</m:t>
                            </m:r>
                          </m:sub>
                        </m:sSub>
                        <m:r>
                          <a:rPr lang="en-US" i="1">
                            <a:latin typeface="Cambria Math"/>
                          </a:rPr>
                          <m:t>−</m:t>
                        </m:r>
                        <m:sSub>
                          <m:sSubPr>
                            <m:ctrlPr>
                              <a:rPr lang="en-US" i="1">
                                <a:latin typeface="Cambria Math" panose="02040503050406030204" pitchFamily="18" charset="0"/>
                              </a:rPr>
                            </m:ctrlPr>
                          </m:sSubPr>
                          <m:e>
                            <m:r>
                              <a:rPr lang="en-US" i="1">
                                <a:latin typeface="Cambria Math"/>
                              </a:rPr>
                              <m:t>𝑓</m:t>
                            </m:r>
                          </m:e>
                          <m:sub>
                            <m:r>
                              <a:rPr lang="en-US" i="1">
                                <a:latin typeface="Cambria Math"/>
                              </a:rPr>
                              <m:t>1</m:t>
                            </m:r>
                          </m:sub>
                        </m:sSub>
                        <m:r>
                          <a:rPr lang="en-US" i="1">
                            <a:latin typeface="Cambria Math"/>
                          </a:rPr>
                          <m:t>−</m:t>
                        </m:r>
                        <m:sSub>
                          <m:sSubPr>
                            <m:ctrlPr>
                              <a:rPr lang="en-US" i="1">
                                <a:latin typeface="Cambria Math" panose="02040503050406030204" pitchFamily="18" charset="0"/>
                              </a:rPr>
                            </m:ctrlPr>
                          </m:sSubPr>
                          <m:e>
                            <m:r>
                              <a:rPr lang="en-US" i="1">
                                <a:latin typeface="Cambria Math"/>
                              </a:rPr>
                              <m:t>𝑓</m:t>
                            </m:r>
                          </m:e>
                          <m:sub>
                            <m:r>
                              <a:rPr lang="en-US" i="1">
                                <a:latin typeface="Cambria Math"/>
                              </a:rPr>
                              <m:t>2</m:t>
                            </m:r>
                          </m:sub>
                        </m:sSub>
                      </m:den>
                    </m:f>
                    <m:r>
                      <a:rPr lang="en-US" i="1">
                        <a:latin typeface="Cambria Math"/>
                        <a:ea typeface="Cambria Math"/>
                      </a:rPr>
                      <m:t>×</m:t>
                    </m:r>
                    <m:r>
                      <a:rPr lang="en-US" i="1">
                        <a:latin typeface="Cambria Math"/>
                        <a:ea typeface="Cambria Math"/>
                      </a:rPr>
                      <m:t>h</m:t>
                    </m:r>
                  </m:oMath>
                </a14:m>
                <a:endParaRPr lang="en-US" i="1" dirty="0">
                  <a:ea typeface="Cambria Math"/>
                </a:endParaRPr>
              </a:p>
              <a:p>
                <a:pPr marL="0" indent="0">
                  <a:lnSpc>
                    <a:spcPct val="150000"/>
                  </a:lnSpc>
                  <a:buNone/>
                </a:pPr>
                <a14:m>
                  <m:oMathPara xmlns:m="http://schemas.openxmlformats.org/officeDocument/2006/math">
                    <m:oMathParaPr>
                      <m:jc m:val="left"/>
                    </m:oMathParaPr>
                    <m:oMath xmlns:m="http://schemas.openxmlformats.org/officeDocument/2006/math">
                      <m:r>
                        <a:rPr lang="en-US" b="1" i="0" smtClean="0">
                          <a:latin typeface="Cambria Math"/>
                          <a:ea typeface="Cambria Math"/>
                        </a:rPr>
                        <m:t>=</m:t>
                      </m:r>
                      <m:r>
                        <a:rPr lang="en-US" b="0" i="1" smtClean="0">
                          <a:latin typeface="Cambria Math"/>
                          <a:ea typeface="Cambria Math"/>
                        </a:rPr>
                        <m:t>15.5</m:t>
                      </m:r>
                      <m:r>
                        <a:rPr lang="en-US" i="1">
                          <a:latin typeface="Cambria Math"/>
                        </a:rPr>
                        <m:t>+</m:t>
                      </m:r>
                      <m:f>
                        <m:fPr>
                          <m:ctrlPr>
                            <a:rPr lang="en-US" i="1">
                              <a:latin typeface="Cambria Math" panose="02040503050406030204" pitchFamily="18" charset="0"/>
                            </a:rPr>
                          </m:ctrlPr>
                        </m:fPr>
                        <m:num>
                          <m:r>
                            <a:rPr lang="en-US" b="0" i="1" smtClean="0">
                              <a:latin typeface="Cambria Math"/>
                            </a:rPr>
                            <m:t>32</m:t>
                          </m:r>
                          <m:r>
                            <a:rPr lang="en-US" i="1">
                              <a:latin typeface="Cambria Math"/>
                            </a:rPr>
                            <m:t>−</m:t>
                          </m:r>
                          <m:r>
                            <a:rPr lang="en-US" b="0" i="1" smtClean="0">
                              <a:latin typeface="Cambria Math"/>
                            </a:rPr>
                            <m:t>16</m:t>
                          </m:r>
                        </m:num>
                        <m:den>
                          <m:r>
                            <a:rPr lang="en-US" b="0" i="1" smtClean="0">
                              <a:latin typeface="Cambria Math"/>
                            </a:rPr>
                            <m:t>64</m:t>
                          </m:r>
                          <m:r>
                            <a:rPr lang="en-US" i="1">
                              <a:latin typeface="Cambria Math"/>
                            </a:rPr>
                            <m:t>−</m:t>
                          </m:r>
                          <m:r>
                            <a:rPr lang="en-US" b="0" i="1" smtClean="0">
                              <a:latin typeface="Cambria Math"/>
                            </a:rPr>
                            <m:t>16−24</m:t>
                          </m:r>
                        </m:den>
                      </m:f>
                      <m:r>
                        <a:rPr lang="en-US" i="1">
                          <a:latin typeface="Cambria Math"/>
                          <a:ea typeface="Cambria Math"/>
                        </a:rPr>
                        <m:t>×</m:t>
                      </m:r>
                      <m:r>
                        <a:rPr lang="en-US" b="0" i="1" smtClean="0">
                          <a:latin typeface="Cambria Math"/>
                          <a:ea typeface="Cambria Math"/>
                        </a:rPr>
                        <m:t>5</m:t>
                      </m:r>
                    </m:oMath>
                  </m:oMathPara>
                </a14:m>
                <a:endParaRPr lang="en-US" b="0" i="1" dirty="0"/>
              </a:p>
              <a:p>
                <a:pPr marL="0" indent="0">
                  <a:lnSpc>
                    <a:spcPct val="150000"/>
                  </a:lnSpc>
                  <a:buNone/>
                </a:pPr>
                <a14:m>
                  <m:oMathPara xmlns:m="http://schemas.openxmlformats.org/officeDocument/2006/math">
                    <m:oMathParaPr>
                      <m:jc m:val="left"/>
                    </m:oMathParaPr>
                    <m:oMath xmlns:m="http://schemas.openxmlformats.org/officeDocument/2006/math">
                      <m:r>
                        <a:rPr lang="en-US" b="0" i="1" smtClean="0">
                          <a:latin typeface="Cambria Math"/>
                        </a:rPr>
                        <m:t>=15.5+</m:t>
                      </m:r>
                      <m:f>
                        <m:fPr>
                          <m:ctrlPr>
                            <a:rPr lang="en-US" i="1" smtClean="0">
                              <a:latin typeface="Cambria Math" panose="02040503050406030204" pitchFamily="18" charset="0"/>
                            </a:rPr>
                          </m:ctrlPr>
                        </m:fPr>
                        <m:num>
                          <m:r>
                            <a:rPr lang="en-US" b="0" i="1" smtClean="0">
                              <a:latin typeface="Cambria Math"/>
                            </a:rPr>
                            <m:t>16</m:t>
                          </m:r>
                        </m:num>
                        <m:den>
                          <m:r>
                            <a:rPr lang="en-US" b="0" i="1" smtClean="0">
                              <a:latin typeface="Cambria Math"/>
                            </a:rPr>
                            <m:t>24</m:t>
                          </m:r>
                        </m:den>
                      </m:f>
                      <m:r>
                        <a:rPr lang="en-US" b="0" i="1" smtClean="0">
                          <a:latin typeface="Cambria Math"/>
                          <a:ea typeface="Cambria Math"/>
                        </a:rPr>
                        <m:t>×5</m:t>
                      </m:r>
                    </m:oMath>
                  </m:oMathPara>
                </a14:m>
                <a:endParaRPr lang="en-US" b="0" i="1" dirty="0">
                  <a:ea typeface="Cambria Math"/>
                </a:endParaRPr>
              </a:p>
              <a:p>
                <a:pPr marL="0" indent="0">
                  <a:lnSpc>
                    <a:spcPct val="150000"/>
                  </a:lnSpc>
                  <a:buNone/>
                </a:pPr>
                <a14:m>
                  <m:oMathPara xmlns:m="http://schemas.openxmlformats.org/officeDocument/2006/math">
                    <m:oMathParaPr>
                      <m:jc m:val="left"/>
                    </m:oMathParaPr>
                    <m:oMath xmlns:m="http://schemas.openxmlformats.org/officeDocument/2006/math">
                      <m:r>
                        <a:rPr lang="en-US" b="0" i="1" smtClean="0">
                          <a:latin typeface="Cambria Math"/>
                          <a:ea typeface="Cambria Math"/>
                        </a:rPr>
                        <m:t>=15.5+</m:t>
                      </m:r>
                      <m:f>
                        <m:fPr>
                          <m:ctrlPr>
                            <a:rPr lang="en-US" i="1" smtClean="0">
                              <a:latin typeface="Cambria Math" panose="02040503050406030204" pitchFamily="18" charset="0"/>
                              <a:ea typeface="Cambria Math"/>
                            </a:rPr>
                          </m:ctrlPr>
                        </m:fPr>
                        <m:num>
                          <m:r>
                            <a:rPr lang="en-US" b="0" i="1" smtClean="0">
                              <a:latin typeface="Cambria Math"/>
                              <a:ea typeface="Cambria Math"/>
                            </a:rPr>
                            <m:t>10</m:t>
                          </m:r>
                        </m:num>
                        <m:den>
                          <m:r>
                            <a:rPr lang="en-US" b="0" i="1" smtClean="0">
                              <a:latin typeface="Cambria Math"/>
                              <a:ea typeface="Cambria Math"/>
                            </a:rPr>
                            <m:t>3</m:t>
                          </m:r>
                        </m:den>
                      </m:f>
                    </m:oMath>
                  </m:oMathPara>
                </a14:m>
                <a:endParaRPr lang="en-US" b="0" i="1" dirty="0">
                  <a:ea typeface="Cambria Math"/>
                </a:endParaRPr>
              </a:p>
              <a:p>
                <a:pPr marL="0" indent="0">
                  <a:lnSpc>
                    <a:spcPct val="150000"/>
                  </a:lnSpc>
                  <a:buNone/>
                </a:pPr>
                <a14:m>
                  <m:oMathPara xmlns:m="http://schemas.openxmlformats.org/officeDocument/2006/math">
                    <m:oMathParaPr>
                      <m:jc m:val="left"/>
                    </m:oMathParaPr>
                    <m:oMath xmlns:m="http://schemas.openxmlformats.org/officeDocument/2006/math">
                      <m:r>
                        <a:rPr lang="en-US" b="0" i="1" smtClean="0">
                          <a:latin typeface="Cambria Math"/>
                          <a:ea typeface="Cambria Math"/>
                        </a:rPr>
                        <m:t>=18.83 </m:t>
                      </m:r>
                      <m:r>
                        <a:rPr lang="en-US" b="0" i="1" smtClean="0">
                          <a:latin typeface="Cambria Math"/>
                          <a:ea typeface="Cambria Math"/>
                        </a:rPr>
                        <m:t>𝑚𝑎𝑟𝑘𝑠</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815"/>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195AAFB0-BC12-4C18-9C80-92AE25A4F1C7}"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anose="02020603050405020304" pitchFamily="18" charset="0"/>
              </a:rPr>
              <a:t>Mode(CO1)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4063104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20A5AA71-49B6-41F1-92BE-61E871AEC95A}" type="datetime1">
              <a:rPr lang="en-US" smtClean="0"/>
              <a:t>1/5/2023</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4</a:t>
            </a:fld>
            <a:endParaRPr lang="en-US"/>
          </a:p>
        </p:txBody>
      </p:sp>
      <p:sp>
        <p:nvSpPr>
          <p:cNvPr id="8" name="Title 1"/>
          <p:cNvSpPr txBox="1">
            <a:spLocks/>
          </p:cNvSpPr>
          <p:nvPr/>
        </p:nvSpPr>
        <p:spPr>
          <a:xfrm>
            <a:off x="1371600" y="-1632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Syllabus</a:t>
            </a:r>
          </a:p>
        </p:txBody>
      </p:sp>
      <p:sp>
        <p:nvSpPr>
          <p:cNvPr id="10" name="Footer Placeholder 9"/>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2" name="Content Placeholder 1"/>
          <p:cNvSpPr>
            <a:spLocks noGrp="1"/>
          </p:cNvSpPr>
          <p:nvPr>
            <p:ph idx="1"/>
          </p:nvPr>
        </p:nvSpPr>
        <p:spPr/>
        <p:txBody>
          <a:bodyPr>
            <a:normAutofit/>
          </a:bodyPr>
          <a:lstStyle/>
          <a:p>
            <a:pPr marL="0" indent="0" algn="just">
              <a:buNone/>
            </a:pPr>
            <a:r>
              <a:rPr lang="en-US" sz="2000" b="1" dirty="0">
                <a:latin typeface="Times New Roman" pitchFamily="18" charset="0"/>
                <a:ea typeface="Times New Roman" pitchFamily="18" charset="0"/>
                <a:cs typeface="Times New Roman" pitchFamily="18" charset="0"/>
              </a:rPr>
              <a:t>Unit-I (</a:t>
            </a:r>
            <a:r>
              <a:rPr lang="en-US" sz="2000" b="1" dirty="0">
                <a:latin typeface="Times New Roman" pitchFamily="18" charset="0"/>
                <a:ea typeface="Calibri" panose="020F0502020204030204" pitchFamily="34" charset="0"/>
                <a:cs typeface="Times New Roman" pitchFamily="18" charset="0"/>
              </a:rPr>
              <a:t>Statistical Techniques-I)</a:t>
            </a:r>
            <a:endParaRPr lang="en-US" sz="2000" b="1" dirty="0">
              <a:latin typeface="Times New Roman" pitchFamily="18" charset="0"/>
              <a:ea typeface="Times New Roman" panose="02020603050405020304" pitchFamily="18" charset="0"/>
              <a:cs typeface="Times New Roman" pitchFamily="18" charset="0"/>
            </a:endParaRPr>
          </a:p>
          <a:p>
            <a:pPr marL="0" indent="0" algn="just">
              <a:buNone/>
            </a:pPr>
            <a:r>
              <a:rPr lang="en-US" sz="2000" dirty="0">
                <a:latin typeface="Times New Roman" pitchFamily="18" charset="0"/>
                <a:ea typeface="Calibri" panose="020F0502020204030204" pitchFamily="34" charset="0"/>
                <a:cs typeface="Times New Roman" pitchFamily="18" charset="0"/>
              </a:rPr>
              <a:t>Introduction: Measures of central tendency: Mean, Median, Mode, Moment, Skewness, Kurtosis, Curve Fitting ,Method of least squares, Fitting of straight lines, Fitting of second degree parabola, Exponential curves ,Correlation and Rank correlation, Linear regression, nonlinear regression and multiple linear regression</a:t>
            </a:r>
          </a:p>
          <a:p>
            <a:pPr marL="0" indent="0" algn="just">
              <a:buNone/>
            </a:pPr>
            <a:r>
              <a:rPr lang="en-US" sz="2000" b="1" dirty="0">
                <a:latin typeface="Times New Roman" pitchFamily="18" charset="0"/>
                <a:ea typeface="Times New Roman" panose="02020603050405020304" pitchFamily="18" charset="0"/>
                <a:cs typeface="Times New Roman" pitchFamily="18" charset="0"/>
              </a:rPr>
              <a:t>Unit-II (</a:t>
            </a:r>
            <a:r>
              <a:rPr lang="en-US" sz="2000" b="1" dirty="0">
                <a:latin typeface="Times New Roman" pitchFamily="18" charset="0"/>
                <a:ea typeface="Calibri" panose="020F0502020204030204" pitchFamily="34" charset="0"/>
                <a:cs typeface="Times New Roman" pitchFamily="18" charset="0"/>
              </a:rPr>
              <a:t>Statistical Techniques-II)</a:t>
            </a:r>
          </a:p>
          <a:p>
            <a:pPr marL="0" indent="0" algn="just">
              <a:buNone/>
            </a:pPr>
            <a:r>
              <a:rPr lang="en-US" sz="2000" dirty="0">
                <a:latin typeface="Times New Roman" pitchFamily="18" charset="0"/>
                <a:ea typeface="Times New Roman" panose="02020603050405020304" pitchFamily="18" charset="0"/>
                <a:cs typeface="Times New Roman" pitchFamily="18" charset="0"/>
              </a:rPr>
              <a:t>Testing a Hypothesis, Null hypothesis, Alternative hypothesis, Level of significance, Confidence limits, p-value, Test of significance of difference of means, Z-test, t-test and Chi-square test, F-test, ANOVA: One way and Two way. Statistical Quality Control (SQC), Control Charts, Control Charts for variables (Mean and Range Charts), Control Charts for Variables ( p, </a:t>
            </a:r>
            <a:r>
              <a:rPr lang="en-US" sz="2000" dirty="0" err="1">
                <a:latin typeface="Times New Roman" pitchFamily="18" charset="0"/>
                <a:ea typeface="Times New Roman" panose="02020603050405020304" pitchFamily="18" charset="0"/>
                <a:cs typeface="Times New Roman" pitchFamily="18" charset="0"/>
              </a:rPr>
              <a:t>np</a:t>
            </a:r>
            <a:r>
              <a:rPr lang="en-US" sz="2000" dirty="0">
                <a:latin typeface="Times New Roman" pitchFamily="18" charset="0"/>
                <a:ea typeface="Times New Roman" panose="02020603050405020304" pitchFamily="18" charset="0"/>
                <a:cs typeface="Times New Roman" pitchFamily="18" charset="0"/>
              </a:rPr>
              <a:t> and C charts).</a:t>
            </a:r>
          </a:p>
          <a:p>
            <a:pPr marL="0" indent="0">
              <a:buNone/>
            </a:pPr>
            <a:endParaRPr lang="en-US" sz="2000" dirty="0">
              <a:latin typeface="Times New Roman" panose="02020603050405020304" pitchFamily="18" charset="0"/>
              <a:ea typeface="Calibri" panose="020F0502020204030204" pitchFamily="34" charset="0"/>
              <a:cs typeface="Times New Roman" pitchFamily="18" charset="0"/>
            </a:endParaRPr>
          </a:p>
          <a:p>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3629882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EEAB86E-86D7-407A-89A4-656D66B4E6EC}"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noProof="0" dirty="0">
                <a:latin typeface="Times New Roman" panose="02020603050405020304" pitchFamily="18" charset="0"/>
              </a:rPr>
              <a:t>Daily Quiz(CO1)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
        <p:nvSpPr>
          <p:cNvPr id="10" name="Content Placeholder 9"/>
          <p:cNvSpPr>
            <a:spLocks noGrp="1"/>
          </p:cNvSpPr>
          <p:nvPr>
            <p:ph idx="1"/>
          </p:nvPr>
        </p:nvSpPr>
        <p:spPr>
          <a:xfrm>
            <a:off x="457200" y="1371600"/>
            <a:ext cx="8229600" cy="4495800"/>
          </a:xfrm>
        </p:spPr>
        <p:txBody>
          <a:bodyPr>
            <a:normAutofit/>
          </a:bodyPr>
          <a:lstStyle/>
          <a:p>
            <a:pPr marL="0" indent="0">
              <a:buNone/>
            </a:pPr>
            <a:r>
              <a:rPr lang="en-US" sz="2200" dirty="0">
                <a:ea typeface="SimSun" pitchFamily="2" charset="-122"/>
              </a:rPr>
              <a:t>Q.1 Calculate the mean, median and mode of the following data-						</a:t>
            </a:r>
            <a:endParaRPr lang="en-US" sz="2200" dirty="0">
              <a:latin typeface="Arial" pitchFamily="34" charset="0"/>
              <a:cs typeface="Arial" pitchFamily="34" charset="0"/>
            </a:endParaRPr>
          </a:p>
          <a:p>
            <a:pPr marL="0" indent="0">
              <a:buNone/>
            </a:pPr>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p:txBody>
      </p:sp>
      <p:graphicFrame>
        <p:nvGraphicFramePr>
          <p:cNvPr id="11" name="Content Placeholder 1"/>
          <p:cNvGraphicFramePr>
            <a:graphicFrameLocks/>
          </p:cNvGraphicFramePr>
          <p:nvPr>
            <p:extLst>
              <p:ext uri="{D42A27DB-BD31-4B8C-83A1-F6EECF244321}">
                <p14:modId xmlns:p14="http://schemas.microsoft.com/office/powerpoint/2010/main" val="1672552606"/>
              </p:ext>
            </p:extLst>
          </p:nvPr>
        </p:nvGraphicFramePr>
        <p:xfrm>
          <a:off x="609599" y="2384575"/>
          <a:ext cx="7924801" cy="1886682"/>
        </p:xfrm>
        <a:graphic>
          <a:graphicData uri="http://schemas.openxmlformats.org/drawingml/2006/table">
            <a:tbl>
              <a:tblPr firstRow="1" firstCol="1" bandRow="1">
                <a:tableStyleId>{5C22544A-7EE6-4342-B048-85BDC9FD1C3A}</a:tableStyleId>
              </a:tblPr>
              <a:tblGrid>
                <a:gridCol w="1788646">
                  <a:extLst>
                    <a:ext uri="{9D8B030D-6E8A-4147-A177-3AD203B41FA5}">
                      <a16:colId xmlns:a16="http://schemas.microsoft.com/office/drawing/2014/main" val="20000"/>
                    </a:ext>
                  </a:extLst>
                </a:gridCol>
                <a:gridCol w="621738">
                  <a:extLst>
                    <a:ext uri="{9D8B030D-6E8A-4147-A177-3AD203B41FA5}">
                      <a16:colId xmlns:a16="http://schemas.microsoft.com/office/drawing/2014/main" val="20001"/>
                    </a:ext>
                  </a:extLst>
                </a:gridCol>
                <a:gridCol w="790017">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990600">
                  <a:extLst>
                    <a:ext uri="{9D8B030D-6E8A-4147-A177-3AD203B41FA5}">
                      <a16:colId xmlns:a16="http://schemas.microsoft.com/office/drawing/2014/main" val="20006"/>
                    </a:ext>
                  </a:extLst>
                </a:gridCol>
                <a:gridCol w="1219200">
                  <a:extLst>
                    <a:ext uri="{9D8B030D-6E8A-4147-A177-3AD203B41FA5}">
                      <a16:colId xmlns:a16="http://schemas.microsoft.com/office/drawing/2014/main" val="20007"/>
                    </a:ext>
                  </a:extLst>
                </a:gridCol>
              </a:tblGrid>
              <a:tr h="943341">
                <a:tc>
                  <a:txBody>
                    <a:bodyPr/>
                    <a:lstStyle/>
                    <a:p>
                      <a:pPr marL="0" marR="0">
                        <a:lnSpc>
                          <a:spcPct val="115000"/>
                        </a:lnSpc>
                        <a:spcBef>
                          <a:spcPts val="0"/>
                        </a:spcBef>
                        <a:spcAft>
                          <a:spcPts val="0"/>
                        </a:spcAft>
                        <a:tabLst>
                          <a:tab pos="4563110" algn="l"/>
                        </a:tabLst>
                      </a:pPr>
                      <a:r>
                        <a:rPr lang="en-US" sz="2000" dirty="0">
                          <a:effectLst/>
                          <a:latin typeface="Times New Roman" panose="02020603050405020304" pitchFamily="18" charset="0"/>
                        </a:rPr>
                        <a:t>Wages (in </a:t>
                      </a:r>
                      <a:r>
                        <a:rPr lang="en-US" sz="2000" dirty="0" err="1">
                          <a:effectLst/>
                        </a:rPr>
                        <a:t>Rs</a:t>
                      </a:r>
                      <a:r>
                        <a:rPr lang="en-US" sz="2000" dirty="0">
                          <a:effectLst/>
                        </a:rPr>
                        <a:t>)</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nSpc>
                          <a:spcPct val="115000"/>
                        </a:lnSpc>
                        <a:spcBef>
                          <a:spcPts val="0"/>
                        </a:spcBef>
                        <a:spcAft>
                          <a:spcPts val="0"/>
                        </a:spcAft>
                        <a:tabLst>
                          <a:tab pos="4563110" algn="l"/>
                        </a:tabLst>
                      </a:pPr>
                      <a:r>
                        <a:rPr lang="en-US" sz="2000" dirty="0">
                          <a:effectLst/>
                          <a:latin typeface="Times New Roman" panose="02020603050405020304" pitchFamily="18" charset="0"/>
                        </a:rPr>
                        <a:t>0-20</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nSpc>
                          <a:spcPct val="115000"/>
                        </a:lnSpc>
                        <a:spcBef>
                          <a:spcPts val="0"/>
                        </a:spcBef>
                        <a:spcAft>
                          <a:spcPts val="0"/>
                        </a:spcAft>
                        <a:tabLst>
                          <a:tab pos="4563110" algn="l"/>
                        </a:tabLst>
                      </a:pPr>
                      <a:r>
                        <a:rPr lang="en-US" sz="2000" dirty="0">
                          <a:effectLst/>
                          <a:latin typeface="Times New Roman" panose="02020603050405020304" pitchFamily="18" charset="0"/>
                        </a:rPr>
                        <a:t>20-40</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nSpc>
                          <a:spcPct val="115000"/>
                        </a:lnSpc>
                        <a:spcBef>
                          <a:spcPts val="0"/>
                        </a:spcBef>
                        <a:spcAft>
                          <a:spcPts val="0"/>
                        </a:spcAft>
                        <a:tabLst>
                          <a:tab pos="4563110" algn="l"/>
                        </a:tabLst>
                      </a:pPr>
                      <a:r>
                        <a:rPr lang="en-US" sz="2000" dirty="0">
                          <a:effectLst/>
                          <a:latin typeface="Times New Roman" panose="02020603050405020304" pitchFamily="18" charset="0"/>
                        </a:rPr>
                        <a:t>40-60</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nSpc>
                          <a:spcPct val="115000"/>
                        </a:lnSpc>
                        <a:spcBef>
                          <a:spcPts val="0"/>
                        </a:spcBef>
                        <a:spcAft>
                          <a:spcPts val="0"/>
                        </a:spcAft>
                        <a:tabLst>
                          <a:tab pos="4563110" algn="l"/>
                        </a:tabLst>
                      </a:pPr>
                      <a:r>
                        <a:rPr lang="en-US" sz="2000" dirty="0">
                          <a:effectLst/>
                          <a:latin typeface="Times New Roman" panose="02020603050405020304" pitchFamily="18" charset="0"/>
                        </a:rPr>
                        <a:t>60-80</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nSpc>
                          <a:spcPct val="115000"/>
                        </a:lnSpc>
                        <a:spcBef>
                          <a:spcPts val="0"/>
                        </a:spcBef>
                        <a:spcAft>
                          <a:spcPts val="0"/>
                        </a:spcAft>
                        <a:tabLst>
                          <a:tab pos="4563110" algn="l"/>
                        </a:tabLst>
                      </a:pPr>
                      <a:r>
                        <a:rPr lang="en-US" sz="2000" dirty="0">
                          <a:effectLst/>
                          <a:latin typeface="Times New Roman" panose="02020603050405020304" pitchFamily="18" charset="0"/>
                        </a:rPr>
                        <a:t>80-100</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nSpc>
                          <a:spcPct val="115000"/>
                        </a:lnSpc>
                        <a:spcBef>
                          <a:spcPts val="0"/>
                        </a:spcBef>
                        <a:spcAft>
                          <a:spcPts val="0"/>
                        </a:spcAft>
                        <a:tabLst>
                          <a:tab pos="4563110" algn="l"/>
                        </a:tabLst>
                      </a:pPr>
                      <a:r>
                        <a:rPr lang="en-US" sz="2000" dirty="0">
                          <a:effectLst/>
                          <a:latin typeface="Times New Roman" panose="02020603050405020304" pitchFamily="18" charset="0"/>
                        </a:rPr>
                        <a:t>100-120</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nSpc>
                          <a:spcPct val="115000"/>
                        </a:lnSpc>
                        <a:spcBef>
                          <a:spcPts val="0"/>
                        </a:spcBef>
                        <a:spcAft>
                          <a:spcPts val="0"/>
                        </a:spcAft>
                        <a:tabLst>
                          <a:tab pos="4563110" algn="l"/>
                        </a:tabLst>
                      </a:pPr>
                      <a:r>
                        <a:rPr lang="en-US" sz="2000" dirty="0">
                          <a:effectLst/>
                          <a:latin typeface="Times New Roman" panose="02020603050405020304" pitchFamily="18" charset="0"/>
                        </a:rPr>
                        <a:t>  120-140</a:t>
                      </a:r>
                      <a:endParaRPr lang="en-US" sz="2000" dirty="0">
                        <a:effectLst/>
                        <a:latin typeface="Times New Roman" panose="02020603050405020304" pitchFamily="18" charset="0"/>
                        <a:ea typeface="Calibri"/>
                        <a:cs typeface="Mangal"/>
                      </a:endParaRPr>
                    </a:p>
                  </a:txBody>
                  <a:tcPr marL="68580" marR="68580" marT="0" marB="0"/>
                </a:tc>
                <a:extLst>
                  <a:ext uri="{0D108BD9-81ED-4DB2-BD59-A6C34878D82A}">
                    <a16:rowId xmlns:a16="http://schemas.microsoft.com/office/drawing/2014/main" val="10000"/>
                  </a:ext>
                </a:extLst>
              </a:tr>
              <a:tr h="943341">
                <a:tc>
                  <a:txBody>
                    <a:bodyPr/>
                    <a:lstStyle/>
                    <a:p>
                      <a:pPr marL="0" marR="0">
                        <a:lnSpc>
                          <a:spcPct val="115000"/>
                        </a:lnSpc>
                        <a:spcBef>
                          <a:spcPts val="0"/>
                        </a:spcBef>
                        <a:spcAft>
                          <a:spcPts val="0"/>
                        </a:spcAft>
                        <a:tabLst>
                          <a:tab pos="845820" algn="l"/>
                          <a:tab pos="4563110" algn="l"/>
                        </a:tabLst>
                      </a:pPr>
                      <a:r>
                        <a:rPr lang="en-US" sz="2000" dirty="0">
                          <a:effectLst/>
                          <a:latin typeface="Times New Roman" panose="02020603050405020304" pitchFamily="18" charset="0"/>
                        </a:rPr>
                        <a:t>No. of Workers</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nSpc>
                          <a:spcPct val="115000"/>
                        </a:lnSpc>
                        <a:spcBef>
                          <a:spcPts val="0"/>
                        </a:spcBef>
                        <a:spcAft>
                          <a:spcPts val="0"/>
                        </a:spcAft>
                        <a:tabLst>
                          <a:tab pos="4563110" algn="l"/>
                        </a:tabLst>
                      </a:pPr>
                      <a:r>
                        <a:rPr lang="en-US" sz="2000" dirty="0">
                          <a:effectLst/>
                          <a:latin typeface="Times New Roman" panose="02020603050405020304" pitchFamily="18" charset="0"/>
                        </a:rPr>
                        <a:t>  6</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nSpc>
                          <a:spcPct val="115000"/>
                        </a:lnSpc>
                        <a:spcBef>
                          <a:spcPts val="0"/>
                        </a:spcBef>
                        <a:spcAft>
                          <a:spcPts val="0"/>
                        </a:spcAft>
                        <a:tabLst>
                          <a:tab pos="4563110" algn="l"/>
                        </a:tabLst>
                      </a:pPr>
                      <a:r>
                        <a:rPr lang="en-US" sz="2000" dirty="0">
                          <a:effectLst/>
                          <a:latin typeface="Times New Roman" panose="02020603050405020304" pitchFamily="18" charset="0"/>
                        </a:rPr>
                        <a:t>   8</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nSpc>
                          <a:spcPct val="115000"/>
                        </a:lnSpc>
                        <a:spcBef>
                          <a:spcPts val="0"/>
                        </a:spcBef>
                        <a:spcAft>
                          <a:spcPts val="0"/>
                        </a:spcAft>
                        <a:tabLst>
                          <a:tab pos="4563110" algn="l"/>
                        </a:tabLst>
                      </a:pPr>
                      <a:r>
                        <a:rPr lang="en-US" sz="2000" dirty="0">
                          <a:effectLst/>
                          <a:latin typeface="Times New Roman" panose="02020603050405020304" pitchFamily="18" charset="0"/>
                        </a:rPr>
                        <a:t>  10</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nSpc>
                          <a:spcPct val="115000"/>
                        </a:lnSpc>
                        <a:spcBef>
                          <a:spcPts val="0"/>
                        </a:spcBef>
                        <a:spcAft>
                          <a:spcPts val="0"/>
                        </a:spcAft>
                        <a:tabLst>
                          <a:tab pos="4563110" algn="l"/>
                        </a:tabLst>
                      </a:pPr>
                      <a:r>
                        <a:rPr lang="en-US" sz="2000" dirty="0">
                          <a:effectLst/>
                          <a:latin typeface="Times New Roman" panose="02020603050405020304" pitchFamily="18" charset="0"/>
                        </a:rPr>
                        <a:t>   12</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nSpc>
                          <a:spcPct val="115000"/>
                        </a:lnSpc>
                        <a:spcBef>
                          <a:spcPts val="0"/>
                        </a:spcBef>
                        <a:spcAft>
                          <a:spcPts val="0"/>
                        </a:spcAft>
                        <a:tabLst>
                          <a:tab pos="4563110" algn="l"/>
                        </a:tabLst>
                      </a:pPr>
                      <a:r>
                        <a:rPr lang="en-US" sz="2000" dirty="0">
                          <a:effectLst/>
                          <a:latin typeface="Times New Roman" panose="02020603050405020304" pitchFamily="18" charset="0"/>
                        </a:rPr>
                        <a:t>    6</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nSpc>
                          <a:spcPct val="115000"/>
                        </a:lnSpc>
                        <a:spcBef>
                          <a:spcPts val="0"/>
                        </a:spcBef>
                        <a:spcAft>
                          <a:spcPts val="0"/>
                        </a:spcAft>
                        <a:tabLst>
                          <a:tab pos="4563110" algn="l"/>
                        </a:tabLst>
                      </a:pPr>
                      <a:r>
                        <a:rPr lang="en-US" sz="2000" dirty="0">
                          <a:effectLst/>
                          <a:latin typeface="Times New Roman" panose="02020603050405020304" pitchFamily="18" charset="0"/>
                        </a:rPr>
                        <a:t>     5</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nSpc>
                          <a:spcPct val="115000"/>
                        </a:lnSpc>
                        <a:spcBef>
                          <a:spcPts val="0"/>
                        </a:spcBef>
                        <a:spcAft>
                          <a:spcPts val="0"/>
                        </a:spcAft>
                        <a:tabLst>
                          <a:tab pos="4563110" algn="l"/>
                        </a:tabLst>
                      </a:pPr>
                      <a:r>
                        <a:rPr lang="en-US" sz="2000" dirty="0">
                          <a:effectLst/>
                          <a:latin typeface="Times New Roman" panose="02020603050405020304" pitchFamily="18" charset="0"/>
                        </a:rPr>
                        <a:t>     3</a:t>
                      </a:r>
                      <a:endParaRPr lang="en-US" sz="2000" dirty="0">
                        <a:effectLst/>
                        <a:latin typeface="Times New Roman" panose="02020603050405020304" pitchFamily="18" charset="0"/>
                        <a:ea typeface="Calibri"/>
                        <a:cs typeface="Mangal"/>
                      </a:endParaRPr>
                    </a:p>
                  </a:txBody>
                  <a:tcPr marL="68580" marR="68580" marT="0" marB="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40037967"/>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ü"/>
            </a:pPr>
            <a:r>
              <a:rPr lang="en-US" sz="2200" dirty="0"/>
              <a:t>Measures of central tendency</a:t>
            </a:r>
          </a:p>
          <a:p>
            <a:pPr>
              <a:buFont typeface="Wingdings" pitchFamily="2" charset="2"/>
              <a:buChar char="ü"/>
            </a:pPr>
            <a:r>
              <a:rPr lang="en-US" sz="2200" dirty="0"/>
              <a:t>Mean</a:t>
            </a:r>
          </a:p>
          <a:p>
            <a:pPr>
              <a:buFont typeface="Wingdings" pitchFamily="2" charset="2"/>
              <a:buChar char="ü"/>
            </a:pPr>
            <a:r>
              <a:rPr lang="en-US" sz="2200" dirty="0"/>
              <a:t>Mode</a:t>
            </a:r>
          </a:p>
          <a:p>
            <a:pPr>
              <a:buFont typeface="Wingdings" pitchFamily="2" charset="2"/>
              <a:buChar char="ü"/>
            </a:pPr>
            <a:r>
              <a:rPr lang="en-US" sz="2200" dirty="0"/>
              <a:t>Median</a:t>
            </a:r>
          </a:p>
        </p:txBody>
      </p:sp>
      <p:sp>
        <p:nvSpPr>
          <p:cNvPr id="4" name="Date Placeholder 3"/>
          <p:cNvSpPr>
            <a:spLocks noGrp="1"/>
          </p:cNvSpPr>
          <p:nvPr>
            <p:ph type="dt" sz="half" idx="10"/>
          </p:nvPr>
        </p:nvSpPr>
        <p:spPr/>
        <p:txBody>
          <a:bodyPr/>
          <a:lstStyle/>
          <a:p>
            <a:fld id="{33A30D58-07A4-472F-878E-4026484213EF}"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noProof="0" dirty="0">
                <a:latin typeface="Times New Roman" panose="02020603050405020304" pitchFamily="18" charset="0"/>
              </a:rPr>
              <a:t>Recap(CO1)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31716562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400" b="1" dirty="0">
                <a:solidFill>
                  <a:schemeClr val="dk1"/>
                </a:solidFill>
              </a:rPr>
              <a:t>Moments</a:t>
            </a:r>
            <a:endParaRPr lang="en-US" sz="2200" b="1" dirty="0"/>
          </a:p>
          <a:p>
            <a:r>
              <a:rPr lang="en-US" sz="2200" dirty="0"/>
              <a:t>In mathematical statistics it involve a basic calculation. These calculations can be used to find a probability distribution's mean, variance, and skewness.</a:t>
            </a:r>
          </a:p>
          <a:p>
            <a:pPr marL="0" indent="0">
              <a:buNone/>
            </a:pPr>
            <a:br>
              <a:rPr lang="en-US" sz="2200" dirty="0"/>
            </a:br>
            <a:endParaRPr lang="en-US" sz="2200" dirty="0"/>
          </a:p>
        </p:txBody>
      </p:sp>
      <p:sp>
        <p:nvSpPr>
          <p:cNvPr id="4" name="Date Placeholder 3"/>
          <p:cNvSpPr>
            <a:spLocks noGrp="1"/>
          </p:cNvSpPr>
          <p:nvPr>
            <p:ph type="dt" sz="half" idx="10"/>
          </p:nvPr>
        </p:nvSpPr>
        <p:spPr/>
        <p:txBody>
          <a:bodyPr/>
          <a:lstStyle/>
          <a:p>
            <a:fld id="{2EFB21D9-9D58-485F-B581-2B43512C5474}"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latin typeface="Times New Roman" panose="02020603050405020304" pitchFamily="18" charset="0"/>
              </a:rPr>
              <a:t>Topic Objective</a:t>
            </a: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rPr>
              <a:t> (CO1)</a:t>
            </a:r>
          </a:p>
        </p:txBody>
      </p:sp>
    </p:spTree>
    <p:extLst>
      <p:ext uri="{BB962C8B-B14F-4D97-AF65-F5344CB8AC3E}">
        <p14:creationId xmlns:p14="http://schemas.microsoft.com/office/powerpoint/2010/main" val="37761555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q"/>
            </a:pPr>
            <a:r>
              <a:rPr lang="en-US" sz="2200" b="1" dirty="0"/>
              <a:t>Moments</a:t>
            </a:r>
            <a:r>
              <a:rPr lang="en-US" sz="2200" dirty="0"/>
              <a:t>: The moment of a distribution are the arithmetic means of the various powers of the deviations of items from some given number.</a:t>
            </a:r>
          </a:p>
          <a:p>
            <a:pPr>
              <a:buFont typeface="Wingdings" pitchFamily="2" charset="2"/>
              <a:buChar char="Ø"/>
            </a:pPr>
            <a:r>
              <a:rPr lang="en-US" sz="2200" dirty="0"/>
              <a:t>Moments about mean (central moment) </a:t>
            </a:r>
          </a:p>
          <a:p>
            <a:pPr>
              <a:buFont typeface="Wingdings" pitchFamily="2" charset="2"/>
              <a:buChar char="Ø"/>
            </a:pPr>
            <a:r>
              <a:rPr lang="en-US" sz="2200" dirty="0"/>
              <a:t>Moments about any arbitrary number (Raw Moment)</a:t>
            </a:r>
          </a:p>
          <a:p>
            <a:pPr>
              <a:buFont typeface="Wingdings" pitchFamily="2" charset="2"/>
              <a:buChar char="Ø"/>
            </a:pPr>
            <a:r>
              <a:rPr lang="en-US" sz="2200" dirty="0"/>
              <a:t>Moments about origin</a:t>
            </a:r>
          </a:p>
          <a:p>
            <a:pPr marL="0" indent="0">
              <a:buNone/>
            </a:pPr>
            <a:endParaRPr lang="en-US" sz="2200" b="1" dirty="0"/>
          </a:p>
          <a:p>
            <a:endParaRPr lang="en-US" sz="2200" b="1" dirty="0"/>
          </a:p>
          <a:p>
            <a:pPr marL="0" indent="0">
              <a:buNone/>
            </a:pPr>
            <a:endParaRPr lang="en-US" sz="2200" b="1" dirty="0"/>
          </a:p>
        </p:txBody>
      </p:sp>
      <p:sp>
        <p:nvSpPr>
          <p:cNvPr id="4" name="Date Placeholder 3"/>
          <p:cNvSpPr>
            <a:spLocks noGrp="1"/>
          </p:cNvSpPr>
          <p:nvPr>
            <p:ph type="dt" sz="half" idx="10"/>
          </p:nvPr>
        </p:nvSpPr>
        <p:spPr/>
        <p:txBody>
          <a:bodyPr/>
          <a:lstStyle/>
          <a:p>
            <a:fld id="{46648812-1C98-4C53-831C-CAA6581515CA}"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Moments (CO1)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26908930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Ø"/>
                </a:pPr>
                <a:r>
                  <a:rPr lang="en-US" sz="2200" b="1" dirty="0"/>
                  <a:t>Moment about mean (central moment): </a:t>
                </a:r>
              </a:p>
              <a:p>
                <a:pPr>
                  <a:buFont typeface="Wingdings" pitchFamily="2" charset="2"/>
                  <a:buChar char="v"/>
                </a:pPr>
                <a:r>
                  <a:rPr lang="en-US" sz="2200" b="1" dirty="0"/>
                  <a:t>For an Individual Series :</a:t>
                </a:r>
                <a:r>
                  <a:rPr lang="en-US" sz="2200" dirty="0"/>
                  <a:t>If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1</m:t>
                        </m:r>
                      </m:sub>
                    </m:sSub>
                    <m:r>
                      <a:rPr lang="en-US" sz="2200" b="0" i="1" smtClean="0">
                        <a:latin typeface="Cambria Math"/>
                      </a:rPr>
                      <m:t>,</m:t>
                    </m:r>
                    <m:sSub>
                      <m:sSubPr>
                        <m:ctrlPr>
                          <a:rPr lang="en-US" sz="220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2,…..</m:t>
                        </m:r>
                      </m:sub>
                    </m:sSub>
                    <m:sSub>
                      <m:sSubPr>
                        <m:ctrlPr>
                          <a:rPr lang="en-US" sz="220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𝑛</m:t>
                        </m:r>
                      </m:sub>
                    </m:sSub>
                  </m:oMath>
                </a14:m>
                <a:r>
                  <a:rPr lang="en-US" sz="2200" dirty="0"/>
                  <a:t> are the values of the variable under consideration , the </a:t>
                </a:r>
                <a14:m>
                  <m:oMath xmlns:m="http://schemas.openxmlformats.org/officeDocument/2006/math">
                    <m:sSup>
                      <m:sSupPr>
                        <m:ctrlPr>
                          <a:rPr lang="en-US" sz="2200" i="1" smtClean="0">
                            <a:latin typeface="Cambria Math" panose="02040503050406030204" pitchFamily="18" charset="0"/>
                          </a:rPr>
                        </m:ctrlPr>
                      </m:sSupPr>
                      <m:e>
                        <m:r>
                          <a:rPr lang="en-US" sz="2200" b="0" i="1" smtClean="0">
                            <a:latin typeface="Cambria Math"/>
                          </a:rPr>
                          <m:t>𝑟</m:t>
                        </m:r>
                      </m:e>
                      <m:sup>
                        <m:r>
                          <a:rPr lang="en-US" sz="2200" b="0" i="1" smtClean="0">
                            <a:latin typeface="Cambria Math"/>
                          </a:rPr>
                          <m:t>𝑡h</m:t>
                        </m:r>
                      </m:sup>
                    </m:sSup>
                  </m:oMath>
                </a14:m>
                <a:r>
                  <a:rPr lang="en-US" sz="2200" dirty="0"/>
                  <a:t> moment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ea typeface="Cambria Math"/>
                          </a:rPr>
                          <m:t>𝜇</m:t>
                        </m:r>
                      </m:e>
                      <m:sub>
                        <m:r>
                          <a:rPr lang="en-US" sz="2200" b="0" i="1" smtClean="0">
                            <a:latin typeface="Cambria Math"/>
                          </a:rPr>
                          <m:t>𝑟</m:t>
                        </m:r>
                      </m:sub>
                    </m:sSub>
                  </m:oMath>
                </a14:m>
                <a:r>
                  <a:rPr lang="en-US" sz="2200" dirty="0"/>
                  <a:t> about mean </a:t>
                </a:r>
                <a14:m>
                  <m:oMath xmlns:m="http://schemas.openxmlformats.org/officeDocument/2006/math">
                    <m:acc>
                      <m:accPr>
                        <m:chr m:val="̅"/>
                        <m:ctrlPr>
                          <a:rPr lang="en-US" sz="2200" i="1" smtClean="0">
                            <a:latin typeface="Cambria Math" panose="02040503050406030204" pitchFamily="18" charset="0"/>
                          </a:rPr>
                        </m:ctrlPr>
                      </m:accPr>
                      <m:e>
                        <m:r>
                          <a:rPr lang="en-US" sz="2200" b="0" i="1" smtClean="0">
                            <a:latin typeface="Cambria Math"/>
                          </a:rPr>
                          <m:t> </m:t>
                        </m:r>
                        <m:r>
                          <a:rPr lang="en-US" sz="2200" b="0" i="1" smtClean="0">
                            <a:latin typeface="Cambria Math"/>
                          </a:rPr>
                          <m:t>𝑥</m:t>
                        </m:r>
                      </m:e>
                    </m:acc>
                  </m:oMath>
                </a14:m>
                <a:r>
                  <a:rPr lang="en-US" sz="2200" dirty="0"/>
                  <a:t> is defined as</a:t>
                </a:r>
              </a:p>
              <a:p>
                <a:endParaRPr lang="en-US" sz="2200" dirty="0"/>
              </a:p>
              <a:p>
                <a:endParaRPr lang="en-US" sz="2200" dirty="0"/>
              </a:p>
              <a:p>
                <a:endParaRPr lang="en-US" sz="2200" dirty="0"/>
              </a:p>
              <a:p>
                <a:pPr marL="0" indent="0">
                  <a:buNone/>
                </a:pPr>
                <a:endParaRPr lang="en-US" sz="2200" b="1" dirty="0"/>
              </a:p>
              <a:p>
                <a:pPr>
                  <a:buFont typeface="Wingdings" pitchFamily="2" charset="2"/>
                  <a:buChar char="v"/>
                </a:pPr>
                <a:r>
                  <a:rPr lang="en-US" sz="2200" b="1" dirty="0"/>
                  <a:t>For a frequency Distribution:</a:t>
                </a:r>
                <a:r>
                  <a:rPr lang="en-US" sz="2200" dirty="0"/>
                  <a:t> If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1,</m:t>
                        </m:r>
                      </m:sub>
                    </m:sSub>
                    <m:sSub>
                      <m:sSubPr>
                        <m:ctrlPr>
                          <a:rPr lang="en-US" sz="220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2,….,</m:t>
                        </m:r>
                      </m:sub>
                    </m:sSub>
                    <m:sSub>
                      <m:sSubPr>
                        <m:ctrlPr>
                          <a:rPr lang="en-US" sz="220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𝑛</m:t>
                        </m:r>
                      </m:sub>
                    </m:sSub>
                  </m:oMath>
                </a14:m>
                <a:r>
                  <a:rPr lang="en-US" sz="2200" dirty="0"/>
                  <a:t> are the values of a variable </a:t>
                </a:r>
                <a14:m>
                  <m:oMath xmlns:m="http://schemas.openxmlformats.org/officeDocument/2006/math">
                    <m:r>
                      <a:rPr lang="en-US" sz="2200" b="0" i="1" smtClean="0">
                        <a:latin typeface="Cambria Math"/>
                      </a:rPr>
                      <m:t>𝑥</m:t>
                    </m:r>
                  </m:oMath>
                </a14:m>
                <a:r>
                  <a:rPr lang="en-US" sz="2200" dirty="0"/>
                  <a:t> with the corresponding frequencies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𝑓</m:t>
                        </m:r>
                      </m:e>
                      <m:sub>
                        <m:r>
                          <a:rPr lang="en-US" sz="2200" b="0" i="1" smtClean="0">
                            <a:latin typeface="Cambria Math"/>
                          </a:rPr>
                          <m:t>1</m:t>
                        </m:r>
                      </m:sub>
                    </m:sSub>
                    <m:r>
                      <a:rPr lang="en-US" sz="2200" b="0" i="1" smtClean="0">
                        <a:latin typeface="Cambria Math"/>
                      </a:rPr>
                      <m:t>,</m:t>
                    </m:r>
                    <m:sSub>
                      <m:sSubPr>
                        <m:ctrlPr>
                          <a:rPr lang="en-US" sz="2200" i="1" smtClean="0">
                            <a:latin typeface="Cambria Math" panose="02040503050406030204" pitchFamily="18" charset="0"/>
                          </a:rPr>
                        </m:ctrlPr>
                      </m:sSubPr>
                      <m:e>
                        <m:r>
                          <a:rPr lang="en-US" sz="2200" b="0" i="1" smtClean="0">
                            <a:latin typeface="Cambria Math"/>
                          </a:rPr>
                          <m:t>𝑓</m:t>
                        </m:r>
                      </m:e>
                      <m:sub>
                        <m:r>
                          <a:rPr lang="en-US" sz="2200" b="0" i="1" smtClean="0">
                            <a:latin typeface="Cambria Math"/>
                          </a:rPr>
                          <m:t>2</m:t>
                        </m:r>
                      </m:sub>
                    </m:sSub>
                    <m:r>
                      <a:rPr lang="en-US" sz="2200" b="0" i="1" smtClean="0">
                        <a:latin typeface="Cambria Math"/>
                      </a:rPr>
                      <m:t>,….,</m:t>
                    </m:r>
                    <m:sSub>
                      <m:sSubPr>
                        <m:ctrlPr>
                          <a:rPr lang="en-US" sz="2200" i="1" smtClean="0">
                            <a:latin typeface="Cambria Math" panose="02040503050406030204" pitchFamily="18" charset="0"/>
                          </a:rPr>
                        </m:ctrlPr>
                      </m:sSubPr>
                      <m:e>
                        <m:r>
                          <a:rPr lang="en-US" sz="2200" b="0" i="1" smtClean="0">
                            <a:latin typeface="Cambria Math"/>
                          </a:rPr>
                          <m:t>𝑓</m:t>
                        </m:r>
                      </m:e>
                      <m:sub>
                        <m:r>
                          <a:rPr lang="en-US" sz="2200" b="0" i="1" smtClean="0">
                            <a:latin typeface="Cambria Math"/>
                          </a:rPr>
                          <m:t>𝑛</m:t>
                        </m:r>
                      </m:sub>
                    </m:sSub>
                  </m:oMath>
                </a14:m>
                <a:r>
                  <a:rPr lang="en-US" sz="2200" dirty="0"/>
                  <a:t> respectively then </a:t>
                </a:r>
                <a14:m>
                  <m:oMath xmlns:m="http://schemas.openxmlformats.org/officeDocument/2006/math">
                    <m:sSup>
                      <m:sSupPr>
                        <m:ctrlPr>
                          <a:rPr lang="en-US" sz="2200" i="1" smtClean="0">
                            <a:latin typeface="Cambria Math" panose="02040503050406030204" pitchFamily="18" charset="0"/>
                          </a:rPr>
                        </m:ctrlPr>
                      </m:sSupPr>
                      <m:e>
                        <m:r>
                          <a:rPr lang="en-US" sz="2200" b="0" i="1" smtClean="0">
                            <a:latin typeface="Cambria Math"/>
                          </a:rPr>
                          <m:t>𝑟</m:t>
                        </m:r>
                      </m:e>
                      <m:sup>
                        <m:r>
                          <a:rPr lang="en-US" sz="2200" b="0" i="1" smtClean="0">
                            <a:latin typeface="Cambria Math"/>
                          </a:rPr>
                          <m:t>𝑡h</m:t>
                        </m:r>
                      </m:sup>
                    </m:sSup>
                  </m:oMath>
                </a14:m>
                <a:r>
                  <a:rPr lang="en-US" sz="2200" dirty="0"/>
                  <a:t> moment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ea typeface="Cambria Math"/>
                          </a:rPr>
                          <m:t>𝜇</m:t>
                        </m:r>
                      </m:e>
                      <m:sub>
                        <m:r>
                          <a:rPr lang="en-US" sz="2200" b="0" i="1" smtClean="0">
                            <a:latin typeface="Cambria Math"/>
                          </a:rPr>
                          <m:t>𝑟</m:t>
                        </m:r>
                      </m:sub>
                    </m:sSub>
                  </m:oMath>
                </a14:m>
                <a:r>
                  <a:rPr lang="en-US" sz="2200" dirty="0"/>
                  <a:t> about the mean </a:t>
                </a:r>
                <a14:m>
                  <m:oMath xmlns:m="http://schemas.openxmlformats.org/officeDocument/2006/math">
                    <m:acc>
                      <m:accPr>
                        <m:chr m:val="̅"/>
                        <m:ctrlPr>
                          <a:rPr lang="en-US" sz="2200" i="1" smtClean="0">
                            <a:latin typeface="Cambria Math" panose="02040503050406030204" pitchFamily="18" charset="0"/>
                          </a:rPr>
                        </m:ctrlPr>
                      </m:accPr>
                      <m:e>
                        <m:r>
                          <a:rPr lang="en-US" sz="2200" b="0" i="1" smtClean="0">
                            <a:latin typeface="Cambria Math"/>
                          </a:rPr>
                          <m:t>𝑥</m:t>
                        </m:r>
                      </m:e>
                    </m:acc>
                  </m:oMath>
                </a14:m>
                <a:r>
                  <a:rPr lang="en-US" sz="2200" dirty="0"/>
                  <a:t> is defined as</a:t>
                </a:r>
              </a:p>
              <a:p>
                <a:pPr marL="0" indent="0">
                  <a:buNone/>
                </a:pPr>
                <a:endParaRPr lang="en-US" sz="2200" b="1" dirty="0"/>
              </a:p>
              <a:p>
                <a:endParaRPr lang="en-US" sz="2200" b="1" dirty="0"/>
              </a:p>
              <a:p>
                <a:pPr marL="0" indent="0">
                  <a:buNone/>
                </a:pPr>
                <a:endParaRPr lang="en-US" sz="22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741" b="-2277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0A8B1BF3-C397-48EA-9F5E-EA71B00C03BF}"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Central Moments (CO1)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1066800" y="2743200"/>
                <a:ext cx="68580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200" dirty="0">
                  <a:latin typeface="Times New Roman" panose="02020603050405020304" pitchFamily="18" charset="0"/>
                </a:endParaRPr>
              </a:p>
              <a:p>
                <a:r>
                  <a:rPr lang="en-US" sz="2200" dirty="0">
                    <a:latin typeface="Times New Roman" panose="02020603050405020304" pitchFamily="18" charset="0"/>
                  </a:rPr>
                  <a:t>Moment about mean </a:t>
                </a:r>
                <a14:m>
                  <m:oMath xmlns:m="http://schemas.openxmlformats.org/officeDocument/2006/math">
                    <m:sSub>
                      <m:sSubPr>
                        <m:ctrlPr>
                          <a:rPr lang="en-US" sz="2200" i="1" smtClean="0">
                            <a:latin typeface="Cambria Math" panose="02040503050406030204" pitchFamily="18" charset="0"/>
                          </a:rPr>
                        </m:ctrlPr>
                      </m:sSubPr>
                      <m:e>
                        <m:r>
                          <a:rPr lang="en-US" sz="2200" i="1">
                            <a:latin typeface="Cambria Math"/>
                            <a:ea typeface="Cambria Math"/>
                          </a:rPr>
                          <m:t>𝜇</m:t>
                        </m:r>
                      </m:e>
                      <m:sub>
                        <m:r>
                          <a:rPr lang="en-US" sz="2200" i="1">
                            <a:latin typeface="Cambria Math"/>
                          </a:rPr>
                          <m:t>𝑟</m:t>
                        </m:r>
                      </m:sub>
                    </m:sSub>
                    <m:r>
                      <a:rPr lang="en-US" sz="2200" i="1">
                        <a:latin typeface="Cambria Math"/>
                      </a:rPr>
                      <m:t>=</m:t>
                    </m:r>
                    <m:f>
                      <m:fPr>
                        <m:ctrlPr>
                          <a:rPr lang="en-US" sz="2200" i="1">
                            <a:latin typeface="Cambria Math" panose="02040503050406030204" pitchFamily="18" charset="0"/>
                          </a:rPr>
                        </m:ctrlPr>
                      </m:fPr>
                      <m:num>
                        <m:nary>
                          <m:naryPr>
                            <m:chr m:val="∑"/>
                            <m:ctrlPr>
                              <a:rPr lang="en-US" sz="2200" i="1">
                                <a:latin typeface="Cambria Math" panose="02040503050406030204" pitchFamily="18" charset="0"/>
                              </a:rPr>
                            </m:ctrlPr>
                          </m:naryPr>
                          <m:sub>
                            <m:r>
                              <m:rPr>
                                <m:brk m:alnAt="23"/>
                              </m:rPr>
                              <a:rPr lang="en-US" sz="2200" i="1">
                                <a:latin typeface="Cambria Math"/>
                              </a:rPr>
                              <m:t>𝑖</m:t>
                            </m:r>
                            <m:r>
                              <a:rPr lang="en-US" sz="2200" i="1">
                                <a:latin typeface="Cambria Math"/>
                              </a:rPr>
                              <m:t>=1</m:t>
                            </m:r>
                          </m:sub>
                          <m:sup>
                            <m:r>
                              <a:rPr lang="en-US" sz="2200" i="1">
                                <a:latin typeface="Cambria Math"/>
                              </a:rPr>
                              <m:t>𝑛</m:t>
                            </m:r>
                          </m:sup>
                          <m:e>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𝑖</m:t>
                                        </m:r>
                                      </m:sub>
                                    </m:sSub>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𝑥</m:t>
                                        </m:r>
                                      </m:e>
                                    </m:acc>
                                  </m:e>
                                </m:d>
                              </m:e>
                              <m:sup>
                                <m:r>
                                  <a:rPr lang="en-US" sz="2200" i="1">
                                    <a:latin typeface="Cambria Math"/>
                                  </a:rPr>
                                  <m:t>𝑟</m:t>
                                </m:r>
                              </m:sup>
                            </m:sSup>
                          </m:e>
                        </m:nary>
                      </m:num>
                      <m:den>
                        <m:r>
                          <a:rPr lang="en-US" sz="2200" i="1">
                            <a:latin typeface="Cambria Math"/>
                          </a:rPr>
                          <m:t>𝑛</m:t>
                        </m:r>
                      </m:den>
                    </m:f>
                    <m:r>
                      <a:rPr lang="en-US" sz="2200">
                        <a:latin typeface="Cambria Math"/>
                      </a:rPr>
                      <m:t>;</m:t>
                    </m:r>
                    <m:r>
                      <m:rPr>
                        <m:sty m:val="p"/>
                      </m:rPr>
                      <a:rPr lang="en-US" sz="2200">
                        <a:latin typeface="Cambria Math"/>
                      </a:rPr>
                      <m:t>r</m:t>
                    </m:r>
                    <m:r>
                      <a:rPr lang="en-US" sz="2200">
                        <a:latin typeface="Cambria Math"/>
                      </a:rPr>
                      <m:t>=0,1,2,….</m:t>
                    </m:r>
                  </m:oMath>
                </a14:m>
                <a:endParaRPr lang="en-US" sz="2200" dirty="0">
                  <a:latin typeface="Times New Roman" panose="02020603050405020304" pitchFamily="18" charset="0"/>
                </a:endParaRPr>
              </a:p>
              <a:p>
                <a:endParaRPr lang="en-US" sz="2200" dirty="0">
                  <a:latin typeface="Times New Roman" panose="02020603050405020304" pitchFamily="18" charset="0"/>
                </a:endParaRPr>
              </a:p>
              <a:p>
                <a:endParaRPr lang="en-US" sz="2200" dirty="0">
                  <a:latin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066800" y="2743200"/>
                <a:ext cx="6858000" cy="1219200"/>
              </a:xfrm>
              <a:prstGeom prst="rect">
                <a:avLst/>
              </a:prstGeom>
              <a:blipFill>
                <a:blip r:embed="rId3"/>
                <a:stretch>
                  <a:fillRect l="-974"/>
                </a:stretch>
              </a:blipFill>
            </p:spPr>
            <p:txBody>
              <a:bodyPr/>
              <a:lstStyle/>
              <a:p>
                <a:r>
                  <a:rPr lang="en-US">
                    <a:noFill/>
                  </a:rPr>
                  <a:t> </a:t>
                </a:r>
              </a:p>
            </p:txBody>
          </p:sp>
        </mc:Fallback>
      </mc:AlternateContent>
    </p:spTree>
    <p:extLst>
      <p:ext uri="{BB962C8B-B14F-4D97-AF65-F5344CB8AC3E}">
        <p14:creationId xmlns:p14="http://schemas.microsoft.com/office/powerpoint/2010/main" val="35467602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1000"/>
                                        <p:tgtEl>
                                          <p:spTgt spid="3">
                                            <p:txEl>
                                              <p:pRg st="6" end="6"/>
                                            </p:txEl>
                                          </p:spTgt>
                                        </p:tgtEl>
                                      </p:cBhvr>
                                    </p:animEffect>
                                    <p:anim calcmode="lin" valueType="num">
                                      <p:cBhvr>
                                        <p:cTn id="2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817164"/>
                <a:ext cx="8458200" cy="5355036"/>
              </a:xfrm>
            </p:spPr>
            <p:txBody>
              <a:bodyPr>
                <a:noAutofit/>
              </a:bodyPr>
              <a:lstStyle/>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where </a:t>
                </a:r>
                <a14:m>
                  <m:oMath xmlns:m="http://schemas.openxmlformats.org/officeDocument/2006/math">
                    <m:r>
                      <a:rPr lang="en-US" sz="2200" i="1">
                        <a:latin typeface="Cambria Math"/>
                      </a:rPr>
                      <m:t>𝑁</m:t>
                    </m:r>
                    <m:r>
                      <a:rPr lang="en-US" sz="2200" i="1">
                        <a:latin typeface="Cambria Math"/>
                      </a:rPr>
                      <m:t>=</m:t>
                    </m:r>
                    <m:nary>
                      <m:naryPr>
                        <m:chr m:val="∑"/>
                        <m:ctrlPr>
                          <a:rPr lang="en-US" sz="2200" i="1">
                            <a:latin typeface="Cambria Math" panose="02040503050406030204" pitchFamily="18" charset="0"/>
                          </a:rPr>
                        </m:ctrlPr>
                      </m:naryPr>
                      <m:sub>
                        <m:r>
                          <m:rPr>
                            <m:brk m:alnAt="23"/>
                          </m:rPr>
                          <a:rPr lang="en-US" sz="2200" i="1">
                            <a:latin typeface="Cambria Math"/>
                          </a:rPr>
                          <m:t>𝑖</m:t>
                        </m:r>
                        <m:r>
                          <a:rPr lang="en-US" sz="2200" i="1">
                            <a:latin typeface="Cambria Math"/>
                          </a:rPr>
                          <m:t>=1</m:t>
                        </m:r>
                      </m:sub>
                      <m:sup>
                        <m:r>
                          <a:rPr lang="en-US" sz="2200" i="1">
                            <a:latin typeface="Cambria Math"/>
                          </a:rPr>
                          <m:t>𝑛</m:t>
                        </m:r>
                      </m:sup>
                      <m:e>
                        <m:sSub>
                          <m:sSubPr>
                            <m:ctrlPr>
                              <a:rPr lang="en-US" sz="2200" i="1">
                                <a:latin typeface="Cambria Math" panose="02040503050406030204" pitchFamily="18" charset="0"/>
                              </a:rPr>
                            </m:ctrlPr>
                          </m:sSubPr>
                          <m:e>
                            <m:r>
                              <a:rPr lang="en-US" sz="2200" i="1">
                                <a:latin typeface="Cambria Math"/>
                              </a:rPr>
                              <m:t>𝑓</m:t>
                            </m:r>
                          </m:e>
                          <m:sub>
                            <m:r>
                              <a:rPr lang="en-US" sz="2200" i="1">
                                <a:latin typeface="Cambria Math"/>
                              </a:rPr>
                              <m:t>𝑖</m:t>
                            </m:r>
                          </m:sub>
                        </m:sSub>
                      </m:e>
                    </m:nary>
                  </m:oMath>
                </a14:m>
                <a:endParaRPr lang="en-US" sz="2200" dirty="0"/>
              </a:p>
              <a:p>
                <a:pPr marL="0" indent="0">
                  <a:buNone/>
                </a:pPr>
                <a:r>
                  <a:rPr lang="en-US" sz="2200" dirty="0"/>
                  <a:t>in particular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0</m:t>
                        </m:r>
                      </m:sub>
                    </m:sSub>
                    <m:r>
                      <a:rPr lang="en-US" sz="2200" i="1">
                        <a:latin typeface="Cambria Math"/>
                      </a:rPr>
                      <m:t>=</m:t>
                    </m:r>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𝑁</m:t>
                        </m:r>
                      </m:den>
                    </m:f>
                    <m:nary>
                      <m:naryPr>
                        <m:chr m:val="∑"/>
                        <m:ctrlPr>
                          <a:rPr lang="en-US" sz="2200" i="1">
                            <a:latin typeface="Cambria Math" panose="02040503050406030204" pitchFamily="18" charset="0"/>
                          </a:rPr>
                        </m:ctrlPr>
                      </m:naryPr>
                      <m:sub>
                        <m:r>
                          <m:rPr>
                            <m:brk m:alnAt="23"/>
                          </m:rPr>
                          <a:rPr lang="en-US" sz="2200" i="1">
                            <a:latin typeface="Cambria Math"/>
                          </a:rPr>
                          <m:t>𝑖</m:t>
                        </m:r>
                        <m:r>
                          <a:rPr lang="en-US" sz="2200" i="1">
                            <a:latin typeface="Cambria Math"/>
                          </a:rPr>
                          <m:t>=1</m:t>
                        </m:r>
                      </m:sub>
                      <m:sup>
                        <m:r>
                          <a:rPr lang="en-US" sz="2200" i="1">
                            <a:latin typeface="Cambria Math"/>
                          </a:rPr>
                          <m:t>𝑛</m:t>
                        </m:r>
                      </m:sup>
                      <m:e>
                        <m:sSup>
                          <m:sSupPr>
                            <m:ctrlPr>
                              <a:rPr lang="en-US" sz="2200" i="1">
                                <a:latin typeface="Cambria Math" panose="02040503050406030204" pitchFamily="18" charset="0"/>
                              </a:rPr>
                            </m:ctrlPr>
                          </m:sSupPr>
                          <m:e>
                            <m:sSub>
                              <m:sSubPr>
                                <m:ctrlPr>
                                  <a:rPr lang="en-US" sz="2200" i="1">
                                    <a:latin typeface="Cambria Math" panose="02040503050406030204" pitchFamily="18" charset="0"/>
                                  </a:rPr>
                                </m:ctrlPr>
                              </m:sSubPr>
                              <m:e>
                                <m:r>
                                  <a:rPr lang="en-US" sz="2200" i="1">
                                    <a:latin typeface="Cambria Math"/>
                                  </a:rPr>
                                  <m:t>𝑓</m:t>
                                </m:r>
                              </m:e>
                              <m:sub>
                                <m:r>
                                  <a:rPr lang="en-US" sz="2200" i="1">
                                    <a:latin typeface="Cambria Math"/>
                                  </a:rPr>
                                  <m:t>𝑖</m:t>
                                </m:r>
                              </m:sub>
                            </m:sSub>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𝑖</m:t>
                                    </m:r>
                                  </m:sub>
                                </m:sSub>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𝑥</m:t>
                                    </m:r>
                                  </m:e>
                                </m:acc>
                              </m:e>
                            </m:d>
                          </m:e>
                          <m:sup>
                            <m:r>
                              <a:rPr lang="en-US" sz="2200" i="1">
                                <a:latin typeface="Cambria Math"/>
                              </a:rPr>
                              <m:t>0</m:t>
                            </m:r>
                          </m:sup>
                        </m:sSup>
                        <m:r>
                          <a:rPr lang="en-US" sz="2200" i="1">
                            <a:latin typeface="Cambria Math"/>
                          </a:rPr>
                          <m:t>=</m:t>
                        </m:r>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𝑁</m:t>
                            </m:r>
                          </m:den>
                        </m:f>
                        <m:nary>
                          <m:naryPr>
                            <m:chr m:val="∑"/>
                            <m:ctrlPr>
                              <a:rPr lang="en-US" sz="2200" i="1">
                                <a:latin typeface="Cambria Math" panose="02040503050406030204" pitchFamily="18" charset="0"/>
                              </a:rPr>
                            </m:ctrlPr>
                          </m:naryPr>
                          <m:sub>
                            <m:r>
                              <m:rPr>
                                <m:brk m:alnAt="23"/>
                              </m:rPr>
                              <a:rPr lang="en-US" sz="2200" i="1">
                                <a:latin typeface="Cambria Math"/>
                              </a:rPr>
                              <m:t>𝑖</m:t>
                            </m:r>
                            <m:r>
                              <a:rPr lang="en-US" sz="2200" i="1">
                                <a:latin typeface="Cambria Math"/>
                              </a:rPr>
                              <m:t>=1</m:t>
                            </m:r>
                          </m:sub>
                          <m:sup>
                            <m:r>
                              <a:rPr lang="en-US" sz="2200" i="1">
                                <a:latin typeface="Cambria Math"/>
                              </a:rPr>
                              <m:t>𝑛</m:t>
                            </m:r>
                          </m:sup>
                          <m:e>
                            <m:sSub>
                              <m:sSubPr>
                                <m:ctrlPr>
                                  <a:rPr lang="en-US" sz="2200" i="1">
                                    <a:latin typeface="Cambria Math" panose="02040503050406030204" pitchFamily="18" charset="0"/>
                                  </a:rPr>
                                </m:ctrlPr>
                              </m:sSubPr>
                              <m:e>
                                <m:r>
                                  <a:rPr lang="en-US" sz="2200" i="1">
                                    <a:latin typeface="Cambria Math"/>
                                  </a:rPr>
                                  <m:t>𝑓</m:t>
                                </m:r>
                              </m:e>
                              <m:sub>
                                <m:r>
                                  <a:rPr lang="en-US" sz="2200" i="1">
                                    <a:latin typeface="Cambria Math"/>
                                  </a:rPr>
                                  <m:t>𝑖</m:t>
                                </m:r>
                              </m:sub>
                            </m:sSub>
                          </m:e>
                        </m:nary>
                        <m:r>
                          <a:rPr lang="en-US" sz="2200" i="1">
                            <a:latin typeface="Cambria Math"/>
                          </a:rPr>
                          <m:t>=</m:t>
                        </m:r>
                        <m:f>
                          <m:fPr>
                            <m:ctrlPr>
                              <a:rPr lang="en-US" sz="2200" i="1">
                                <a:latin typeface="Cambria Math" panose="02040503050406030204" pitchFamily="18" charset="0"/>
                              </a:rPr>
                            </m:ctrlPr>
                          </m:fPr>
                          <m:num>
                            <m:r>
                              <a:rPr lang="en-US" sz="2200" i="1">
                                <a:latin typeface="Cambria Math"/>
                              </a:rPr>
                              <m:t>𝑁</m:t>
                            </m:r>
                          </m:num>
                          <m:den>
                            <m:r>
                              <a:rPr lang="en-US" sz="2200" i="1">
                                <a:latin typeface="Cambria Math"/>
                              </a:rPr>
                              <m:t>𝑁</m:t>
                            </m:r>
                          </m:den>
                        </m:f>
                        <m:r>
                          <a:rPr lang="en-US" sz="2200" i="1">
                            <a:latin typeface="Cambria Math"/>
                          </a:rPr>
                          <m:t>=1</m:t>
                        </m:r>
                      </m:e>
                    </m:nary>
                  </m:oMath>
                </a14:m>
                <a:endParaRPr lang="en-US" sz="2200" dirty="0"/>
              </a:p>
              <a:p>
                <a:pPr marL="0" indent="0">
                  <a:buNone/>
                </a:pPr>
                <a:r>
                  <a:rPr lang="en-US" sz="2200" dirty="0"/>
                  <a:t>Note. In case of a frequency distribution with class intervals, the values of </a:t>
                </a:r>
                <a14:m>
                  <m:oMath xmlns:m="http://schemas.openxmlformats.org/officeDocument/2006/math">
                    <m:r>
                      <a:rPr lang="en-US" sz="2200" i="1">
                        <a:latin typeface="Cambria Math"/>
                      </a:rPr>
                      <m:t>𝑥</m:t>
                    </m:r>
                    <m:r>
                      <a:rPr lang="en-US" sz="2200" i="1">
                        <a:latin typeface="Cambria Math"/>
                      </a:rPr>
                      <m:t> </m:t>
                    </m:r>
                  </m:oMath>
                </a14:m>
                <a:r>
                  <a:rPr lang="en-US" sz="2200" dirty="0"/>
                  <a:t>are the midpoints of the intervals.</a:t>
                </a:r>
              </a:p>
              <a:p>
                <a:pPr marL="0" indent="0">
                  <a:buNone/>
                </a:pPr>
                <a:r>
                  <a:rPr lang="en-US" sz="2200" b="1" dirty="0"/>
                  <a:t>Example 1.</a:t>
                </a:r>
                <a:r>
                  <a:rPr lang="en-US" sz="2200" dirty="0"/>
                  <a:t>Find the first four moments for the following individual series.</a:t>
                </a:r>
              </a:p>
              <a:p>
                <a:pPr marL="0" indent="0">
                  <a:buNone/>
                </a:pPr>
                <a:r>
                  <a:rPr lang="en-US" sz="2200" b="1" dirty="0"/>
                  <a:t>Solution:</a:t>
                </a:r>
                <a:r>
                  <a:rPr lang="en-US" sz="2200" dirty="0"/>
                  <a:t>   Calculation of Moments</a:t>
                </a:r>
              </a:p>
              <a:p>
                <a:endParaRPr lang="en-US" sz="22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817164"/>
                <a:ext cx="8458200" cy="5355036"/>
              </a:xfrm>
              <a:blipFill rotWithShape="1">
                <a:blip r:embed="rId2"/>
                <a:stretch>
                  <a:fillRect l="-865" t="-683" r="-158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AB35EDA4-185F-414B-A792-2A8D5BC9B31C}"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3584490324"/>
                  </p:ext>
                </p:extLst>
              </p:nvPr>
            </p:nvGraphicFramePr>
            <p:xfrm>
              <a:off x="723900" y="5257800"/>
              <a:ext cx="6210300" cy="365760"/>
            </p:xfrm>
            <a:graphic>
              <a:graphicData uri="http://schemas.openxmlformats.org/drawingml/2006/table">
                <a:tbl>
                  <a:tblPr firstRow="1" bandRow="1">
                    <a:tableStyleId>{5C22544A-7EE6-4342-B048-85BDC9FD1C3A}</a:tableStyleId>
                  </a:tblPr>
                  <a:tblGrid>
                    <a:gridCol w="1035050">
                      <a:extLst>
                        <a:ext uri="{9D8B030D-6E8A-4147-A177-3AD203B41FA5}">
                          <a16:colId xmlns:a16="http://schemas.microsoft.com/office/drawing/2014/main" val="20000"/>
                        </a:ext>
                      </a:extLst>
                    </a:gridCol>
                    <a:gridCol w="1035050">
                      <a:extLst>
                        <a:ext uri="{9D8B030D-6E8A-4147-A177-3AD203B41FA5}">
                          <a16:colId xmlns:a16="http://schemas.microsoft.com/office/drawing/2014/main" val="20001"/>
                        </a:ext>
                      </a:extLst>
                    </a:gridCol>
                    <a:gridCol w="1035050">
                      <a:extLst>
                        <a:ext uri="{9D8B030D-6E8A-4147-A177-3AD203B41FA5}">
                          <a16:colId xmlns:a16="http://schemas.microsoft.com/office/drawing/2014/main" val="20002"/>
                        </a:ext>
                      </a:extLst>
                    </a:gridCol>
                    <a:gridCol w="1035050">
                      <a:extLst>
                        <a:ext uri="{9D8B030D-6E8A-4147-A177-3AD203B41FA5}">
                          <a16:colId xmlns:a16="http://schemas.microsoft.com/office/drawing/2014/main" val="20003"/>
                        </a:ext>
                      </a:extLst>
                    </a:gridCol>
                    <a:gridCol w="1035050">
                      <a:extLst>
                        <a:ext uri="{9D8B030D-6E8A-4147-A177-3AD203B41FA5}">
                          <a16:colId xmlns:a16="http://schemas.microsoft.com/office/drawing/2014/main" val="20004"/>
                        </a:ext>
                      </a:extLst>
                    </a:gridCol>
                    <a:gridCol w="1035050">
                      <a:extLst>
                        <a:ext uri="{9D8B030D-6E8A-4147-A177-3AD203B41FA5}">
                          <a16:colId xmlns:a16="http://schemas.microsoft.com/office/drawing/2014/main" val="20005"/>
                        </a:ext>
                      </a:extLst>
                    </a:gridCol>
                  </a:tblGrid>
                  <a:tr h="21844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𝒙</m:t>
                                </m:r>
                              </m:oMath>
                            </m:oMathPara>
                          </a14:m>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10</a:t>
                          </a:r>
                        </a:p>
                      </a:txBody>
                      <a:tcPr/>
                    </a:tc>
                    <a:tc>
                      <a:txBody>
                        <a:bodyPr/>
                        <a:lstStyle/>
                        <a:p>
                          <a:r>
                            <a:rPr lang="en-US" dirty="0">
                              <a:latin typeface="Times New Roman" panose="02020603050405020304" pitchFamily="18" charset="0"/>
                            </a:rPr>
                            <a:t>18</a:t>
                          </a:r>
                        </a:p>
                      </a:txBody>
                      <a:tcPr/>
                    </a:tc>
                    <a:extLst>
                      <a:ext uri="{0D108BD9-81ED-4DB2-BD59-A6C34878D82A}">
                        <a16:rowId xmlns:a16="http://schemas.microsoft.com/office/drawing/2014/main" val="10000"/>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3584490324"/>
                  </p:ext>
                </p:extLst>
              </p:nvPr>
            </p:nvGraphicFramePr>
            <p:xfrm>
              <a:off x="723900" y="5257800"/>
              <a:ext cx="6210300" cy="365760"/>
            </p:xfrm>
            <a:graphic>
              <a:graphicData uri="http://schemas.openxmlformats.org/drawingml/2006/table">
                <a:tbl>
                  <a:tblPr firstRow="1" bandRow="1">
                    <a:tableStyleId>{5C22544A-7EE6-4342-B048-85BDC9FD1C3A}</a:tableStyleId>
                  </a:tblPr>
                  <a:tblGrid>
                    <a:gridCol w="1035050">
                      <a:extLst>
                        <a:ext uri="{9D8B030D-6E8A-4147-A177-3AD203B41FA5}">
                          <a16:colId xmlns:a16="http://schemas.microsoft.com/office/drawing/2014/main" val="20000"/>
                        </a:ext>
                      </a:extLst>
                    </a:gridCol>
                    <a:gridCol w="1035050">
                      <a:extLst>
                        <a:ext uri="{9D8B030D-6E8A-4147-A177-3AD203B41FA5}">
                          <a16:colId xmlns:a16="http://schemas.microsoft.com/office/drawing/2014/main" val="20001"/>
                        </a:ext>
                      </a:extLst>
                    </a:gridCol>
                    <a:gridCol w="1035050">
                      <a:extLst>
                        <a:ext uri="{9D8B030D-6E8A-4147-A177-3AD203B41FA5}">
                          <a16:colId xmlns:a16="http://schemas.microsoft.com/office/drawing/2014/main" val="20002"/>
                        </a:ext>
                      </a:extLst>
                    </a:gridCol>
                    <a:gridCol w="1035050">
                      <a:extLst>
                        <a:ext uri="{9D8B030D-6E8A-4147-A177-3AD203B41FA5}">
                          <a16:colId xmlns:a16="http://schemas.microsoft.com/office/drawing/2014/main" val="20003"/>
                        </a:ext>
                      </a:extLst>
                    </a:gridCol>
                    <a:gridCol w="1035050">
                      <a:extLst>
                        <a:ext uri="{9D8B030D-6E8A-4147-A177-3AD203B41FA5}">
                          <a16:colId xmlns:a16="http://schemas.microsoft.com/office/drawing/2014/main" val="20004"/>
                        </a:ext>
                      </a:extLst>
                    </a:gridCol>
                    <a:gridCol w="1035050">
                      <a:extLst>
                        <a:ext uri="{9D8B030D-6E8A-4147-A177-3AD203B41FA5}">
                          <a16:colId xmlns:a16="http://schemas.microsoft.com/office/drawing/2014/main" val="20005"/>
                        </a:ext>
                      </a:extLst>
                    </a:gridCol>
                  </a:tblGrid>
                  <a:tr h="365760">
                    <a:tc>
                      <a:txBody>
                        <a:bodyPr/>
                        <a:lstStyle/>
                        <a:p>
                          <a:endParaRPr lang="en-US"/>
                        </a:p>
                      </a:txBody>
                      <a:tcPr>
                        <a:blipFill>
                          <a:blip r:embed="rId3"/>
                          <a:stretch>
                            <a:fillRect l="-588" t="-8197" r="-502353" b="-24590"/>
                          </a:stretch>
                        </a:blipFill>
                      </a:tcPr>
                    </a:tc>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10</a:t>
                          </a:r>
                        </a:p>
                      </a:txBody>
                      <a:tcPr/>
                    </a:tc>
                    <a:tc>
                      <a:txBody>
                        <a:bodyPr/>
                        <a:lstStyle/>
                        <a:p>
                          <a:r>
                            <a:rPr lang="en-US" dirty="0">
                              <a:latin typeface="Times New Roman" panose="02020603050405020304" pitchFamily="18" charset="0"/>
                            </a:rPr>
                            <a:t>18</a:t>
                          </a:r>
                        </a:p>
                      </a:txBody>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sp>
            <p:nvSpPr>
              <p:cNvPr id="2" name="Rectangle 1"/>
              <p:cNvSpPr/>
              <p:nvPr/>
            </p:nvSpPr>
            <p:spPr>
              <a:xfrm>
                <a:off x="2438400" y="1219200"/>
                <a:ext cx="51054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𝑟</m:t>
                          </m:r>
                        </m:sub>
                      </m:sSub>
                      <m:r>
                        <a:rPr lang="en-US" sz="2200" i="1">
                          <a:latin typeface="Cambria Math"/>
                        </a:rPr>
                        <m:t>=</m:t>
                      </m:r>
                      <m:f>
                        <m:fPr>
                          <m:ctrlPr>
                            <a:rPr lang="en-US" sz="2200" i="1">
                              <a:latin typeface="Cambria Math" panose="02040503050406030204" pitchFamily="18" charset="0"/>
                            </a:rPr>
                          </m:ctrlPr>
                        </m:fPr>
                        <m:num>
                          <m:nary>
                            <m:naryPr>
                              <m:chr m:val="∑"/>
                              <m:ctrlPr>
                                <a:rPr lang="en-US" sz="2200" i="1">
                                  <a:latin typeface="Cambria Math" panose="02040503050406030204" pitchFamily="18" charset="0"/>
                                </a:rPr>
                              </m:ctrlPr>
                            </m:naryPr>
                            <m:sub>
                              <m:r>
                                <m:rPr>
                                  <m:brk m:alnAt="23"/>
                                </m:rPr>
                                <a:rPr lang="en-US" sz="2200" i="1">
                                  <a:latin typeface="Cambria Math"/>
                                </a:rPr>
                                <m:t>𝑖</m:t>
                              </m:r>
                              <m:r>
                                <a:rPr lang="en-US" sz="2200" i="1">
                                  <a:latin typeface="Cambria Math"/>
                                </a:rPr>
                                <m:t>=1</m:t>
                              </m:r>
                            </m:sub>
                            <m:sup>
                              <m:r>
                                <a:rPr lang="en-US" sz="2200" i="1">
                                  <a:latin typeface="Cambria Math"/>
                                </a:rPr>
                                <m:t>𝑛</m:t>
                              </m:r>
                            </m:sup>
                            <m:e>
                              <m:sSup>
                                <m:sSupPr>
                                  <m:ctrlPr>
                                    <a:rPr lang="en-US" sz="2200" i="1">
                                      <a:latin typeface="Cambria Math" panose="02040503050406030204" pitchFamily="18" charset="0"/>
                                    </a:rPr>
                                  </m:ctrlPr>
                                </m:sSupPr>
                                <m:e>
                                  <m:sSub>
                                    <m:sSubPr>
                                      <m:ctrlPr>
                                        <a:rPr lang="en-US" sz="2200" i="1">
                                          <a:latin typeface="Cambria Math" panose="02040503050406030204" pitchFamily="18" charset="0"/>
                                        </a:rPr>
                                      </m:ctrlPr>
                                    </m:sSubPr>
                                    <m:e>
                                      <m:r>
                                        <a:rPr lang="en-US" sz="2200" i="1">
                                          <a:latin typeface="Cambria Math"/>
                                        </a:rPr>
                                        <m:t>𝑓</m:t>
                                      </m:r>
                                    </m:e>
                                    <m:sub>
                                      <m:r>
                                        <a:rPr lang="en-US" sz="2200" i="1">
                                          <a:latin typeface="Cambria Math"/>
                                        </a:rPr>
                                        <m:t>𝑖</m:t>
                                      </m:r>
                                    </m:sub>
                                  </m:sSub>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𝑖</m:t>
                                          </m:r>
                                        </m:sub>
                                      </m:sSub>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𝑥</m:t>
                                          </m:r>
                                        </m:e>
                                      </m:acc>
                                    </m:e>
                                  </m:d>
                                </m:e>
                                <m:sup>
                                  <m:r>
                                    <a:rPr lang="en-US" sz="2200" i="1">
                                      <a:latin typeface="Cambria Math"/>
                                    </a:rPr>
                                    <m:t>𝑟</m:t>
                                  </m:r>
                                </m:sup>
                              </m:sSup>
                            </m:e>
                          </m:nary>
                        </m:num>
                        <m:den>
                          <m:r>
                            <a:rPr lang="en-US" sz="2200" i="1">
                              <a:latin typeface="Cambria Math"/>
                            </a:rPr>
                            <m:t>𝑁</m:t>
                          </m:r>
                        </m:den>
                      </m:f>
                      <m:r>
                        <a:rPr lang="en-US" sz="2200">
                          <a:latin typeface="Cambria Math"/>
                        </a:rPr>
                        <m:t>;</m:t>
                      </m:r>
                      <m:r>
                        <m:rPr>
                          <m:sty m:val="p"/>
                        </m:rPr>
                        <a:rPr lang="en-US" sz="2200">
                          <a:latin typeface="Cambria Math"/>
                        </a:rPr>
                        <m:t>r</m:t>
                      </m:r>
                      <m:r>
                        <a:rPr lang="en-US" sz="2200">
                          <a:latin typeface="Cambria Math"/>
                        </a:rPr>
                        <m:t>=0,1,2….</m:t>
                      </m:r>
                    </m:oMath>
                  </m:oMathPara>
                </a14:m>
                <a:endParaRPr lang="en-US" sz="2200" dirty="0">
                  <a:latin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2438400" y="1219200"/>
                <a:ext cx="5105400" cy="990600"/>
              </a:xfrm>
              <a:prstGeom prst="rect">
                <a:avLst/>
              </a:prstGeom>
              <a:blipFill>
                <a:blip r:embed="rId4"/>
                <a:stretch>
                  <a:fillRect/>
                </a:stretch>
              </a:blipFill>
            </p:spPr>
            <p:txBody>
              <a:bodyPr/>
              <a:lstStyle/>
              <a:p>
                <a:r>
                  <a:rPr lang="en-US">
                    <a:noFill/>
                  </a:rPr>
                  <a:t> </a:t>
                </a:r>
              </a:p>
            </p:txBody>
          </p:sp>
        </mc:Fallback>
      </mc:AlternateContent>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Central Moments (CO1)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16160696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CDCAE3-F372-420F-9229-566E550908C6}"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 y="1676400"/>
            <a:ext cx="7218363"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Central Moments (CO1)</a:t>
            </a:r>
          </a:p>
        </p:txBody>
      </p:sp>
    </p:spTree>
    <p:extLst>
      <p:ext uri="{BB962C8B-B14F-4D97-AF65-F5344CB8AC3E}">
        <p14:creationId xmlns:p14="http://schemas.microsoft.com/office/powerpoint/2010/main" val="39046846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dirty="0"/>
                  <a:t>For any distribution,</a:t>
                </a:r>
                <a14:m>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a:ea typeface="Cambria Math"/>
                          </a:rPr>
                          <m:t>𝜇</m:t>
                        </m:r>
                      </m:e>
                      <m:sub>
                        <m:r>
                          <a:rPr lang="en-US" sz="2200" b="0" i="1" smtClean="0">
                            <a:latin typeface="Cambria Math"/>
                          </a:rPr>
                          <m:t>0</m:t>
                        </m:r>
                      </m:sub>
                    </m:sSub>
                    <m:r>
                      <a:rPr lang="en-US" sz="2200" b="0" i="1" smtClean="0">
                        <a:latin typeface="Cambria Math"/>
                      </a:rPr>
                      <m:t>=1</m:t>
                    </m:r>
                  </m:oMath>
                </a14:m>
                <a:r>
                  <a:rPr lang="en-US" sz="2200" dirty="0"/>
                  <a:t> </a:t>
                </a:r>
                <a:endParaRPr lang="en-US" sz="2200" i="1" dirty="0">
                  <a:latin typeface="Cambria Math"/>
                </a:endParaRPr>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a:ea typeface="Cambria Math"/>
                            </a:rPr>
                            <m:t>𝜇</m:t>
                          </m:r>
                        </m:e>
                        <m:sub>
                          <m:r>
                            <a:rPr lang="en-US" sz="2200" b="0" i="1" smtClean="0">
                              <a:latin typeface="Cambria Math"/>
                            </a:rPr>
                            <m:t>1</m:t>
                          </m:r>
                        </m:sub>
                      </m:sSub>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𝑛</m:t>
                          </m:r>
                        </m:den>
                      </m:f>
                      <m:nary>
                        <m:naryPr>
                          <m:chr m:val="∑"/>
                          <m:ctrlPr>
                            <a:rPr lang="en-US" sz="2200" b="0" i="1" smtClean="0">
                              <a:latin typeface="Cambria Math" panose="02040503050406030204" pitchFamily="18" charset="0"/>
                            </a:rPr>
                          </m:ctrlPr>
                        </m:naryPr>
                        <m:sub>
                          <m:r>
                            <m:rPr>
                              <m:brk m:alnAt="23"/>
                            </m:rPr>
                            <a:rPr lang="en-US" sz="2200" b="0" i="1" smtClean="0">
                              <a:latin typeface="Cambria Math"/>
                            </a:rPr>
                            <m:t>𝑖</m:t>
                          </m:r>
                          <m:r>
                            <a:rPr lang="en-US" sz="2200" b="0" i="1" smtClean="0">
                              <a:latin typeface="Cambria Math"/>
                            </a:rPr>
                            <m:t>=1</m:t>
                          </m:r>
                        </m:sub>
                        <m:sup>
                          <m:r>
                            <a:rPr lang="en-US" sz="2200" b="0" i="1" smtClean="0">
                              <a:latin typeface="Cambria Math"/>
                            </a:rPr>
                            <m:t>𝑛</m:t>
                          </m:r>
                        </m:sup>
                        <m:e>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𝑖</m:t>
                                  </m:r>
                                </m:sub>
                              </m:sSub>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𝑥</m:t>
                                  </m:r>
                                </m:e>
                              </m:acc>
                            </m:e>
                          </m:d>
                          <m:r>
                            <a:rPr lang="en-US" sz="2200" b="0" i="1" smtClean="0">
                              <a:latin typeface="Cambria Math"/>
                            </a:rPr>
                            <m:t>=0</m:t>
                          </m:r>
                        </m:e>
                      </m:nary>
                    </m:oMath>
                  </m:oMathPara>
                </a14:m>
                <a:endParaRPr lang="en-US" sz="2200" dirty="0"/>
              </a:p>
              <a:p>
                <a:pPr marL="0" indent="0">
                  <a:buNone/>
                </a:pPr>
                <a:r>
                  <a:rPr lang="en-US" sz="2200" dirty="0"/>
                  <a:t>For any distribution,</a:t>
                </a:r>
                <a14:m>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a:ea typeface="Cambria Math"/>
                          </a:rPr>
                          <m:t>𝜇</m:t>
                        </m:r>
                      </m:e>
                      <m:sub>
                        <m:r>
                          <a:rPr lang="en-US" sz="2200" b="0" i="1" smtClean="0">
                            <a:latin typeface="Cambria Math"/>
                          </a:rPr>
                          <m:t>1</m:t>
                        </m:r>
                      </m:sub>
                    </m:sSub>
                    <m:r>
                      <a:rPr lang="en-US" sz="2200" b="0" i="1" smtClean="0">
                        <a:latin typeface="Cambria Math"/>
                      </a:rPr>
                      <m:t>=0</m:t>
                    </m:r>
                  </m:oMath>
                </a14:m>
                <a:r>
                  <a:rPr lang="en-US" sz="2200" dirty="0"/>
                  <a:t>, for r=2,</a:t>
                </a:r>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a:ea typeface="Cambria Math"/>
                            </a:rPr>
                            <m:t>𝜇</m:t>
                          </m:r>
                        </m:e>
                        <m:sub>
                          <m:r>
                            <a:rPr lang="en-US" sz="2200" b="0" i="1" smtClean="0">
                              <a:latin typeface="Cambria Math"/>
                            </a:rPr>
                            <m:t>2</m:t>
                          </m:r>
                        </m:sub>
                      </m:sSub>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𝑛</m:t>
                          </m:r>
                        </m:den>
                      </m:f>
                      <m:nary>
                        <m:naryPr>
                          <m:chr m:val="∑"/>
                          <m:ctrlPr>
                            <a:rPr lang="en-US" sz="2200" b="0" i="1" smtClean="0">
                              <a:latin typeface="Cambria Math" panose="02040503050406030204" pitchFamily="18" charset="0"/>
                            </a:rPr>
                          </m:ctrlPr>
                        </m:naryPr>
                        <m:sub>
                          <m:r>
                            <m:rPr>
                              <m:brk m:alnAt="23"/>
                            </m:rPr>
                            <a:rPr lang="en-US" sz="2200" b="0" i="1" smtClean="0">
                              <a:latin typeface="Cambria Math"/>
                            </a:rPr>
                            <m:t>𝑖</m:t>
                          </m:r>
                          <m:r>
                            <a:rPr lang="en-US" sz="2200" b="0" i="1" smtClean="0">
                              <a:latin typeface="Cambria Math"/>
                            </a:rPr>
                            <m:t>=1</m:t>
                          </m:r>
                        </m:sub>
                        <m:sup>
                          <m:r>
                            <a:rPr lang="en-US" sz="2200" b="0" i="1" smtClean="0">
                              <a:latin typeface="Cambria Math"/>
                            </a:rPr>
                            <m:t>𝑛</m:t>
                          </m:r>
                        </m:sup>
                        <m:e>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𝑖</m:t>
                                      </m:r>
                                    </m:sub>
                                  </m:sSub>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𝑥</m:t>
                                      </m:r>
                                    </m:e>
                                  </m:acc>
                                </m:e>
                              </m:d>
                            </m:e>
                            <m:sup>
                              <m:r>
                                <a:rPr lang="en-US" sz="2200" b="0" i="1" smtClean="0">
                                  <a:latin typeface="Cambria Math"/>
                                </a:rPr>
                                <m:t>2</m:t>
                              </m:r>
                            </m:sup>
                          </m:sSup>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128</m:t>
                              </m:r>
                            </m:num>
                            <m:den>
                              <m:r>
                                <a:rPr lang="en-US" sz="2200" b="0" i="1" smtClean="0">
                                  <a:latin typeface="Cambria Math"/>
                                </a:rPr>
                                <m:t>5</m:t>
                              </m:r>
                            </m:den>
                          </m:f>
                          <m:r>
                            <a:rPr lang="en-US" sz="2200" b="0" i="1" smtClean="0">
                              <a:latin typeface="Cambria Math"/>
                            </a:rPr>
                            <m:t>=25.6</m:t>
                          </m:r>
                        </m:e>
                      </m:nary>
                    </m:oMath>
                  </m:oMathPara>
                </a14:m>
                <a:endParaRPr lang="en-US" sz="2200" dirty="0"/>
              </a:p>
              <a:p>
                <a:pPr marL="0" indent="0">
                  <a:buNone/>
                </a:pPr>
                <a:r>
                  <a:rPr lang="en-US" sz="2200" dirty="0"/>
                  <a:t>Therefore for any  distribution ,</a:t>
                </a:r>
                <a14:m>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a:ea typeface="Cambria Math"/>
                          </a:rPr>
                          <m:t>𝜇</m:t>
                        </m:r>
                      </m:e>
                      <m:sub>
                        <m:r>
                          <a:rPr lang="en-US" sz="2200" b="0" i="1" smtClean="0">
                            <a:latin typeface="Cambria Math"/>
                          </a:rPr>
                          <m:t>2</m:t>
                        </m:r>
                      </m:sub>
                    </m:sSub>
                  </m:oMath>
                </a14:m>
                <a:r>
                  <a:rPr lang="en-US" sz="2200" dirty="0"/>
                  <a:t> coincides with the variance of the distribution.</a:t>
                </a:r>
              </a:p>
              <a:p>
                <a:pPr marL="0" indent="0">
                  <a:buNone/>
                </a:pPr>
                <a:r>
                  <a:rPr lang="en-US" sz="2200" dirty="0"/>
                  <a:t>Similarly, </a:t>
                </a:r>
                <a14:m>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a:ea typeface="Cambria Math"/>
                          </a:rPr>
                          <m:t>𝜇</m:t>
                        </m:r>
                      </m:e>
                      <m:sub>
                        <m:r>
                          <a:rPr lang="en-US" sz="2200" b="0" i="1" smtClean="0">
                            <a:latin typeface="Cambria Math"/>
                          </a:rPr>
                          <m:t>3</m:t>
                        </m:r>
                      </m:sub>
                    </m:sSub>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𝑛</m:t>
                        </m:r>
                      </m:den>
                    </m:f>
                    <m:nary>
                      <m:naryPr>
                        <m:chr m:val="∑"/>
                        <m:ctrlPr>
                          <a:rPr lang="en-US" sz="2200" b="0" i="1" smtClean="0">
                            <a:latin typeface="Cambria Math" panose="02040503050406030204" pitchFamily="18" charset="0"/>
                          </a:rPr>
                        </m:ctrlPr>
                      </m:naryPr>
                      <m:sub>
                        <m:r>
                          <m:rPr>
                            <m:brk m:alnAt="23"/>
                          </m:rPr>
                          <a:rPr lang="en-US" sz="2200" b="0" i="1" smtClean="0">
                            <a:latin typeface="Cambria Math"/>
                          </a:rPr>
                          <m:t>𝑖</m:t>
                        </m:r>
                        <m:r>
                          <a:rPr lang="en-US" sz="2200" b="0" i="1" smtClean="0">
                            <a:latin typeface="Cambria Math"/>
                          </a:rPr>
                          <m:t>=1</m:t>
                        </m:r>
                      </m:sub>
                      <m:sup>
                        <m:r>
                          <a:rPr lang="en-US" sz="2200" b="0" i="1" smtClean="0">
                            <a:latin typeface="Cambria Math"/>
                          </a:rPr>
                          <m:t>𝑛</m:t>
                        </m:r>
                      </m:sup>
                      <m:e>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𝑖</m:t>
                                    </m:r>
                                  </m:sub>
                                </m:sSub>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𝑥</m:t>
                                    </m:r>
                                  </m:e>
                                </m:acc>
                              </m:e>
                            </m:d>
                          </m:e>
                          <m:sup>
                            <m:r>
                              <a:rPr lang="en-US" sz="2200" b="0" i="1" smtClean="0">
                                <a:latin typeface="Cambria Math"/>
                              </a:rPr>
                              <m:t>3</m:t>
                            </m:r>
                          </m:sup>
                        </m:sSup>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486</m:t>
                            </m:r>
                          </m:num>
                          <m:den>
                            <m:r>
                              <a:rPr lang="en-US" sz="2200" b="0" i="1" smtClean="0">
                                <a:latin typeface="Cambria Math"/>
                              </a:rPr>
                              <m:t>5</m:t>
                            </m:r>
                          </m:den>
                        </m:f>
                        <m:r>
                          <a:rPr lang="en-US" sz="2200" b="0" i="1" smtClean="0">
                            <a:latin typeface="Cambria Math"/>
                          </a:rPr>
                          <m:t>=97.2</m:t>
                        </m:r>
                      </m:e>
                    </m:nary>
                  </m:oMath>
                </a14:m>
                <a:endParaRPr lang="en-US" sz="2200" dirty="0"/>
              </a:p>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𝜇</m:t>
                        </m:r>
                      </m:e>
                      <m:sub>
                        <m:r>
                          <a:rPr lang="en-US" sz="2200" b="0" i="1" smtClean="0">
                            <a:latin typeface="Cambria Math"/>
                            <a:ea typeface="Cambria Math"/>
                          </a:rPr>
                          <m:t>4</m:t>
                        </m:r>
                      </m:sub>
                    </m:sSub>
                    <m:r>
                      <a:rPr lang="en-US" sz="2200" i="1">
                        <a:latin typeface="Cambria Math"/>
                      </a:rPr>
                      <m:t>=</m:t>
                    </m:r>
                    <m:f>
                      <m:fPr>
                        <m:ctrlPr>
                          <a:rPr lang="en-US" sz="2200" i="1">
                            <a:latin typeface="Cambria Math" panose="02040503050406030204" pitchFamily="18" charset="0"/>
                          </a:rPr>
                        </m:ctrlPr>
                      </m:fPr>
                      <m:num>
                        <m:r>
                          <a:rPr lang="en-US" sz="2200" i="1">
                            <a:latin typeface="Cambria Math"/>
                          </a:rPr>
                          <m:t>1</m:t>
                        </m:r>
                      </m:num>
                      <m:den>
                        <m:r>
                          <a:rPr lang="en-US" sz="2200" b="0" i="1" smtClean="0">
                            <a:latin typeface="Cambria Math"/>
                          </a:rPr>
                          <m:t>𝑛</m:t>
                        </m:r>
                      </m:den>
                    </m:f>
                    <m:nary>
                      <m:naryPr>
                        <m:chr m:val="∑"/>
                        <m:ctrlPr>
                          <a:rPr lang="en-US" sz="2200" i="1">
                            <a:latin typeface="Cambria Math" panose="02040503050406030204" pitchFamily="18" charset="0"/>
                          </a:rPr>
                        </m:ctrlPr>
                      </m:naryPr>
                      <m:sub>
                        <m:r>
                          <m:rPr>
                            <m:brk m:alnAt="23"/>
                          </m:rPr>
                          <a:rPr lang="en-US" sz="2200" i="1">
                            <a:latin typeface="Cambria Math"/>
                          </a:rPr>
                          <m:t>𝑖</m:t>
                        </m:r>
                        <m:r>
                          <a:rPr lang="en-US" sz="2200" i="1">
                            <a:latin typeface="Cambria Math"/>
                          </a:rPr>
                          <m:t>=1</m:t>
                        </m:r>
                      </m:sub>
                      <m:sup>
                        <m:r>
                          <a:rPr lang="en-US" sz="2200" i="1">
                            <a:latin typeface="Cambria Math"/>
                          </a:rPr>
                          <m:t>𝑛</m:t>
                        </m:r>
                      </m:sup>
                      <m:e>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𝑖</m:t>
                                    </m:r>
                                  </m:sub>
                                </m:sSub>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𝑥</m:t>
                                    </m:r>
                                  </m:e>
                                </m:acc>
                              </m:e>
                            </m:d>
                          </m:e>
                          <m:sup>
                            <m:r>
                              <a:rPr lang="en-US" sz="2200" b="0" i="1" smtClean="0">
                                <a:latin typeface="Cambria Math"/>
                              </a:rPr>
                              <m:t>4</m:t>
                            </m:r>
                          </m:sup>
                        </m:sSup>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7940</m:t>
                            </m:r>
                          </m:num>
                          <m:den>
                            <m:r>
                              <a:rPr lang="en-US" sz="2200" b="0" i="1" smtClean="0">
                                <a:latin typeface="Cambria Math"/>
                              </a:rPr>
                              <m:t>5</m:t>
                            </m:r>
                          </m:den>
                        </m:f>
                        <m:r>
                          <a:rPr lang="en-US" sz="2200" b="0" i="1" smtClean="0">
                            <a:latin typeface="Cambria Math"/>
                          </a:rPr>
                          <m:t>=1588</m:t>
                        </m:r>
                      </m:e>
                    </m:nary>
                  </m:oMath>
                </a14:m>
                <a:r>
                  <a:rPr lang="en-US" sz="2200" b="1" dirty="0"/>
                  <a:t> </a:t>
                </a: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1078" b="-1186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2E9641EE-124F-4B83-B610-2C5D116812D6}"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Central Moments (CO1)</a:t>
            </a:r>
          </a:p>
        </p:txBody>
      </p:sp>
    </p:spTree>
    <p:extLst>
      <p:ext uri="{BB962C8B-B14F-4D97-AF65-F5344CB8AC3E}">
        <p14:creationId xmlns:p14="http://schemas.microsoft.com/office/powerpoint/2010/main" val="24951916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Now </a:t>
                </a:r>
                <a14:m>
                  <m:oMath xmlns:m="http://schemas.openxmlformats.org/officeDocument/2006/math">
                    <m:acc>
                      <m:accPr>
                        <m:chr m:val="̅"/>
                        <m:ctrlPr>
                          <a:rPr lang="en-US" sz="2200" i="1" smtClean="0">
                            <a:latin typeface="Cambria Math" panose="02040503050406030204" pitchFamily="18" charset="0"/>
                          </a:rPr>
                        </m:ctrlPr>
                      </m:accPr>
                      <m:e>
                        <m:r>
                          <a:rPr lang="en-US" sz="2200" b="0" i="1" smtClean="0">
                            <a:latin typeface="Cambria Math"/>
                          </a:rPr>
                          <m:t>𝑥</m:t>
                        </m:r>
                      </m:e>
                    </m:acc>
                    <m:r>
                      <a:rPr lang="en-US" sz="2200" b="0" i="1" smtClean="0">
                        <a:latin typeface="Cambria Math"/>
                      </a:rPr>
                      <m:t>=</m:t>
                    </m:r>
                    <m:f>
                      <m:fPr>
                        <m:ctrlPr>
                          <a:rPr lang="en-US" sz="2200" b="0" i="1" smtClean="0">
                            <a:latin typeface="Cambria Math" panose="02040503050406030204" pitchFamily="18" charset="0"/>
                          </a:rPr>
                        </m:ctrlPr>
                      </m:fPr>
                      <m:num>
                        <m:nary>
                          <m:naryPr>
                            <m:chr m:val="∑"/>
                            <m:subHide m:val="on"/>
                            <m:supHide m:val="on"/>
                            <m:ctrlPr>
                              <a:rPr lang="en-US" sz="2200" b="0" i="1" smtClean="0">
                                <a:latin typeface="Cambria Math" panose="02040503050406030204" pitchFamily="18" charset="0"/>
                              </a:rPr>
                            </m:ctrlPr>
                          </m:naryPr>
                          <m:sub/>
                          <m:sup/>
                          <m:e>
                            <m:r>
                              <a:rPr lang="en-US" sz="2200" b="0" i="1" smtClean="0">
                                <a:latin typeface="Cambria Math"/>
                              </a:rPr>
                              <m:t>𝑥</m:t>
                            </m:r>
                          </m:e>
                        </m:nary>
                      </m:num>
                      <m:den>
                        <m:r>
                          <a:rPr lang="en-US" sz="2200" b="0" i="1" smtClean="0">
                            <a:latin typeface="Cambria Math"/>
                          </a:rPr>
                          <m:t>𝑛</m:t>
                        </m:r>
                      </m:den>
                    </m:f>
                  </m:oMath>
                </a14:m>
                <a:r>
                  <a:rPr lang="en-US" sz="2200" dirty="0"/>
                  <a:t>=</a:t>
                </a:r>
                <a14:m>
                  <m:oMath xmlns:m="http://schemas.openxmlformats.org/officeDocument/2006/math">
                    <m:f>
                      <m:fPr>
                        <m:ctrlPr>
                          <a:rPr lang="en-US" sz="2200" i="1" dirty="0" smtClean="0">
                            <a:latin typeface="Cambria Math" panose="02040503050406030204" pitchFamily="18" charset="0"/>
                          </a:rPr>
                        </m:ctrlPr>
                      </m:fPr>
                      <m:num>
                        <m:r>
                          <a:rPr lang="en-US" sz="2200" b="0" i="1" dirty="0" smtClean="0">
                            <a:latin typeface="Cambria Math"/>
                          </a:rPr>
                          <m:t>45</m:t>
                        </m:r>
                      </m:num>
                      <m:den>
                        <m:r>
                          <a:rPr lang="en-US" sz="2200" b="0" i="1" dirty="0" smtClean="0">
                            <a:latin typeface="Cambria Math"/>
                          </a:rPr>
                          <m:t>5</m:t>
                        </m:r>
                      </m:den>
                    </m:f>
                  </m:oMath>
                </a14:m>
                <a:r>
                  <a:rPr lang="en-US" sz="2200" dirty="0"/>
                  <a:t>=9</a:t>
                </a:r>
              </a:p>
              <a:p>
                <a:pPr marL="0" indent="0">
                  <a:buNone/>
                </a:pPr>
                <a14:m>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a:ea typeface="Cambria Math"/>
                          </a:rPr>
                          <m:t>𝜇</m:t>
                        </m:r>
                      </m:e>
                      <m:sub>
                        <m:r>
                          <a:rPr lang="en-US" sz="2200" b="0" i="1" smtClean="0">
                            <a:latin typeface="Cambria Math"/>
                          </a:rPr>
                          <m:t>1</m:t>
                        </m:r>
                      </m:sub>
                    </m:sSub>
                    <m:r>
                      <a:rPr lang="en-US" sz="2200" b="0" i="0" smtClean="0">
                        <a:latin typeface="Cambria Math"/>
                      </a:rPr>
                      <m:t>=</m:t>
                    </m:r>
                    <m:f>
                      <m:fPr>
                        <m:ctrlPr>
                          <a:rPr lang="en-US" sz="2200" b="0" i="1" smtClean="0">
                            <a:latin typeface="Cambria Math" panose="02040503050406030204" pitchFamily="18" charset="0"/>
                          </a:rPr>
                        </m:ctrlPr>
                      </m:fPr>
                      <m:num>
                        <m:nary>
                          <m:naryPr>
                            <m:chr m:val="∑"/>
                            <m:subHide m:val="on"/>
                            <m:supHide m:val="on"/>
                            <m:ctrlPr>
                              <a:rPr lang="en-US" sz="2200" b="0" i="1" smtClean="0">
                                <a:latin typeface="Cambria Math" panose="02040503050406030204" pitchFamily="18" charset="0"/>
                              </a:rPr>
                            </m:ctrlPr>
                          </m:naryPr>
                          <m:sub/>
                          <m:sup/>
                          <m:e>
                            <m:d>
                              <m:dPr>
                                <m:ctrlPr>
                                  <a:rPr lang="en-US" sz="2200" b="0" i="1" smtClean="0">
                                    <a:latin typeface="Cambria Math" panose="02040503050406030204" pitchFamily="18" charset="0"/>
                                  </a:rPr>
                                </m:ctrlPr>
                              </m:dPr>
                              <m:e>
                                <m:r>
                                  <a:rPr lang="en-US" sz="2200" b="0" i="1" smtClean="0">
                                    <a:latin typeface="Cambria Math"/>
                                  </a:rPr>
                                  <m:t>𝑥</m:t>
                                </m:r>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𝑥</m:t>
                                    </m:r>
                                  </m:e>
                                </m:acc>
                              </m:e>
                            </m:d>
                          </m:e>
                        </m:nary>
                      </m:num>
                      <m:den>
                        <m:r>
                          <a:rPr lang="en-US" sz="2200" b="0" i="1" smtClean="0">
                            <a:latin typeface="Cambria Math"/>
                          </a:rPr>
                          <m:t>𝑛</m:t>
                        </m:r>
                      </m:den>
                    </m:f>
                  </m:oMath>
                </a14:m>
                <a:r>
                  <a:rPr lang="en-US" sz="2200" dirty="0"/>
                  <a:t>=</a:t>
                </a:r>
                <a14:m>
                  <m:oMath xmlns:m="http://schemas.openxmlformats.org/officeDocument/2006/math">
                    <m:f>
                      <m:fPr>
                        <m:ctrlPr>
                          <a:rPr lang="en-US" sz="2200" i="1" dirty="0" smtClean="0">
                            <a:latin typeface="Cambria Math" panose="02040503050406030204" pitchFamily="18" charset="0"/>
                          </a:rPr>
                        </m:ctrlPr>
                      </m:fPr>
                      <m:num>
                        <m:r>
                          <a:rPr lang="en-US" sz="2200" b="0" i="1" dirty="0" smtClean="0">
                            <a:latin typeface="Cambria Math"/>
                          </a:rPr>
                          <m:t>0</m:t>
                        </m:r>
                      </m:num>
                      <m:den>
                        <m:r>
                          <a:rPr lang="en-US" sz="2200" b="0" i="1" dirty="0" smtClean="0">
                            <a:latin typeface="Cambria Math"/>
                          </a:rPr>
                          <m:t>5</m:t>
                        </m:r>
                      </m:den>
                    </m:f>
                  </m:oMath>
                </a14:m>
                <a:r>
                  <a:rPr lang="en-US" sz="2200" dirty="0"/>
                  <a:t>=</a:t>
                </a:r>
                <a14:m>
                  <m:oMath xmlns:m="http://schemas.openxmlformats.org/officeDocument/2006/math">
                    <m:r>
                      <a:rPr lang="en-US" sz="2200" b="0" i="1" dirty="0" smtClean="0">
                        <a:latin typeface="Cambria Math"/>
                      </a:rPr>
                      <m:t>0</m:t>
                    </m:r>
                  </m:oMath>
                </a14:m>
                <a:r>
                  <a:rPr lang="en-US" sz="2200" dirty="0"/>
                  <a:t>,</a:t>
                </a:r>
              </a:p>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𝜇</m:t>
                        </m:r>
                      </m:e>
                      <m:sub>
                        <m:r>
                          <a:rPr lang="en-US" sz="2200" b="0" i="1" smtClean="0">
                            <a:latin typeface="Cambria Math"/>
                            <a:ea typeface="Cambria Math"/>
                          </a:rPr>
                          <m:t>2</m:t>
                        </m:r>
                      </m:sub>
                    </m:sSub>
                    <m:r>
                      <a:rPr lang="en-US" sz="2200">
                        <a:latin typeface="Cambria Math"/>
                      </a:rPr>
                      <m:t>=</m:t>
                    </m:r>
                    <m:f>
                      <m:fPr>
                        <m:ctrlPr>
                          <a:rPr lang="en-US" sz="2200" i="1">
                            <a:latin typeface="Cambria Math" panose="02040503050406030204" pitchFamily="18" charset="0"/>
                          </a:rPr>
                        </m:ctrlPr>
                      </m:fPr>
                      <m:num>
                        <m:nary>
                          <m:naryPr>
                            <m:chr m:val="∑"/>
                            <m:subHide m:val="on"/>
                            <m:supHide m:val="on"/>
                            <m:ctrlPr>
                              <a:rPr lang="en-US" sz="2200" i="1" smtClean="0">
                                <a:latin typeface="Cambria Math" panose="02040503050406030204" pitchFamily="18" charset="0"/>
                              </a:rPr>
                            </m:ctrlPr>
                          </m:naryPr>
                          <m:sub/>
                          <m:sup/>
                          <m:e>
                            <m:sSup>
                              <m:sSupPr>
                                <m:ctrlPr>
                                  <a:rPr lang="en-US" sz="2200" i="1" smtClean="0">
                                    <a:latin typeface="Cambria Math" panose="02040503050406030204" pitchFamily="18" charset="0"/>
                                  </a:rPr>
                                </m:ctrlPr>
                              </m:sSupPr>
                              <m:e>
                                <m:d>
                                  <m:dPr>
                                    <m:ctrlPr>
                                      <a:rPr lang="en-US" sz="2200" i="1" smtClean="0">
                                        <a:latin typeface="Cambria Math" panose="02040503050406030204" pitchFamily="18" charset="0"/>
                                      </a:rPr>
                                    </m:ctrlPr>
                                  </m:dPr>
                                  <m:e>
                                    <m:r>
                                      <a:rPr lang="en-US" sz="2200" b="0" i="1" smtClean="0">
                                        <a:latin typeface="Cambria Math"/>
                                      </a:rPr>
                                      <m:t>𝑥</m:t>
                                    </m:r>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𝑥</m:t>
                                        </m:r>
                                      </m:e>
                                    </m:acc>
                                  </m:e>
                                </m:d>
                              </m:e>
                              <m:sup>
                                <m:r>
                                  <a:rPr lang="en-US" sz="2200" b="0" i="1" smtClean="0">
                                    <a:latin typeface="Cambria Math"/>
                                  </a:rPr>
                                  <m:t>2</m:t>
                                </m:r>
                              </m:sup>
                            </m:sSup>
                          </m:e>
                        </m:nary>
                      </m:num>
                      <m:den>
                        <m:r>
                          <a:rPr lang="en-US" sz="2200" i="1">
                            <a:latin typeface="Cambria Math"/>
                          </a:rPr>
                          <m:t>𝑛</m:t>
                        </m:r>
                      </m:den>
                    </m:f>
                  </m:oMath>
                </a14:m>
                <a:r>
                  <a:rPr lang="en-US" sz="2200" dirty="0"/>
                  <a:t>=</a:t>
                </a:r>
                <a14:m>
                  <m:oMath xmlns:m="http://schemas.openxmlformats.org/officeDocument/2006/math">
                    <m:f>
                      <m:fPr>
                        <m:ctrlPr>
                          <a:rPr lang="en-US" sz="2200" i="1" dirty="0">
                            <a:latin typeface="Cambria Math" panose="02040503050406030204" pitchFamily="18" charset="0"/>
                          </a:rPr>
                        </m:ctrlPr>
                      </m:fPr>
                      <m:num>
                        <m:r>
                          <a:rPr lang="en-US" sz="2200" b="0" i="1" dirty="0" smtClean="0">
                            <a:latin typeface="Cambria Math"/>
                          </a:rPr>
                          <m:t>128</m:t>
                        </m:r>
                      </m:num>
                      <m:den>
                        <m:r>
                          <a:rPr lang="en-US" sz="2200" i="1" dirty="0">
                            <a:latin typeface="Cambria Math"/>
                          </a:rPr>
                          <m:t>5</m:t>
                        </m:r>
                      </m:den>
                    </m:f>
                  </m:oMath>
                </a14:m>
                <a:r>
                  <a:rPr lang="en-US" sz="2200" dirty="0"/>
                  <a:t>=</a:t>
                </a:r>
                <a14:m>
                  <m:oMath xmlns:m="http://schemas.openxmlformats.org/officeDocument/2006/math">
                    <m:r>
                      <a:rPr lang="en-US" sz="2200" b="0" i="1" dirty="0" smtClean="0">
                        <a:latin typeface="Cambria Math"/>
                      </a:rPr>
                      <m:t>25.6</m:t>
                    </m:r>
                  </m:oMath>
                </a14:m>
                <a:r>
                  <a:rPr lang="en-US" sz="2200" dirty="0"/>
                  <a:t>,</a:t>
                </a:r>
              </a:p>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𝜇</m:t>
                        </m:r>
                      </m:e>
                      <m:sub>
                        <m:r>
                          <a:rPr lang="en-US" sz="2200" b="0" i="1" smtClean="0">
                            <a:latin typeface="Cambria Math"/>
                            <a:ea typeface="Cambria Math"/>
                          </a:rPr>
                          <m:t>3</m:t>
                        </m:r>
                      </m:sub>
                    </m:sSub>
                    <m:r>
                      <a:rPr lang="en-US" sz="2200">
                        <a:latin typeface="Cambria Math"/>
                      </a:rPr>
                      <m:t>=</m:t>
                    </m:r>
                    <m:f>
                      <m:fPr>
                        <m:ctrlPr>
                          <a:rPr lang="en-US" sz="2200" i="1">
                            <a:latin typeface="Cambria Math" panose="02040503050406030204" pitchFamily="18" charset="0"/>
                          </a:rPr>
                        </m:ctrlPr>
                      </m:fPr>
                      <m:num>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a:rPr>
                                      <m:t>𝑥</m:t>
                                    </m:r>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𝑥</m:t>
                                        </m:r>
                                      </m:e>
                                    </m:acc>
                                  </m:e>
                                </m:d>
                              </m:e>
                              <m:sup>
                                <m:r>
                                  <a:rPr lang="en-US" sz="2200" b="0" i="1" smtClean="0">
                                    <a:latin typeface="Cambria Math"/>
                                  </a:rPr>
                                  <m:t>3</m:t>
                                </m:r>
                              </m:sup>
                            </m:sSup>
                          </m:e>
                        </m:nary>
                      </m:num>
                      <m:den>
                        <m:r>
                          <a:rPr lang="en-US" sz="2200" i="1">
                            <a:latin typeface="Cambria Math"/>
                          </a:rPr>
                          <m:t>𝑛</m:t>
                        </m:r>
                      </m:den>
                    </m:f>
                  </m:oMath>
                </a14:m>
                <a:r>
                  <a:rPr lang="en-US" sz="2200" dirty="0"/>
                  <a:t>=</a:t>
                </a:r>
                <a14:m>
                  <m:oMath xmlns:m="http://schemas.openxmlformats.org/officeDocument/2006/math">
                    <m:f>
                      <m:fPr>
                        <m:ctrlPr>
                          <a:rPr lang="en-US" sz="2200" i="1" dirty="0">
                            <a:latin typeface="Cambria Math" panose="02040503050406030204" pitchFamily="18" charset="0"/>
                          </a:rPr>
                        </m:ctrlPr>
                      </m:fPr>
                      <m:num>
                        <m:r>
                          <a:rPr lang="en-US" sz="2200" b="0" i="1" dirty="0" smtClean="0">
                            <a:latin typeface="Cambria Math"/>
                          </a:rPr>
                          <m:t>486</m:t>
                        </m:r>
                      </m:num>
                      <m:den>
                        <m:r>
                          <a:rPr lang="en-US" sz="2200" i="1" dirty="0">
                            <a:latin typeface="Cambria Math"/>
                          </a:rPr>
                          <m:t>5</m:t>
                        </m:r>
                      </m:den>
                    </m:f>
                  </m:oMath>
                </a14:m>
                <a:r>
                  <a:rPr lang="en-US" sz="2200" dirty="0"/>
                  <a:t>=</a:t>
                </a:r>
                <a14:m>
                  <m:oMath xmlns:m="http://schemas.openxmlformats.org/officeDocument/2006/math">
                    <m:r>
                      <a:rPr lang="en-US" sz="2200" i="1" dirty="0" smtClean="0">
                        <a:latin typeface="Cambria Math"/>
                      </a:rPr>
                      <m:t>9</m:t>
                    </m:r>
                    <m:r>
                      <a:rPr lang="en-US" sz="2200" b="0" i="1" dirty="0" smtClean="0">
                        <a:latin typeface="Cambria Math"/>
                      </a:rPr>
                      <m:t>7</m:t>
                    </m:r>
                    <m:r>
                      <a:rPr lang="en-US" sz="2200" i="1" dirty="0">
                        <a:latin typeface="Cambria Math"/>
                      </a:rPr>
                      <m:t>.</m:t>
                    </m:r>
                  </m:oMath>
                </a14:m>
                <a:r>
                  <a:rPr lang="en-US" sz="2200" dirty="0"/>
                  <a:t>2,</a:t>
                </a:r>
              </a:p>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𝜇</m:t>
                        </m:r>
                      </m:e>
                      <m:sub>
                        <m:r>
                          <a:rPr lang="en-US" sz="2200" b="0" i="1" smtClean="0">
                            <a:latin typeface="Cambria Math"/>
                            <a:ea typeface="Cambria Math"/>
                          </a:rPr>
                          <m:t>4</m:t>
                        </m:r>
                      </m:sub>
                    </m:sSub>
                    <m:r>
                      <a:rPr lang="en-US" sz="2200">
                        <a:latin typeface="Cambria Math"/>
                      </a:rPr>
                      <m:t>=</m:t>
                    </m:r>
                    <m:f>
                      <m:fPr>
                        <m:ctrlPr>
                          <a:rPr lang="en-US" sz="2200" i="1">
                            <a:latin typeface="Cambria Math" panose="02040503050406030204" pitchFamily="18" charset="0"/>
                          </a:rPr>
                        </m:ctrlPr>
                      </m:fPr>
                      <m:num>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a:rPr>
                                      <m:t>𝑥</m:t>
                                    </m:r>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𝑥</m:t>
                                        </m:r>
                                      </m:e>
                                    </m:acc>
                                  </m:e>
                                </m:d>
                              </m:e>
                              <m:sup>
                                <m:r>
                                  <a:rPr lang="en-US" sz="2200" b="0" i="1" smtClean="0">
                                    <a:latin typeface="Cambria Math"/>
                                  </a:rPr>
                                  <m:t>4</m:t>
                                </m:r>
                              </m:sup>
                            </m:sSup>
                          </m:e>
                        </m:nary>
                      </m:num>
                      <m:den>
                        <m:r>
                          <a:rPr lang="en-US" sz="2200" i="1">
                            <a:latin typeface="Cambria Math"/>
                          </a:rPr>
                          <m:t>𝑛</m:t>
                        </m:r>
                      </m:den>
                    </m:f>
                  </m:oMath>
                </a14:m>
                <a:r>
                  <a:rPr lang="en-US" sz="2200" dirty="0"/>
                  <a:t>=</a:t>
                </a:r>
                <a14:m>
                  <m:oMath xmlns:m="http://schemas.openxmlformats.org/officeDocument/2006/math">
                    <m:f>
                      <m:fPr>
                        <m:ctrlPr>
                          <a:rPr lang="en-US" sz="2200" i="1" dirty="0">
                            <a:latin typeface="Cambria Math" panose="02040503050406030204" pitchFamily="18" charset="0"/>
                          </a:rPr>
                        </m:ctrlPr>
                      </m:fPr>
                      <m:num>
                        <m:r>
                          <a:rPr lang="en-US" sz="2200" b="0" i="1" dirty="0" smtClean="0">
                            <a:latin typeface="Cambria Math"/>
                          </a:rPr>
                          <m:t>7940</m:t>
                        </m:r>
                      </m:num>
                      <m:den>
                        <m:r>
                          <a:rPr lang="en-US" sz="2200" i="1" dirty="0">
                            <a:latin typeface="Cambria Math"/>
                          </a:rPr>
                          <m:t>5</m:t>
                        </m:r>
                      </m:den>
                    </m:f>
                  </m:oMath>
                </a14:m>
                <a:r>
                  <a:rPr lang="en-US" sz="2200" dirty="0"/>
                  <a:t>=</a:t>
                </a:r>
                <a14:m>
                  <m:oMath xmlns:m="http://schemas.openxmlformats.org/officeDocument/2006/math">
                    <m:r>
                      <a:rPr lang="en-US" sz="2200" b="0" i="1" dirty="0" smtClean="0">
                        <a:latin typeface="Cambria Math"/>
                      </a:rPr>
                      <m:t>1588</m:t>
                    </m:r>
                  </m:oMath>
                </a14:m>
                <a:r>
                  <a:rPr lang="en-US" sz="2200" dirty="0"/>
                  <a:t>,</a:t>
                </a:r>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9CA13765-D2F3-420F-9145-A76A9BE9BBD0}"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Central Moments (CO1)</a:t>
            </a:r>
          </a:p>
        </p:txBody>
      </p:sp>
    </p:spTree>
    <p:extLst>
      <p:ext uri="{BB962C8B-B14F-4D97-AF65-F5344CB8AC3E}">
        <p14:creationId xmlns:p14="http://schemas.microsoft.com/office/powerpoint/2010/main" val="3494799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dirty="0"/>
                  <a:t>For any distribution,</a:t>
                </a:r>
                <a14:m>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a:ea typeface="Cambria Math"/>
                          </a:rPr>
                          <m:t>𝜇</m:t>
                        </m:r>
                      </m:e>
                      <m:sub>
                        <m:r>
                          <a:rPr lang="en-US" sz="2200" b="0" i="1" smtClean="0">
                            <a:latin typeface="Cambria Math"/>
                          </a:rPr>
                          <m:t>0</m:t>
                        </m:r>
                      </m:sub>
                    </m:sSub>
                    <m:r>
                      <a:rPr lang="en-US" sz="2200" b="0" i="1" smtClean="0">
                        <a:latin typeface="Cambria Math"/>
                      </a:rPr>
                      <m:t>=1</m:t>
                    </m:r>
                  </m:oMath>
                </a14:m>
                <a:r>
                  <a:rPr lang="en-US" sz="2200" dirty="0"/>
                  <a:t> for r=1</a:t>
                </a:r>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a:ea typeface="Cambria Math"/>
                            </a:rPr>
                            <m:t>𝜇</m:t>
                          </m:r>
                        </m:e>
                        <m:sub>
                          <m:r>
                            <a:rPr lang="en-US" sz="2200" b="0" i="1" smtClean="0">
                              <a:latin typeface="Cambria Math"/>
                            </a:rPr>
                            <m:t>1</m:t>
                          </m:r>
                        </m:sub>
                      </m:sSub>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𝑁</m:t>
                          </m:r>
                        </m:den>
                      </m:f>
                      <m:nary>
                        <m:naryPr>
                          <m:chr m:val="∑"/>
                          <m:ctrlPr>
                            <a:rPr lang="en-US" sz="2200" b="0" i="1" smtClean="0">
                              <a:latin typeface="Cambria Math" panose="02040503050406030204" pitchFamily="18" charset="0"/>
                            </a:rPr>
                          </m:ctrlPr>
                        </m:naryPr>
                        <m:sub>
                          <m:r>
                            <m:rPr>
                              <m:brk m:alnAt="23"/>
                            </m:rPr>
                            <a:rPr lang="en-US" sz="2200" b="0" i="1" smtClean="0">
                              <a:latin typeface="Cambria Math"/>
                            </a:rPr>
                            <m:t>𝑖</m:t>
                          </m:r>
                          <m:r>
                            <a:rPr lang="en-US" sz="2200" b="0" i="1" smtClean="0">
                              <a:latin typeface="Cambria Math"/>
                            </a:rPr>
                            <m:t>=1</m:t>
                          </m:r>
                        </m:sub>
                        <m:sup>
                          <m:r>
                            <a:rPr lang="en-US" sz="2200" b="0" i="1" smtClean="0">
                              <a:latin typeface="Cambria Math"/>
                            </a:rPr>
                            <m:t>𝑛</m:t>
                          </m:r>
                        </m:sup>
                        <m:e>
                          <m:sSub>
                            <m:sSubPr>
                              <m:ctrlPr>
                                <a:rPr lang="en-US" sz="2200" b="0" i="1" smtClean="0">
                                  <a:latin typeface="Cambria Math" panose="02040503050406030204" pitchFamily="18" charset="0"/>
                                </a:rPr>
                              </m:ctrlPr>
                            </m:sSubPr>
                            <m:e>
                              <m:r>
                                <a:rPr lang="en-US" sz="2200" b="0" i="1" smtClean="0">
                                  <a:latin typeface="Cambria Math"/>
                                </a:rPr>
                                <m:t>𝑓</m:t>
                              </m:r>
                            </m:e>
                            <m:sub>
                              <m:r>
                                <a:rPr lang="en-US" sz="2200" b="0" i="1" smtClean="0">
                                  <a:latin typeface="Cambria Math"/>
                                </a:rPr>
                                <m:t>𝑖</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𝑖</m:t>
                                  </m:r>
                                </m:sub>
                              </m:sSub>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𝑥</m:t>
                                  </m:r>
                                </m:e>
                              </m:acc>
                            </m:e>
                          </m:d>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𝑁</m:t>
                              </m:r>
                            </m:den>
                          </m:f>
                          <m:nary>
                            <m:naryPr>
                              <m:chr m:val="∑"/>
                              <m:ctrlPr>
                                <a:rPr lang="en-US" sz="2200" b="0" i="1" smtClean="0">
                                  <a:latin typeface="Cambria Math" panose="02040503050406030204" pitchFamily="18" charset="0"/>
                                </a:rPr>
                              </m:ctrlPr>
                            </m:naryPr>
                            <m:sub>
                              <m:r>
                                <m:rPr>
                                  <m:brk m:alnAt="23"/>
                                </m:rPr>
                                <a:rPr lang="en-US" sz="2200" b="0" i="1" smtClean="0">
                                  <a:latin typeface="Cambria Math"/>
                                </a:rPr>
                                <m:t>𝑖</m:t>
                              </m:r>
                              <m:r>
                                <a:rPr lang="en-US" sz="2200" b="0" i="1" smtClean="0">
                                  <a:latin typeface="Cambria Math"/>
                                </a:rPr>
                                <m:t>=1</m:t>
                              </m:r>
                            </m:sub>
                            <m:sup>
                              <m:r>
                                <a:rPr lang="en-US" sz="2200" b="0" i="1" smtClean="0">
                                  <a:latin typeface="Cambria Math"/>
                                </a:rPr>
                                <m:t>𝑛</m:t>
                              </m:r>
                            </m:sup>
                            <m:e>
                              <m:sSub>
                                <m:sSubPr>
                                  <m:ctrlPr>
                                    <a:rPr lang="en-US" sz="2200" b="0" i="1" smtClean="0">
                                      <a:latin typeface="Cambria Math" panose="02040503050406030204" pitchFamily="18" charset="0"/>
                                    </a:rPr>
                                  </m:ctrlPr>
                                </m:sSubPr>
                                <m:e>
                                  <m:r>
                                    <a:rPr lang="en-US" sz="2200" b="0" i="1" smtClean="0">
                                      <a:latin typeface="Cambria Math"/>
                                    </a:rPr>
                                    <m:t>𝑓</m:t>
                                  </m:r>
                                </m:e>
                                <m:sub>
                                  <m:r>
                                    <a:rPr lang="en-US" sz="2200" b="0" i="1" smtClean="0">
                                      <a:latin typeface="Cambria Math"/>
                                    </a:rPr>
                                    <m:t>𝑖</m:t>
                                  </m:r>
                                </m:sub>
                              </m:sSub>
                              <m:sSub>
                                <m:sSubPr>
                                  <m:ctrlPr>
                                    <a:rPr lang="en-US" sz="2200" b="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𝑖</m:t>
                                  </m:r>
                                </m:sub>
                              </m:sSub>
                            </m:e>
                          </m:nary>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𝑥</m:t>
                              </m:r>
                            </m:e>
                          </m:acc>
                          <m:d>
                            <m:dPr>
                              <m:begChr m:val="["/>
                              <m:endChr m:val="]"/>
                              <m:ctrlPr>
                                <a:rPr lang="en-US" sz="2200" i="1" smtClean="0">
                                  <a:latin typeface="Cambria Math" panose="02040503050406030204" pitchFamily="18" charset="0"/>
                                </a:rPr>
                              </m:ctrlPr>
                            </m:dPr>
                            <m:e>
                              <m:f>
                                <m:fPr>
                                  <m:ctrlPr>
                                    <a:rPr lang="en-US" sz="220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𝑁</m:t>
                                  </m:r>
                                </m:den>
                              </m:f>
                              <m:nary>
                                <m:naryPr>
                                  <m:chr m:val="∑"/>
                                  <m:ctrlPr>
                                    <a:rPr lang="en-US" sz="2200" i="1" smtClean="0">
                                      <a:latin typeface="Cambria Math" panose="02040503050406030204" pitchFamily="18" charset="0"/>
                                    </a:rPr>
                                  </m:ctrlPr>
                                </m:naryPr>
                                <m:sub>
                                  <m:r>
                                    <m:rPr>
                                      <m:brk m:alnAt="23"/>
                                    </m:rPr>
                                    <a:rPr lang="en-US" sz="2200" b="0" i="1" smtClean="0">
                                      <a:latin typeface="Cambria Math"/>
                                    </a:rPr>
                                    <m:t>𝑖</m:t>
                                  </m:r>
                                  <m:r>
                                    <a:rPr lang="en-US" sz="2200" b="0" i="1" smtClean="0">
                                      <a:latin typeface="Cambria Math"/>
                                    </a:rPr>
                                    <m:t>=1</m:t>
                                  </m:r>
                                </m:sub>
                                <m:sup>
                                  <m:r>
                                    <a:rPr lang="en-US" sz="2200" b="0" i="1" smtClean="0">
                                      <a:latin typeface="Cambria Math"/>
                                    </a:rPr>
                                    <m:t>𝑛</m:t>
                                  </m:r>
                                </m:sup>
                                <m:e>
                                  <m:sSub>
                                    <m:sSubPr>
                                      <m:ctrlPr>
                                        <a:rPr lang="en-US" sz="2200" i="1" smtClean="0">
                                          <a:latin typeface="Cambria Math" panose="02040503050406030204" pitchFamily="18" charset="0"/>
                                        </a:rPr>
                                      </m:ctrlPr>
                                    </m:sSubPr>
                                    <m:e>
                                      <m:r>
                                        <a:rPr lang="en-US" sz="2200" b="0" i="1" smtClean="0">
                                          <a:latin typeface="Cambria Math"/>
                                        </a:rPr>
                                        <m:t>𝑓</m:t>
                                      </m:r>
                                    </m:e>
                                    <m:sub>
                                      <m:r>
                                        <a:rPr lang="en-US" sz="2200" b="0" i="1" smtClean="0">
                                          <a:latin typeface="Cambria Math"/>
                                        </a:rPr>
                                        <m:t>𝑖</m:t>
                                      </m:r>
                                    </m:sub>
                                  </m:sSub>
                                </m:e>
                              </m:nary>
                            </m:e>
                          </m:d>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𝑥</m:t>
                              </m:r>
                            </m:e>
                          </m:acc>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𝑥</m:t>
                              </m:r>
                            </m:e>
                          </m:acc>
                          <m:r>
                            <a:rPr lang="en-US" sz="2200" b="0" i="1" smtClean="0">
                              <a:latin typeface="Cambria Math"/>
                            </a:rPr>
                            <m:t>=0</m:t>
                          </m:r>
                        </m:e>
                      </m:nary>
                    </m:oMath>
                  </m:oMathPara>
                </a14:m>
                <a:endParaRPr lang="en-US" sz="2200" dirty="0"/>
              </a:p>
              <a:p>
                <a:pPr marL="0" indent="0">
                  <a:buNone/>
                </a:pPr>
                <a:r>
                  <a:rPr lang="en-US" sz="2200" dirty="0"/>
                  <a:t>For any distribution,</a:t>
                </a:r>
                <a14:m>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a:ea typeface="Cambria Math"/>
                          </a:rPr>
                          <m:t>𝜇</m:t>
                        </m:r>
                      </m:e>
                      <m:sub>
                        <m:r>
                          <a:rPr lang="en-US" sz="2200" b="0" i="1" smtClean="0">
                            <a:latin typeface="Cambria Math"/>
                          </a:rPr>
                          <m:t>1</m:t>
                        </m:r>
                      </m:sub>
                    </m:sSub>
                    <m:r>
                      <a:rPr lang="en-US" sz="2200" b="0" i="1" smtClean="0">
                        <a:latin typeface="Cambria Math"/>
                      </a:rPr>
                      <m:t>=0</m:t>
                    </m:r>
                  </m:oMath>
                </a14:m>
                <a:r>
                  <a:rPr lang="en-US" sz="2200" dirty="0"/>
                  <a:t>, for r=2,</a:t>
                </a:r>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a:ea typeface="Cambria Math"/>
                            </a:rPr>
                            <m:t>𝜇</m:t>
                          </m:r>
                        </m:e>
                        <m:sub>
                          <m:r>
                            <a:rPr lang="en-US" sz="2200" b="0" i="1" smtClean="0">
                              <a:latin typeface="Cambria Math"/>
                            </a:rPr>
                            <m:t>2</m:t>
                          </m:r>
                        </m:sub>
                      </m:sSub>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𝑁</m:t>
                          </m:r>
                        </m:den>
                      </m:f>
                      <m:nary>
                        <m:naryPr>
                          <m:chr m:val="∑"/>
                          <m:ctrlPr>
                            <a:rPr lang="en-US" sz="2200" b="0" i="1" smtClean="0">
                              <a:latin typeface="Cambria Math" panose="02040503050406030204" pitchFamily="18" charset="0"/>
                            </a:rPr>
                          </m:ctrlPr>
                        </m:naryPr>
                        <m:sub>
                          <m:r>
                            <m:rPr>
                              <m:brk m:alnAt="23"/>
                            </m:rPr>
                            <a:rPr lang="en-US" sz="2200" b="0" i="1" smtClean="0">
                              <a:latin typeface="Cambria Math"/>
                            </a:rPr>
                            <m:t>𝑖</m:t>
                          </m:r>
                          <m:r>
                            <a:rPr lang="en-US" sz="2200" b="0" i="1" smtClean="0">
                              <a:latin typeface="Cambria Math"/>
                            </a:rPr>
                            <m:t>=1</m:t>
                          </m:r>
                        </m:sub>
                        <m:sup>
                          <m:r>
                            <a:rPr lang="en-US" sz="2200" b="0" i="1" smtClean="0">
                              <a:latin typeface="Cambria Math"/>
                            </a:rPr>
                            <m:t>𝑛</m:t>
                          </m:r>
                        </m:sup>
                        <m:e>
                          <m:sSub>
                            <m:sSubPr>
                              <m:ctrlPr>
                                <a:rPr lang="en-US" sz="2200" b="0" i="1" smtClean="0">
                                  <a:latin typeface="Cambria Math" panose="02040503050406030204" pitchFamily="18" charset="0"/>
                                </a:rPr>
                              </m:ctrlPr>
                            </m:sSubPr>
                            <m:e>
                              <m:r>
                                <a:rPr lang="en-US" sz="2200" b="0" i="1" smtClean="0">
                                  <a:latin typeface="Cambria Math"/>
                                </a:rPr>
                                <m:t>𝑓</m:t>
                              </m:r>
                            </m:e>
                            <m:sub>
                              <m:r>
                                <a:rPr lang="en-US" sz="2200" b="0" i="1" smtClean="0">
                                  <a:latin typeface="Cambria Math"/>
                                </a:rPr>
                                <m:t>𝑖</m:t>
                              </m:r>
                            </m:sub>
                          </m:sSub>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𝑖</m:t>
                                      </m:r>
                                    </m:sub>
                                  </m:sSub>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𝑥</m:t>
                                      </m:r>
                                    </m:e>
                                  </m:acc>
                                </m:e>
                              </m:d>
                            </m:e>
                            <m:sup>
                              <m:r>
                                <a:rPr lang="en-US" sz="2200" b="0" i="1" smtClean="0">
                                  <a:latin typeface="Cambria Math"/>
                                </a:rPr>
                                <m:t>2</m:t>
                              </m:r>
                            </m:sup>
                          </m:sSup>
                          <m:r>
                            <a:rPr lang="en-US" sz="2200" b="0" i="1" smtClean="0">
                              <a:latin typeface="Cambria Math"/>
                            </a:rPr>
                            <m:t>=</m:t>
                          </m:r>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r>
                                    <a:rPr lang="en-US" sz="2200" b="0" i="1" smtClean="0">
                                      <a:latin typeface="Cambria Math"/>
                                    </a:rPr>
                                    <m:t>𝑆</m:t>
                                  </m:r>
                                  <m:r>
                                    <a:rPr lang="en-US" sz="2200" b="0" i="1" smtClean="0">
                                      <a:latin typeface="Cambria Math"/>
                                    </a:rPr>
                                    <m:t>.</m:t>
                                  </m:r>
                                  <m:r>
                                    <a:rPr lang="en-US" sz="2200" b="0" i="1" smtClean="0">
                                      <a:latin typeface="Cambria Math"/>
                                    </a:rPr>
                                    <m:t>𝐷</m:t>
                                  </m:r>
                                </m:e>
                              </m:d>
                            </m:e>
                            <m:sup>
                              <m:r>
                                <a:rPr lang="en-US" sz="2200" b="0" i="1" smtClean="0">
                                  <a:latin typeface="Cambria Math"/>
                                </a:rPr>
                                <m:t>2</m:t>
                              </m:r>
                            </m:sup>
                          </m:sSup>
                          <m:r>
                            <a:rPr lang="en-US" sz="2200" b="0" i="1" smtClean="0">
                              <a:latin typeface="Cambria Math"/>
                            </a:rPr>
                            <m:t>=</m:t>
                          </m:r>
                          <m:r>
                            <a:rPr lang="en-US" sz="2200" b="0" i="1" smtClean="0">
                              <a:latin typeface="Cambria Math"/>
                            </a:rPr>
                            <m:t>𝑉𝑎𝑟𝑖𝑎𝑛𝑐𝑒</m:t>
                          </m:r>
                        </m:e>
                      </m:nary>
                    </m:oMath>
                  </m:oMathPara>
                </a14:m>
                <a:endParaRPr lang="en-US" sz="2200" dirty="0"/>
              </a:p>
              <a:p>
                <a:pPr marL="0" indent="0">
                  <a:buNone/>
                </a:pPr>
                <a:r>
                  <a:rPr lang="en-US" sz="2200" dirty="0"/>
                  <a:t>Therefore for any  distribution ,</a:t>
                </a:r>
                <a14:m>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a:ea typeface="Cambria Math"/>
                          </a:rPr>
                          <m:t>𝜇</m:t>
                        </m:r>
                      </m:e>
                      <m:sub>
                        <m:r>
                          <a:rPr lang="en-US" sz="2200" b="0" i="1" smtClean="0">
                            <a:latin typeface="Cambria Math"/>
                          </a:rPr>
                          <m:t>2</m:t>
                        </m:r>
                      </m:sub>
                    </m:sSub>
                  </m:oMath>
                </a14:m>
                <a:r>
                  <a:rPr lang="en-US" sz="2200" dirty="0"/>
                  <a:t> coincides with the variance of the distribution.</a:t>
                </a:r>
              </a:p>
              <a:p>
                <a:pPr marL="0" indent="0">
                  <a:buNone/>
                </a:pPr>
                <a:r>
                  <a:rPr lang="en-US" sz="2200" dirty="0"/>
                  <a:t>Similarly, </a:t>
                </a:r>
                <a14:m>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a:ea typeface="Cambria Math"/>
                          </a:rPr>
                          <m:t>𝜇</m:t>
                        </m:r>
                      </m:e>
                      <m:sub>
                        <m:r>
                          <a:rPr lang="en-US" sz="2200" b="0" i="1" smtClean="0">
                            <a:latin typeface="Cambria Math"/>
                          </a:rPr>
                          <m:t>3</m:t>
                        </m:r>
                      </m:sub>
                    </m:sSub>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𝑁</m:t>
                        </m:r>
                      </m:den>
                    </m:f>
                    <m:nary>
                      <m:naryPr>
                        <m:chr m:val="∑"/>
                        <m:ctrlPr>
                          <a:rPr lang="en-US" sz="2200" b="0" i="1" smtClean="0">
                            <a:latin typeface="Cambria Math" panose="02040503050406030204" pitchFamily="18" charset="0"/>
                          </a:rPr>
                        </m:ctrlPr>
                      </m:naryPr>
                      <m:sub>
                        <m:r>
                          <m:rPr>
                            <m:brk m:alnAt="23"/>
                          </m:rPr>
                          <a:rPr lang="en-US" sz="2200" b="0" i="1" smtClean="0">
                            <a:latin typeface="Cambria Math"/>
                          </a:rPr>
                          <m:t>𝑖</m:t>
                        </m:r>
                        <m:r>
                          <a:rPr lang="en-US" sz="2200" b="0" i="1" smtClean="0">
                            <a:latin typeface="Cambria Math"/>
                          </a:rPr>
                          <m:t>=1</m:t>
                        </m:r>
                      </m:sub>
                      <m:sup>
                        <m:r>
                          <a:rPr lang="en-US" sz="2200" b="0" i="1" smtClean="0">
                            <a:latin typeface="Cambria Math"/>
                          </a:rPr>
                          <m:t>𝑛</m:t>
                        </m:r>
                      </m:sup>
                      <m:e>
                        <m:sSub>
                          <m:sSubPr>
                            <m:ctrlPr>
                              <a:rPr lang="en-US" sz="2200" b="0" i="1" smtClean="0">
                                <a:latin typeface="Cambria Math" panose="02040503050406030204" pitchFamily="18" charset="0"/>
                              </a:rPr>
                            </m:ctrlPr>
                          </m:sSubPr>
                          <m:e>
                            <m:r>
                              <a:rPr lang="en-US" sz="2200" b="0" i="1" smtClean="0">
                                <a:latin typeface="Cambria Math"/>
                              </a:rPr>
                              <m:t>𝑓</m:t>
                            </m:r>
                          </m:e>
                          <m:sub>
                            <m:r>
                              <a:rPr lang="en-US" sz="2200" b="0" i="1" smtClean="0">
                                <a:latin typeface="Cambria Math"/>
                              </a:rPr>
                              <m:t>𝑖</m:t>
                            </m:r>
                          </m:sub>
                        </m:sSub>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𝑖</m:t>
                                    </m:r>
                                  </m:sub>
                                </m:sSub>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𝑥</m:t>
                                    </m:r>
                                  </m:e>
                                </m:acc>
                              </m:e>
                            </m:d>
                          </m:e>
                          <m:sup>
                            <m:r>
                              <a:rPr lang="en-US" sz="2200" b="0" i="1" smtClean="0">
                                <a:latin typeface="Cambria Math"/>
                              </a:rPr>
                              <m:t>3</m:t>
                            </m:r>
                          </m:sup>
                        </m:sSup>
                      </m:e>
                    </m:nary>
                  </m:oMath>
                </a14:m>
                <a:endParaRPr lang="en-US" sz="2200" dirty="0"/>
              </a:p>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𝜇</m:t>
                        </m:r>
                      </m:e>
                      <m:sub>
                        <m:r>
                          <a:rPr lang="en-US" sz="2200" b="0" i="1" smtClean="0">
                            <a:latin typeface="Cambria Math"/>
                            <a:ea typeface="Cambria Math"/>
                          </a:rPr>
                          <m:t>4</m:t>
                        </m:r>
                      </m:sub>
                    </m:sSub>
                    <m:r>
                      <a:rPr lang="en-US" sz="2200" i="1">
                        <a:latin typeface="Cambria Math"/>
                      </a:rPr>
                      <m:t>=</m:t>
                    </m:r>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𝑁</m:t>
                        </m:r>
                      </m:den>
                    </m:f>
                    <m:nary>
                      <m:naryPr>
                        <m:chr m:val="∑"/>
                        <m:ctrlPr>
                          <a:rPr lang="en-US" sz="2200" i="1">
                            <a:latin typeface="Cambria Math" panose="02040503050406030204" pitchFamily="18" charset="0"/>
                          </a:rPr>
                        </m:ctrlPr>
                      </m:naryPr>
                      <m:sub>
                        <m:r>
                          <m:rPr>
                            <m:brk m:alnAt="23"/>
                          </m:rPr>
                          <a:rPr lang="en-US" sz="2200" i="1">
                            <a:latin typeface="Cambria Math"/>
                          </a:rPr>
                          <m:t>𝑖</m:t>
                        </m:r>
                        <m:r>
                          <a:rPr lang="en-US" sz="2200" i="1">
                            <a:latin typeface="Cambria Math"/>
                          </a:rPr>
                          <m:t>=1</m:t>
                        </m:r>
                      </m:sub>
                      <m:sup>
                        <m:r>
                          <a:rPr lang="en-US" sz="2200" i="1">
                            <a:latin typeface="Cambria Math"/>
                          </a:rPr>
                          <m:t>𝑛</m:t>
                        </m:r>
                      </m:sup>
                      <m:e>
                        <m:sSub>
                          <m:sSubPr>
                            <m:ctrlPr>
                              <a:rPr lang="en-US" sz="2200" i="1">
                                <a:latin typeface="Cambria Math" panose="02040503050406030204" pitchFamily="18" charset="0"/>
                              </a:rPr>
                            </m:ctrlPr>
                          </m:sSubPr>
                          <m:e>
                            <m:r>
                              <a:rPr lang="en-US" sz="2200" i="1">
                                <a:latin typeface="Cambria Math"/>
                              </a:rPr>
                              <m:t>𝑓</m:t>
                            </m:r>
                          </m:e>
                          <m:sub>
                            <m:r>
                              <a:rPr lang="en-US" sz="2200" i="1">
                                <a:latin typeface="Cambria Math"/>
                              </a:rPr>
                              <m:t>𝑖</m:t>
                            </m:r>
                          </m:sub>
                        </m:sSub>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𝑖</m:t>
                                    </m:r>
                                  </m:sub>
                                </m:sSub>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𝑥</m:t>
                                    </m:r>
                                  </m:e>
                                </m:acc>
                              </m:e>
                            </m:d>
                          </m:e>
                          <m:sup>
                            <m:r>
                              <a:rPr lang="en-US" sz="2200" b="0" i="1" smtClean="0">
                                <a:latin typeface="Cambria Math"/>
                              </a:rPr>
                              <m:t>4</m:t>
                            </m:r>
                          </m:sup>
                        </m:sSup>
                      </m:e>
                    </m:nary>
                  </m:oMath>
                </a14:m>
                <a:r>
                  <a:rPr lang="en-US" sz="2200" b="1" dirty="0"/>
                  <a:t> </a:t>
                </a:r>
                <a:r>
                  <a:rPr lang="en-US" sz="2200" dirty="0"/>
                  <a:t>and so on.</a:t>
                </a:r>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2062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46E4475-C941-4DF9-9884-F185B22D46B0}"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Central Moments (CO1)</a:t>
            </a:r>
          </a:p>
        </p:txBody>
      </p:sp>
    </p:spTree>
    <p:extLst>
      <p:ext uri="{BB962C8B-B14F-4D97-AF65-F5344CB8AC3E}">
        <p14:creationId xmlns:p14="http://schemas.microsoft.com/office/powerpoint/2010/main" val="28192292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98B65429-3E62-456F-8A7C-A845EB5EA5F2}" type="datetime1">
              <a:rPr lang="en-US" smtClean="0"/>
              <a:t>1/5/2023</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5</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Syllabus</a:t>
            </a:r>
          </a:p>
        </p:txBody>
      </p:sp>
      <p:sp>
        <p:nvSpPr>
          <p:cNvPr id="10" name="Footer Placeholder 9"/>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2" name="Content Placeholder 1"/>
          <p:cNvSpPr>
            <a:spLocks noGrp="1"/>
          </p:cNvSpPr>
          <p:nvPr>
            <p:ph idx="1"/>
          </p:nvPr>
        </p:nvSpPr>
        <p:spPr/>
        <p:txBody>
          <a:bodyPr>
            <a:normAutofit/>
          </a:bodyPr>
          <a:lstStyle/>
          <a:p>
            <a:pPr marL="0" indent="0" algn="just">
              <a:buNone/>
            </a:pPr>
            <a:r>
              <a:rPr lang="en-IN" sz="2000" b="1" dirty="0">
                <a:solidFill>
                  <a:srgbClr val="000000"/>
                </a:solidFill>
                <a:latin typeface="Times New Roman" pitchFamily="18" charset="0"/>
                <a:ea typeface="Times New Roman" panose="02020603050405020304" pitchFamily="18" charset="0"/>
                <a:cs typeface="Times New Roman" pitchFamily="18" charset="0"/>
              </a:rPr>
              <a:t>Unit III (</a:t>
            </a:r>
            <a:r>
              <a:rPr lang="en-US" sz="2000" b="1" dirty="0">
                <a:latin typeface="Times New Roman" pitchFamily="18" charset="0"/>
                <a:ea typeface="Calibri" panose="020F0502020204030204" pitchFamily="34" charset="0"/>
                <a:cs typeface="Times New Roman" pitchFamily="18" charset="0"/>
              </a:rPr>
              <a:t>Probability and Random Variable)</a:t>
            </a:r>
            <a:endParaRPr lang="en-IN" sz="2000" b="1" dirty="0">
              <a:solidFill>
                <a:srgbClr val="000000"/>
              </a:solidFill>
              <a:latin typeface="Times New Roman" pitchFamily="18" charset="0"/>
              <a:ea typeface="Times New Roman" panose="02020603050405020304" pitchFamily="18" charset="0"/>
              <a:cs typeface="Times New Roman" pitchFamily="18" charset="0"/>
            </a:endParaRPr>
          </a:p>
          <a:p>
            <a:pPr marL="0" indent="0" algn="just">
              <a:buNone/>
            </a:pPr>
            <a:r>
              <a:rPr lang="en-IN" sz="2000" dirty="0">
                <a:solidFill>
                  <a:srgbClr val="000000"/>
                </a:solidFill>
                <a:latin typeface="Times New Roman" pitchFamily="18" charset="0"/>
                <a:ea typeface="Times New Roman" panose="02020603050405020304" pitchFamily="18" charset="0"/>
                <a:cs typeface="Times New Roman" pitchFamily="18" charset="0"/>
              </a:rPr>
              <a:t>Random Variable: Definition of a Random Variable, Discrete Random Variable, Continuous Random Variable, Probability mass function, Probability Density Function, Distribution functions. </a:t>
            </a:r>
            <a:endParaRPr lang="en-US" sz="2000" dirty="0">
              <a:latin typeface="Times New Roman" pitchFamily="18" charset="0"/>
              <a:ea typeface="Times New Roman" panose="02020603050405020304" pitchFamily="18" charset="0"/>
              <a:cs typeface="Times New Roman" pitchFamily="18" charset="0"/>
            </a:endParaRPr>
          </a:p>
          <a:p>
            <a:pPr marL="0" indent="0" algn="just">
              <a:buNone/>
            </a:pPr>
            <a:r>
              <a:rPr lang="en-US" sz="2000" dirty="0">
                <a:latin typeface="Times New Roman" pitchFamily="18" charset="0"/>
                <a:ea typeface="Calibri" panose="020F0502020204030204" pitchFamily="34" charset="0"/>
                <a:cs typeface="Times New Roman" pitchFamily="18" charset="0"/>
              </a:rPr>
              <a:t>Multiple Random Variables:  Joint density and distribution Function, Properties of Joint Distribution function, Marginal density Functions, Conditional Distribution and Density, Statistical Independence, Central Limit Theorem (Proof not expected).</a:t>
            </a:r>
          </a:p>
          <a:p>
            <a:pPr marL="0" indent="0" algn="just">
              <a:buNone/>
            </a:pPr>
            <a:r>
              <a:rPr lang="en-IN" sz="2000" b="1" dirty="0">
                <a:solidFill>
                  <a:srgbClr val="000000"/>
                </a:solidFill>
                <a:latin typeface="Times New Roman" pitchFamily="18" charset="0"/>
                <a:ea typeface="Times New Roman" panose="02020603050405020304" pitchFamily="18" charset="0"/>
                <a:cs typeface="Times New Roman" pitchFamily="18" charset="0"/>
              </a:rPr>
              <a:t>Unit IV (</a:t>
            </a:r>
            <a:r>
              <a:rPr lang="en-US" sz="2000" b="1" dirty="0">
                <a:latin typeface="Times New Roman" pitchFamily="18" charset="0"/>
                <a:ea typeface="Calibri" panose="020F0502020204030204" pitchFamily="34" charset="0"/>
                <a:cs typeface="Times New Roman" pitchFamily="18" charset="0"/>
              </a:rPr>
              <a:t>Expectations and Probability Distribution)</a:t>
            </a:r>
            <a:endParaRPr lang="en-IN" sz="2000" b="1" dirty="0">
              <a:solidFill>
                <a:srgbClr val="000000"/>
              </a:solidFill>
              <a:latin typeface="Times New Roman" pitchFamily="18" charset="0"/>
              <a:ea typeface="Times New Roman" panose="02020603050405020304" pitchFamily="18" charset="0"/>
              <a:cs typeface="Times New Roman" pitchFamily="18" charset="0"/>
            </a:endParaRPr>
          </a:p>
          <a:p>
            <a:pPr marL="0" indent="0" algn="just">
              <a:buNone/>
            </a:pPr>
            <a:r>
              <a:rPr lang="en-US" sz="2000" dirty="0">
                <a:latin typeface="Times New Roman" pitchFamily="18" charset="0"/>
                <a:ea typeface="Calibri" panose="020F0502020204030204" pitchFamily="34" charset="0"/>
                <a:cs typeface="Times New Roman" pitchFamily="18" charset="0"/>
              </a:rPr>
              <a:t>Operation on One Random Variable – Expectations: Introduction, Expected Value of a Random Variable,  Mean, Variance, Moment Generating Function, Binomial, Poisson,  Normal, Exponential distribution.</a:t>
            </a:r>
            <a:endParaRPr lang="en-IN" sz="2000" b="1" dirty="0">
              <a:solidFill>
                <a:srgbClr val="000000"/>
              </a:solidFill>
              <a:latin typeface="Times New Roman" pitchFamily="18" charset="0"/>
              <a:ea typeface="Times New Roman" panose="02020603050405020304" pitchFamily="18" charset="0"/>
              <a:cs typeface="Times New Roman" pitchFamily="18" charset="0"/>
            </a:endParaRPr>
          </a:p>
          <a:p>
            <a:pPr marL="0" indent="0">
              <a:buNone/>
            </a:pPr>
            <a:endParaRPr lang="en-US" sz="2000" b="1" dirty="0">
              <a:latin typeface="Times New Roman" pitchFamily="18" charset="0"/>
              <a:ea typeface="Calibri" panose="020F0502020204030204" pitchFamily="34" charset="0"/>
              <a:cs typeface="Times New Roman" pitchFamily="18" charset="0"/>
            </a:endParaRPr>
          </a:p>
          <a:p>
            <a:pPr marL="0" indent="0">
              <a:buNone/>
            </a:pPr>
            <a:endParaRPr lang="en-IN" sz="2000" b="1" dirty="0">
              <a:solidFill>
                <a:srgbClr val="000000"/>
              </a:solidFill>
              <a:latin typeface="Times New Roman" panose="02020603050405020304" pitchFamily="18" charset="0"/>
              <a:ea typeface="Times New Roman" panose="02020603050405020304" pitchFamily="18" charset="0"/>
              <a:cs typeface="Times New Roman" pitchFamily="18" charset="0"/>
            </a:endParaRPr>
          </a:p>
          <a:p>
            <a:pPr marL="0" indent="0">
              <a:buNone/>
            </a:pPr>
            <a:endParaRPr lang="en-US" sz="2000" dirty="0">
              <a:latin typeface="Times New Roman" pitchFamily="18" charset="0"/>
              <a:ea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val="31447289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r>
                  <a:rPr lang="en-US" sz="2200" b="1" dirty="0"/>
                  <a:t>Example</a:t>
                </a:r>
                <a:r>
                  <a:rPr lang="en-US" sz="2200" dirty="0"/>
                  <a:t> </a:t>
                </a:r>
                <a14:m>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a:ea typeface="Cambria Math"/>
                          </a:rPr>
                          <m:t>𝜇</m:t>
                        </m:r>
                      </m:e>
                      <m:sub>
                        <m:r>
                          <a:rPr lang="en-US" sz="2200" b="0" i="1" smtClean="0">
                            <a:latin typeface="Cambria Math"/>
                          </a:rPr>
                          <m:t>1,</m:t>
                        </m:r>
                      </m:sub>
                    </m:sSub>
                    <m:sSub>
                      <m:sSubPr>
                        <m:ctrlPr>
                          <a:rPr lang="en-US" sz="2200" i="1" smtClean="0">
                            <a:latin typeface="Cambria Math" panose="02040503050406030204" pitchFamily="18" charset="0"/>
                          </a:rPr>
                        </m:ctrlPr>
                      </m:sSubPr>
                      <m:e>
                        <m:r>
                          <a:rPr lang="en-US" sz="2200" i="1" smtClean="0">
                            <a:latin typeface="Cambria Math"/>
                            <a:ea typeface="Cambria Math"/>
                          </a:rPr>
                          <m:t>𝜇</m:t>
                        </m:r>
                      </m:e>
                      <m:sub>
                        <m:r>
                          <a:rPr lang="en-US" sz="2200" b="0" i="1" smtClean="0">
                            <a:latin typeface="Cambria Math"/>
                          </a:rPr>
                          <m:t>2,</m:t>
                        </m:r>
                      </m:sub>
                    </m:sSub>
                    <m:sSub>
                      <m:sSubPr>
                        <m:ctrlPr>
                          <a:rPr lang="en-US" sz="2200" i="1" smtClean="0">
                            <a:latin typeface="Cambria Math" panose="02040503050406030204" pitchFamily="18" charset="0"/>
                          </a:rPr>
                        </m:ctrlPr>
                      </m:sSubPr>
                      <m:e>
                        <m:r>
                          <a:rPr lang="en-US" sz="2200" i="1" smtClean="0">
                            <a:latin typeface="Cambria Math"/>
                            <a:ea typeface="Cambria Math"/>
                          </a:rPr>
                          <m:t>𝜇</m:t>
                        </m:r>
                      </m:e>
                      <m:sub>
                        <m:r>
                          <a:rPr lang="en-US" sz="2200" b="0" i="1" smtClean="0">
                            <a:latin typeface="Cambria Math"/>
                          </a:rPr>
                          <m:t>3,</m:t>
                        </m:r>
                      </m:sub>
                    </m:sSub>
                    <m:sSub>
                      <m:sSubPr>
                        <m:ctrlPr>
                          <a:rPr lang="en-US" sz="2200" i="1" smtClean="0">
                            <a:latin typeface="Cambria Math" panose="02040503050406030204" pitchFamily="18" charset="0"/>
                          </a:rPr>
                        </m:ctrlPr>
                      </m:sSubPr>
                      <m:e>
                        <m:r>
                          <a:rPr lang="en-US" sz="2200" i="1" smtClean="0">
                            <a:latin typeface="Cambria Math"/>
                            <a:ea typeface="Cambria Math"/>
                          </a:rPr>
                          <m:t>𝜇</m:t>
                        </m:r>
                      </m:e>
                      <m:sub>
                        <m:r>
                          <a:rPr lang="en-US" sz="2200" b="0" i="1" smtClean="0">
                            <a:latin typeface="Cambria Math"/>
                          </a:rPr>
                          <m:t>4 </m:t>
                        </m:r>
                      </m:sub>
                    </m:sSub>
                  </m:oMath>
                </a14:m>
                <a:r>
                  <a:rPr lang="en-US" sz="2200" dirty="0"/>
                  <a:t>for the following frequency distribution.</a:t>
                </a:r>
              </a:p>
              <a:p>
                <a:endParaRPr lang="en-US" sz="2200" dirty="0"/>
              </a:p>
              <a:p>
                <a:endParaRPr lang="en-US" sz="2200" dirty="0"/>
              </a:p>
              <a:p>
                <a:endParaRPr lang="en-US" sz="2200" dirty="0"/>
              </a:p>
              <a:p>
                <a:endParaRPr lang="en-US" sz="2200" dirty="0"/>
              </a:p>
              <a:p>
                <a:r>
                  <a:rPr lang="en-US" sz="2200" b="1" dirty="0"/>
                  <a:t>Sol. Calculation of Moments</a:t>
                </a:r>
              </a:p>
              <a:p>
                <a:endParaRPr lang="en-US" sz="22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889" t="-67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BA3FBA45-78BD-464C-9F10-958164599483}"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3887615951"/>
              </p:ext>
            </p:extLst>
          </p:nvPr>
        </p:nvGraphicFramePr>
        <p:xfrm>
          <a:off x="1066800" y="1676400"/>
          <a:ext cx="6095999" cy="101092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0000"/>
                    </a:ext>
                  </a:extLst>
                </a:gridCol>
                <a:gridCol w="674914">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370840">
                <a:tc>
                  <a:txBody>
                    <a:bodyPr/>
                    <a:lstStyle/>
                    <a:p>
                      <a:r>
                        <a:rPr lang="en-US" dirty="0">
                          <a:latin typeface="Times New Roman" panose="02020603050405020304" pitchFamily="18" charset="0"/>
                        </a:rPr>
                        <a:t>Marks</a:t>
                      </a:r>
                    </a:p>
                  </a:txBody>
                  <a:tcPr/>
                </a:tc>
                <a:tc>
                  <a:txBody>
                    <a:bodyPr/>
                    <a:lstStyle/>
                    <a:p>
                      <a:r>
                        <a:rPr lang="en-US" dirty="0">
                          <a:latin typeface="Times New Roman" panose="02020603050405020304" pitchFamily="18" charset="0"/>
                        </a:rPr>
                        <a:t>5-15</a:t>
                      </a:r>
                    </a:p>
                  </a:txBody>
                  <a:tcPr/>
                </a:tc>
                <a:tc>
                  <a:txBody>
                    <a:bodyPr/>
                    <a:lstStyle/>
                    <a:p>
                      <a:r>
                        <a:rPr lang="en-US" dirty="0">
                          <a:latin typeface="Times New Roman" panose="02020603050405020304" pitchFamily="18" charset="0"/>
                        </a:rPr>
                        <a:t>15-25</a:t>
                      </a:r>
                    </a:p>
                  </a:txBody>
                  <a:tcPr/>
                </a:tc>
                <a:tc>
                  <a:txBody>
                    <a:bodyPr/>
                    <a:lstStyle/>
                    <a:p>
                      <a:r>
                        <a:rPr lang="en-US" dirty="0">
                          <a:latin typeface="Times New Roman" panose="02020603050405020304" pitchFamily="18" charset="0"/>
                        </a:rPr>
                        <a:t>25-35</a:t>
                      </a:r>
                    </a:p>
                  </a:txBody>
                  <a:tcPr/>
                </a:tc>
                <a:tc>
                  <a:txBody>
                    <a:bodyPr/>
                    <a:lstStyle/>
                    <a:p>
                      <a:r>
                        <a:rPr lang="en-US" dirty="0">
                          <a:latin typeface="Times New Roman" panose="02020603050405020304" pitchFamily="18" charset="0"/>
                        </a:rPr>
                        <a:t>35-45</a:t>
                      </a:r>
                    </a:p>
                  </a:txBody>
                  <a:tcPr/>
                </a:tc>
                <a:tc>
                  <a:txBody>
                    <a:bodyPr/>
                    <a:lstStyle/>
                    <a:p>
                      <a:r>
                        <a:rPr lang="en-US" dirty="0">
                          <a:latin typeface="Times New Roman" panose="02020603050405020304" pitchFamily="18" charset="0"/>
                        </a:rPr>
                        <a:t>45-55</a:t>
                      </a:r>
                    </a:p>
                  </a:txBody>
                  <a:tcPr/>
                </a:tc>
                <a:tc>
                  <a:txBody>
                    <a:bodyPr/>
                    <a:lstStyle/>
                    <a:p>
                      <a:r>
                        <a:rPr lang="en-US" dirty="0">
                          <a:latin typeface="Times New Roman" panose="02020603050405020304" pitchFamily="18" charset="0"/>
                        </a:rPr>
                        <a:t>55-65</a:t>
                      </a:r>
                    </a:p>
                  </a:txBody>
                  <a:tcPr/>
                </a:tc>
                <a:extLst>
                  <a:ext uri="{0D108BD9-81ED-4DB2-BD59-A6C34878D82A}">
                    <a16:rowId xmlns:a16="http://schemas.microsoft.com/office/drawing/2014/main" val="10000"/>
                  </a:ext>
                </a:extLst>
              </a:tr>
              <a:tr h="370840">
                <a:tc>
                  <a:txBody>
                    <a:bodyPr/>
                    <a:lstStyle/>
                    <a:p>
                      <a:r>
                        <a:rPr lang="en-US" dirty="0" err="1">
                          <a:latin typeface="Times New Roman" panose="02020603050405020304" pitchFamily="18" charset="0"/>
                        </a:rPr>
                        <a:t>No.of</a:t>
                      </a:r>
                      <a:r>
                        <a:rPr lang="en-US" dirty="0"/>
                        <a:t> students</a:t>
                      </a:r>
                    </a:p>
                  </a:txBody>
                  <a:tcPr/>
                </a:tc>
                <a:tc>
                  <a:txBody>
                    <a:bodyPr/>
                    <a:lstStyle/>
                    <a:p>
                      <a:r>
                        <a:rPr lang="en-US" dirty="0">
                          <a:latin typeface="Times New Roman" panose="02020603050405020304" pitchFamily="18" charset="0"/>
                        </a:rPr>
                        <a:t>10</a:t>
                      </a:r>
                    </a:p>
                  </a:txBody>
                  <a:tcPr/>
                </a:tc>
                <a:tc>
                  <a:txBody>
                    <a:bodyPr/>
                    <a:lstStyle/>
                    <a:p>
                      <a:r>
                        <a:rPr lang="en-US" dirty="0">
                          <a:latin typeface="Times New Roman" panose="02020603050405020304" pitchFamily="18" charset="0"/>
                        </a:rPr>
                        <a:t>20</a:t>
                      </a:r>
                    </a:p>
                  </a:txBody>
                  <a:tcPr/>
                </a:tc>
                <a:tc>
                  <a:txBody>
                    <a:bodyPr/>
                    <a:lstStyle/>
                    <a:p>
                      <a:r>
                        <a:rPr lang="en-US" dirty="0">
                          <a:latin typeface="Times New Roman" panose="02020603050405020304" pitchFamily="18" charset="0"/>
                        </a:rPr>
                        <a:t>25</a:t>
                      </a:r>
                    </a:p>
                  </a:txBody>
                  <a:tcPr/>
                </a:tc>
                <a:tc>
                  <a:txBody>
                    <a:bodyPr/>
                    <a:lstStyle/>
                    <a:p>
                      <a:r>
                        <a:rPr lang="en-US" dirty="0">
                          <a:latin typeface="Times New Roman" panose="02020603050405020304" pitchFamily="18" charset="0"/>
                        </a:rPr>
                        <a:t>20</a:t>
                      </a:r>
                    </a:p>
                  </a:txBody>
                  <a:tcPr/>
                </a:tc>
                <a:tc>
                  <a:txBody>
                    <a:bodyPr/>
                    <a:lstStyle/>
                    <a:p>
                      <a:r>
                        <a:rPr lang="en-US" dirty="0">
                          <a:latin typeface="Times New Roman" panose="02020603050405020304" pitchFamily="18" charset="0"/>
                        </a:rPr>
                        <a:t>15</a:t>
                      </a:r>
                    </a:p>
                  </a:txBody>
                  <a:tcPr/>
                </a:tc>
                <a:tc>
                  <a:txBody>
                    <a:bodyPr/>
                    <a:lstStyle/>
                    <a:p>
                      <a:r>
                        <a:rPr lang="en-US" dirty="0">
                          <a:latin typeface="Times New Roman" panose="02020603050405020304" pitchFamily="18" charset="0"/>
                        </a:rPr>
                        <a:t>10</a:t>
                      </a:r>
                    </a:p>
                  </a:txBody>
                  <a:tcPr/>
                </a:tc>
                <a:extLst>
                  <a:ext uri="{0D108BD9-81ED-4DB2-BD59-A6C34878D82A}">
                    <a16:rowId xmlns:a16="http://schemas.microsoft.com/office/drawing/2014/main" val="10001"/>
                  </a:ext>
                </a:extLst>
              </a:tr>
            </a:tbl>
          </a:graphicData>
        </a:graphic>
      </p:graphicFrame>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Central Moments (CO1)</a:t>
            </a:r>
          </a:p>
        </p:txBody>
      </p:sp>
    </p:spTree>
    <p:extLst>
      <p:ext uri="{BB962C8B-B14F-4D97-AF65-F5344CB8AC3E}">
        <p14:creationId xmlns:p14="http://schemas.microsoft.com/office/powerpoint/2010/main" val="31179693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Content Placeholder 1"/>
              <p:cNvGraphicFramePr>
                <a:graphicFrameLocks noGrp="1"/>
              </p:cNvGraphicFramePr>
              <p:nvPr>
                <p:ph idx="1"/>
                <p:extLst>
                  <p:ext uri="{D42A27DB-BD31-4B8C-83A1-F6EECF244321}">
                    <p14:modId xmlns:p14="http://schemas.microsoft.com/office/powerpoint/2010/main" val="209973020"/>
                  </p:ext>
                </p:extLst>
              </p:nvPr>
            </p:nvGraphicFramePr>
            <p:xfrm>
              <a:off x="228600" y="804637"/>
              <a:ext cx="8763000" cy="4777233"/>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1219200">
                      <a:extLst>
                        <a:ext uri="{9D8B030D-6E8A-4147-A177-3AD203B41FA5}">
                          <a16:colId xmlns:a16="http://schemas.microsoft.com/office/drawing/2014/main" val="20005"/>
                        </a:ext>
                      </a:extLst>
                    </a:gridCol>
                    <a:gridCol w="12954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gridCol w="1219200">
                      <a:extLst>
                        <a:ext uri="{9D8B030D-6E8A-4147-A177-3AD203B41FA5}">
                          <a16:colId xmlns:a16="http://schemas.microsoft.com/office/drawing/2014/main" val="20008"/>
                        </a:ext>
                      </a:extLst>
                    </a:gridCol>
                  </a:tblGrid>
                  <a:tr h="370840">
                    <a:tc>
                      <a:txBody>
                        <a:bodyPr/>
                        <a:lstStyle/>
                        <a:p>
                          <a:r>
                            <a:rPr lang="en-US" dirty="0">
                              <a:latin typeface="Times New Roman" panose="02020603050405020304" pitchFamily="18" charset="0"/>
                            </a:rPr>
                            <a:t>Marks</a:t>
                          </a:r>
                        </a:p>
                      </a:txBody>
                      <a:tcPr/>
                    </a:tc>
                    <a:tc>
                      <a:txBody>
                        <a:bodyPr/>
                        <a:lstStyle/>
                        <a:p>
                          <a:r>
                            <a:rPr lang="en-US" dirty="0">
                              <a:latin typeface="Times New Roman" panose="02020603050405020304" pitchFamily="18" charset="0"/>
                            </a:rPr>
                            <a:t>No.of Students(</a:t>
                          </a:r>
                          <a14:m>
                            <m:oMath xmlns:m="http://schemas.openxmlformats.org/officeDocument/2006/math">
                              <m:r>
                                <a:rPr lang="en-US" b="1" i="1" smtClean="0">
                                  <a:latin typeface="Cambria Math"/>
                                </a:rPr>
                                <m:t>𝒇</m:t>
                              </m:r>
                              <m:r>
                                <a:rPr lang="en-US" b="1" i="1" smtClean="0">
                                  <a:latin typeface="Cambria Math"/>
                                </a:rPr>
                                <m:t>)</m:t>
                              </m:r>
                            </m:oMath>
                          </a14:m>
                          <a:endParaRPr lang="en-US" dirty="0"/>
                        </a:p>
                      </a:txBody>
                      <a:tcPr/>
                    </a:tc>
                    <a:tc>
                      <a:txBody>
                        <a:bodyPr/>
                        <a:lstStyle/>
                        <a:p>
                          <a:r>
                            <a:rPr lang="en-US" dirty="0">
                              <a:latin typeface="Times New Roman" panose="02020603050405020304" pitchFamily="18" charset="0"/>
                            </a:rPr>
                            <a:t>Mid-Point</a:t>
                          </a:r>
                        </a:p>
                        <a:p>
                          <a:pPr/>
                          <a14:m>
                            <m:oMathPara xmlns:m="http://schemas.openxmlformats.org/officeDocument/2006/math">
                              <m:oMathParaPr>
                                <m:jc m:val="centerGroup"/>
                              </m:oMathParaPr>
                              <m:oMath xmlns:m="http://schemas.openxmlformats.org/officeDocument/2006/math">
                                <m:r>
                                  <a:rPr lang="en-US" b="1" i="1" smtClean="0">
                                    <a:latin typeface="Cambria Math"/>
                                  </a:rPr>
                                  <m:t>(</m:t>
                                </m:r>
                                <m:r>
                                  <a:rPr lang="en-US" b="1" i="1" smtClean="0">
                                    <a:latin typeface="Cambria Math"/>
                                  </a:rPr>
                                  <m:t>𝒙</m:t>
                                </m:r>
                                <m:r>
                                  <a:rPr lang="en-US" b="1" i="1" smtClean="0">
                                    <a:latin typeface="Cambria Math"/>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𝒇𝒙</m:t>
                                </m:r>
                              </m:oMath>
                            </m:oMathPara>
                          </a14:m>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𝒙</m:t>
                                </m:r>
                                <m:r>
                                  <a:rPr lang="en-US" b="1" i="1" smtClean="0">
                                    <a:latin typeface="Cambria Math"/>
                                  </a:rPr>
                                  <m:t>−</m:t>
                                </m:r>
                                <m:acc>
                                  <m:accPr>
                                    <m:chr m:val="̅"/>
                                    <m:ctrlPr>
                                      <a:rPr lang="en-US" b="1" i="1" smtClean="0">
                                        <a:latin typeface="Cambria Math" panose="02040503050406030204" pitchFamily="18" charset="0"/>
                                      </a:rPr>
                                    </m:ctrlPr>
                                  </m:accPr>
                                  <m:e>
                                    <m:r>
                                      <a:rPr lang="en-US" b="1" i="1" smtClean="0">
                                        <a:latin typeface="Cambria Math"/>
                                      </a:rPr>
                                      <m:t>𝒙</m:t>
                                    </m:r>
                                  </m:e>
                                </m:acc>
                                <m:r>
                                  <a:rPr lang="en-US" b="1" i="1" smtClean="0">
                                    <a:latin typeface="Cambria Math"/>
                                  </a:rPr>
                                  <m:t>=</m:t>
                                </m:r>
                                <m:r>
                                  <a:rPr lang="en-US" b="1" i="1" smtClean="0">
                                    <a:latin typeface="Cambria Math"/>
                                  </a:rPr>
                                  <m:t>𝒙</m:t>
                                </m:r>
                                <m:r>
                                  <a:rPr lang="en-US" b="1" i="1" smtClean="0">
                                    <a:latin typeface="Cambria Math"/>
                                  </a:rPr>
                                  <m:t>−</m:t>
                                </m:r>
                                <m:r>
                                  <a:rPr lang="en-US" b="1" i="1" smtClean="0">
                                    <a:latin typeface="Cambria Math"/>
                                  </a:rPr>
                                  <m:t>𝟑𝟒</m:t>
                                </m:r>
                              </m:oMath>
                            </m:oMathPara>
                          </a14:m>
                          <a:endParaRPr lang="en-US" dirty="0">
                            <a:latin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latin typeface="Cambria Math"/>
                                  </a:rPr>
                                  <m:t>𝒇</m:t>
                                </m:r>
                                <m:d>
                                  <m:dPr>
                                    <m:ctrlPr>
                                      <a:rPr lang="en-US" b="1" i="1" smtClean="0">
                                        <a:latin typeface="Cambria Math" panose="02040503050406030204" pitchFamily="18" charset="0"/>
                                      </a:rPr>
                                    </m:ctrlPr>
                                  </m:dPr>
                                  <m:e>
                                    <m:r>
                                      <a:rPr lang="en-US" b="1" i="1" smtClean="0">
                                        <a:latin typeface="Cambria Math"/>
                                      </a:rPr>
                                      <m:t>𝒙</m:t>
                                    </m:r>
                                    <m:r>
                                      <a:rPr lang="en-US" b="1" i="1" smtClean="0">
                                        <a:latin typeface="Cambria Math"/>
                                      </a:rPr>
                                      <m:t>−</m:t>
                                    </m:r>
                                    <m:acc>
                                      <m:accPr>
                                        <m:chr m:val="̅"/>
                                        <m:ctrlPr>
                                          <a:rPr lang="en-US" b="1" i="1" smtClean="0">
                                            <a:latin typeface="Cambria Math" panose="02040503050406030204" pitchFamily="18" charset="0"/>
                                          </a:rPr>
                                        </m:ctrlPr>
                                      </m:accPr>
                                      <m:e>
                                        <m:r>
                                          <a:rPr lang="en-US" b="1" i="1" smtClean="0">
                                            <a:latin typeface="Cambria Math"/>
                                          </a:rPr>
                                          <m:t>𝒙</m:t>
                                        </m:r>
                                      </m:e>
                                    </m:acc>
                                  </m:e>
                                </m:d>
                              </m:oMath>
                            </m:oMathPara>
                          </a14:m>
                          <a:endParaRPr lang="en-US" dirty="0">
                            <a:latin typeface="Times New Roman" panose="02020603050405020304" pitchFamily="18" charset="0"/>
                          </a:endParaRP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latin typeface="Cambria Math"/>
                                  </a:rPr>
                                  <m:t>𝒇</m:t>
                                </m:r>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r>
                                          <a:rPr lang="en-US" b="1" i="1" smtClean="0">
                                            <a:latin typeface="Cambria Math"/>
                                          </a:rPr>
                                          <m:t>𝒙</m:t>
                                        </m:r>
                                        <m:r>
                                          <a:rPr lang="en-US" b="1" i="1" smtClean="0">
                                            <a:latin typeface="Cambria Math"/>
                                          </a:rPr>
                                          <m:t>−</m:t>
                                        </m:r>
                                        <m:acc>
                                          <m:accPr>
                                            <m:chr m:val="̅"/>
                                            <m:ctrlPr>
                                              <a:rPr lang="en-US" b="1" i="1" smtClean="0">
                                                <a:latin typeface="Cambria Math" panose="02040503050406030204" pitchFamily="18" charset="0"/>
                                              </a:rPr>
                                            </m:ctrlPr>
                                          </m:accPr>
                                          <m:e>
                                            <m:r>
                                              <a:rPr lang="en-US" b="1" i="1" smtClean="0">
                                                <a:latin typeface="Cambria Math"/>
                                              </a:rPr>
                                              <m:t>𝒙</m:t>
                                            </m:r>
                                          </m:e>
                                        </m:acc>
                                      </m:e>
                                    </m:d>
                                  </m:e>
                                  <m:sup>
                                    <m:r>
                                      <a:rPr lang="en-US" b="1" i="1" smtClean="0">
                                        <a:latin typeface="Cambria Math"/>
                                      </a:rPr>
                                      <m:t>𝟐</m:t>
                                    </m:r>
                                  </m:sup>
                                </m:sSup>
                              </m:oMath>
                            </m:oMathPara>
                          </a14:m>
                          <a:endParaRPr lang="en-US" dirty="0">
                            <a:latin typeface="Times New Roman" panose="02020603050405020304" pitchFamily="18" charset="0"/>
                          </a:endParaRP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latin typeface="Cambria Math"/>
                                  </a:rPr>
                                  <m:t>𝒇</m:t>
                                </m:r>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r>
                                          <a:rPr lang="en-US" b="1" i="1" smtClean="0">
                                            <a:latin typeface="Cambria Math"/>
                                          </a:rPr>
                                          <m:t>𝒙</m:t>
                                        </m:r>
                                        <m:r>
                                          <a:rPr lang="en-US" b="1" i="1" smtClean="0">
                                            <a:latin typeface="Cambria Math"/>
                                          </a:rPr>
                                          <m:t>−</m:t>
                                        </m:r>
                                        <m:acc>
                                          <m:accPr>
                                            <m:chr m:val="̅"/>
                                            <m:ctrlPr>
                                              <a:rPr lang="en-US" b="1" i="1" smtClean="0">
                                                <a:latin typeface="Cambria Math" panose="02040503050406030204" pitchFamily="18" charset="0"/>
                                              </a:rPr>
                                            </m:ctrlPr>
                                          </m:accPr>
                                          <m:e>
                                            <m:r>
                                              <a:rPr lang="en-US" b="1" i="1" smtClean="0">
                                                <a:latin typeface="Cambria Math"/>
                                              </a:rPr>
                                              <m:t>𝒙</m:t>
                                            </m:r>
                                          </m:e>
                                        </m:acc>
                                      </m:e>
                                    </m:d>
                                  </m:e>
                                  <m:sup>
                                    <m:r>
                                      <a:rPr lang="en-US" b="1" i="1" smtClean="0">
                                        <a:latin typeface="Cambria Math"/>
                                      </a:rPr>
                                      <m:t>𝟑</m:t>
                                    </m:r>
                                  </m:sup>
                                </m:sSup>
                              </m:oMath>
                            </m:oMathPara>
                          </a14:m>
                          <a:endParaRPr lang="en-US" dirty="0">
                            <a:latin typeface="Times New Roman" panose="02020603050405020304" pitchFamily="18" charset="0"/>
                          </a:endParaRPr>
                        </a:p>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𝒇</m:t>
                                </m:r>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r>
                                          <a:rPr lang="en-US" b="1" i="1" smtClean="0">
                                            <a:latin typeface="Cambria Math"/>
                                          </a:rPr>
                                          <m:t>𝒙</m:t>
                                        </m:r>
                                        <m:r>
                                          <a:rPr lang="en-US" b="1" i="1" smtClean="0">
                                            <a:latin typeface="Cambria Math"/>
                                          </a:rPr>
                                          <m:t>−</m:t>
                                        </m:r>
                                        <m:acc>
                                          <m:accPr>
                                            <m:chr m:val="̅"/>
                                            <m:ctrlPr>
                                              <a:rPr lang="en-US" b="1" i="1" smtClean="0">
                                                <a:latin typeface="Cambria Math" panose="02040503050406030204" pitchFamily="18" charset="0"/>
                                              </a:rPr>
                                            </m:ctrlPr>
                                          </m:accPr>
                                          <m:e>
                                            <m:r>
                                              <a:rPr lang="en-US" b="1" i="1" smtClean="0">
                                                <a:latin typeface="Cambria Math"/>
                                              </a:rPr>
                                              <m:t>𝒙</m:t>
                                            </m:r>
                                          </m:e>
                                        </m:acc>
                                      </m:e>
                                    </m:d>
                                  </m:e>
                                  <m:sup>
                                    <m:r>
                                      <a:rPr lang="en-US" b="1" i="1" smtClean="0">
                                        <a:latin typeface="Cambria Math"/>
                                      </a:rPr>
                                      <m:t>𝟒</m:t>
                                    </m:r>
                                  </m:sup>
                                </m:sSup>
                              </m:oMath>
                            </m:oMathPara>
                          </a14:m>
                          <a:endParaRPr lang="en-US" dirty="0">
                            <a:latin typeface="Times New Roman" panose="02020603050405020304" pitchFamily="18" charset="0"/>
                          </a:endParaRPr>
                        </a:p>
                      </a:txBody>
                      <a:tcPr/>
                    </a:tc>
                    <a:extLst>
                      <a:ext uri="{0D108BD9-81ED-4DB2-BD59-A6C34878D82A}">
                        <a16:rowId xmlns:a16="http://schemas.microsoft.com/office/drawing/2014/main" val="10000"/>
                      </a:ext>
                    </a:extLst>
                  </a:tr>
                  <a:tr h="656400">
                    <a:tc>
                      <a:txBody>
                        <a:bodyPr/>
                        <a:lstStyle/>
                        <a:p>
                          <a:r>
                            <a:rPr lang="en-US" dirty="0">
                              <a:latin typeface="Times New Roman" panose="02020603050405020304" pitchFamily="18" charset="0"/>
                            </a:rPr>
                            <a:t>5-15</a:t>
                          </a:r>
                        </a:p>
                      </a:txBody>
                      <a:tcPr/>
                    </a:tc>
                    <a:tc>
                      <a:txBody>
                        <a:bodyPr/>
                        <a:lstStyle/>
                        <a:p>
                          <a:r>
                            <a:rPr lang="en-US" dirty="0">
                              <a:latin typeface="Times New Roman" panose="02020603050405020304" pitchFamily="18" charset="0"/>
                            </a:rPr>
                            <a:t>10</a:t>
                          </a:r>
                        </a:p>
                      </a:txBody>
                      <a:tcPr/>
                    </a:tc>
                    <a:tc>
                      <a:txBody>
                        <a:bodyPr/>
                        <a:lstStyle/>
                        <a:p>
                          <a:r>
                            <a:rPr lang="en-US" dirty="0">
                              <a:latin typeface="Times New Roman" panose="02020603050405020304" pitchFamily="18" charset="0"/>
                            </a:rPr>
                            <a:t>10</a:t>
                          </a:r>
                        </a:p>
                      </a:txBody>
                      <a:tcPr/>
                    </a:tc>
                    <a:tc>
                      <a:txBody>
                        <a:bodyPr/>
                        <a:lstStyle/>
                        <a:p>
                          <a:r>
                            <a:rPr lang="en-US" dirty="0">
                              <a:latin typeface="Times New Roman" panose="02020603050405020304" pitchFamily="18" charset="0"/>
                            </a:rPr>
                            <a:t>100</a:t>
                          </a:r>
                        </a:p>
                      </a:txBody>
                      <a:tcPr/>
                    </a:tc>
                    <a:tc>
                      <a:txBody>
                        <a:bodyPr/>
                        <a:lstStyle/>
                        <a:p>
                          <a:r>
                            <a:rPr lang="en-US" dirty="0">
                              <a:latin typeface="Times New Roman" panose="02020603050405020304" pitchFamily="18" charset="0"/>
                            </a:rPr>
                            <a:t>-24</a:t>
                          </a:r>
                        </a:p>
                      </a:txBody>
                      <a:tcPr/>
                    </a:tc>
                    <a:tc>
                      <a:txBody>
                        <a:bodyPr/>
                        <a:lstStyle/>
                        <a:p>
                          <a:r>
                            <a:rPr lang="en-US" dirty="0">
                              <a:latin typeface="Times New Roman" panose="02020603050405020304" pitchFamily="18" charset="0"/>
                            </a:rPr>
                            <a:t>-240</a:t>
                          </a:r>
                        </a:p>
                      </a:txBody>
                      <a:tcPr/>
                    </a:tc>
                    <a:tc>
                      <a:txBody>
                        <a:bodyPr/>
                        <a:lstStyle/>
                        <a:p>
                          <a:r>
                            <a:rPr lang="en-US" dirty="0">
                              <a:latin typeface="Times New Roman" panose="02020603050405020304" pitchFamily="18" charset="0"/>
                            </a:rPr>
                            <a:t>5760</a:t>
                          </a:r>
                        </a:p>
                      </a:txBody>
                      <a:tcPr/>
                    </a:tc>
                    <a:tc>
                      <a:txBody>
                        <a:bodyPr/>
                        <a:lstStyle/>
                        <a:p>
                          <a:r>
                            <a:rPr lang="en-US" dirty="0">
                              <a:latin typeface="Times New Roman" panose="02020603050405020304" pitchFamily="18" charset="0"/>
                            </a:rPr>
                            <a:t>-138240</a:t>
                          </a:r>
                        </a:p>
                      </a:txBody>
                      <a:tcPr/>
                    </a:tc>
                    <a:tc>
                      <a:txBody>
                        <a:bodyPr/>
                        <a:lstStyle/>
                        <a:p>
                          <a:r>
                            <a:rPr lang="en-US" dirty="0">
                              <a:latin typeface="Times New Roman" panose="02020603050405020304" pitchFamily="18" charset="0"/>
                            </a:rPr>
                            <a:t>3317760</a:t>
                          </a:r>
                        </a:p>
                      </a:txBody>
                      <a:tcPr/>
                    </a:tc>
                    <a:extLst>
                      <a:ext uri="{0D108BD9-81ED-4DB2-BD59-A6C34878D82A}">
                        <a16:rowId xmlns:a16="http://schemas.microsoft.com/office/drawing/2014/main" val="10001"/>
                      </a:ext>
                    </a:extLst>
                  </a:tr>
                  <a:tr h="808800">
                    <a:tc>
                      <a:txBody>
                        <a:bodyPr/>
                        <a:lstStyle/>
                        <a:p>
                          <a:r>
                            <a:rPr lang="en-US" dirty="0">
                              <a:latin typeface="Times New Roman" panose="02020603050405020304" pitchFamily="18" charset="0"/>
                            </a:rPr>
                            <a:t>15-25</a:t>
                          </a:r>
                        </a:p>
                      </a:txBody>
                      <a:tcPr/>
                    </a:tc>
                    <a:tc>
                      <a:txBody>
                        <a:bodyPr/>
                        <a:lstStyle/>
                        <a:p>
                          <a:r>
                            <a:rPr lang="en-US" dirty="0">
                              <a:latin typeface="Times New Roman" panose="02020603050405020304" pitchFamily="18" charset="0"/>
                            </a:rPr>
                            <a:t>20</a:t>
                          </a:r>
                        </a:p>
                      </a:txBody>
                      <a:tcPr/>
                    </a:tc>
                    <a:tc>
                      <a:txBody>
                        <a:bodyPr/>
                        <a:lstStyle/>
                        <a:p>
                          <a:r>
                            <a:rPr lang="en-US" dirty="0">
                              <a:latin typeface="Times New Roman" panose="02020603050405020304" pitchFamily="18" charset="0"/>
                            </a:rPr>
                            <a:t>20</a:t>
                          </a:r>
                        </a:p>
                      </a:txBody>
                      <a:tcPr/>
                    </a:tc>
                    <a:tc>
                      <a:txBody>
                        <a:bodyPr/>
                        <a:lstStyle/>
                        <a:p>
                          <a:r>
                            <a:rPr lang="en-US" dirty="0">
                              <a:latin typeface="Times New Roman" panose="02020603050405020304" pitchFamily="18" charset="0"/>
                            </a:rPr>
                            <a:t>400</a:t>
                          </a:r>
                        </a:p>
                      </a:txBody>
                      <a:tcPr/>
                    </a:tc>
                    <a:tc>
                      <a:txBody>
                        <a:bodyPr/>
                        <a:lstStyle/>
                        <a:p>
                          <a:r>
                            <a:rPr lang="en-US" dirty="0">
                              <a:latin typeface="Times New Roman" panose="02020603050405020304" pitchFamily="18" charset="0"/>
                            </a:rPr>
                            <a:t>-14</a:t>
                          </a:r>
                        </a:p>
                      </a:txBody>
                      <a:tcPr/>
                    </a:tc>
                    <a:tc>
                      <a:txBody>
                        <a:bodyPr/>
                        <a:lstStyle/>
                        <a:p>
                          <a:r>
                            <a:rPr lang="en-US" dirty="0">
                              <a:latin typeface="Times New Roman" panose="02020603050405020304" pitchFamily="18" charset="0"/>
                            </a:rPr>
                            <a:t>-280</a:t>
                          </a:r>
                        </a:p>
                      </a:txBody>
                      <a:tcPr/>
                    </a:tc>
                    <a:tc>
                      <a:txBody>
                        <a:bodyPr/>
                        <a:lstStyle/>
                        <a:p>
                          <a:r>
                            <a:rPr lang="en-US" dirty="0">
                              <a:latin typeface="Times New Roman" panose="02020603050405020304" pitchFamily="18" charset="0"/>
                            </a:rPr>
                            <a:t>3920</a:t>
                          </a:r>
                        </a:p>
                      </a:txBody>
                      <a:tcPr/>
                    </a:tc>
                    <a:tc>
                      <a:txBody>
                        <a:bodyPr/>
                        <a:lstStyle/>
                        <a:p>
                          <a:r>
                            <a:rPr lang="en-US" dirty="0">
                              <a:latin typeface="Times New Roman" panose="02020603050405020304" pitchFamily="18" charset="0"/>
                            </a:rPr>
                            <a:t>-54880</a:t>
                          </a:r>
                        </a:p>
                      </a:txBody>
                      <a:tcPr/>
                    </a:tc>
                    <a:tc>
                      <a:txBody>
                        <a:bodyPr/>
                        <a:lstStyle/>
                        <a:p>
                          <a:r>
                            <a:rPr lang="en-US" dirty="0">
                              <a:latin typeface="Times New Roman" panose="02020603050405020304" pitchFamily="18" charset="0"/>
                            </a:rPr>
                            <a:t>768320</a:t>
                          </a:r>
                        </a:p>
                      </a:txBody>
                      <a:tcPr/>
                    </a:tc>
                    <a:extLst>
                      <a:ext uri="{0D108BD9-81ED-4DB2-BD59-A6C34878D82A}">
                        <a16:rowId xmlns:a16="http://schemas.microsoft.com/office/drawing/2014/main" val="10002"/>
                      </a:ext>
                    </a:extLst>
                  </a:tr>
                  <a:tr h="370840">
                    <a:tc>
                      <a:txBody>
                        <a:bodyPr/>
                        <a:lstStyle/>
                        <a:p>
                          <a:r>
                            <a:rPr lang="en-US" dirty="0">
                              <a:latin typeface="Times New Roman" panose="02020603050405020304" pitchFamily="18" charset="0"/>
                            </a:rPr>
                            <a:t>25-35</a:t>
                          </a:r>
                        </a:p>
                      </a:txBody>
                      <a:tcPr/>
                    </a:tc>
                    <a:tc>
                      <a:txBody>
                        <a:bodyPr/>
                        <a:lstStyle/>
                        <a:p>
                          <a:r>
                            <a:rPr lang="en-US" dirty="0">
                              <a:latin typeface="Times New Roman" panose="02020603050405020304" pitchFamily="18" charset="0"/>
                            </a:rPr>
                            <a:t>25</a:t>
                          </a:r>
                        </a:p>
                      </a:txBody>
                      <a:tcPr/>
                    </a:tc>
                    <a:tc>
                      <a:txBody>
                        <a:bodyPr/>
                        <a:lstStyle/>
                        <a:p>
                          <a:r>
                            <a:rPr lang="en-US" dirty="0">
                              <a:latin typeface="Times New Roman" panose="02020603050405020304" pitchFamily="18" charset="0"/>
                            </a:rPr>
                            <a:t>30</a:t>
                          </a:r>
                        </a:p>
                      </a:txBody>
                      <a:tcPr/>
                    </a:tc>
                    <a:tc>
                      <a:txBody>
                        <a:bodyPr/>
                        <a:lstStyle/>
                        <a:p>
                          <a:r>
                            <a:rPr lang="en-US" dirty="0">
                              <a:latin typeface="Times New Roman" panose="02020603050405020304" pitchFamily="18" charset="0"/>
                            </a:rPr>
                            <a:t>750</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-100</a:t>
                          </a:r>
                        </a:p>
                      </a:txBody>
                      <a:tcPr/>
                    </a:tc>
                    <a:tc>
                      <a:txBody>
                        <a:bodyPr/>
                        <a:lstStyle/>
                        <a:p>
                          <a:r>
                            <a:rPr lang="en-US" dirty="0">
                              <a:latin typeface="Times New Roman" panose="02020603050405020304" pitchFamily="18" charset="0"/>
                            </a:rPr>
                            <a:t>400</a:t>
                          </a:r>
                        </a:p>
                      </a:txBody>
                      <a:tcPr/>
                    </a:tc>
                    <a:tc>
                      <a:txBody>
                        <a:bodyPr/>
                        <a:lstStyle/>
                        <a:p>
                          <a:r>
                            <a:rPr lang="en-US" dirty="0">
                              <a:latin typeface="Times New Roman" panose="02020603050405020304" pitchFamily="18" charset="0"/>
                            </a:rPr>
                            <a:t>-1600</a:t>
                          </a:r>
                        </a:p>
                      </a:txBody>
                      <a:tcPr/>
                    </a:tc>
                    <a:tc>
                      <a:txBody>
                        <a:bodyPr/>
                        <a:lstStyle/>
                        <a:p>
                          <a:r>
                            <a:rPr lang="en-US" dirty="0">
                              <a:latin typeface="Times New Roman" panose="02020603050405020304" pitchFamily="18" charset="0"/>
                            </a:rPr>
                            <a:t>6400</a:t>
                          </a:r>
                        </a:p>
                      </a:txBody>
                      <a:tcPr/>
                    </a:tc>
                    <a:extLst>
                      <a:ext uri="{0D108BD9-81ED-4DB2-BD59-A6C34878D82A}">
                        <a16:rowId xmlns:a16="http://schemas.microsoft.com/office/drawing/2014/main" val="10003"/>
                      </a:ext>
                    </a:extLst>
                  </a:tr>
                  <a:tr h="370840">
                    <a:tc>
                      <a:txBody>
                        <a:bodyPr/>
                        <a:lstStyle/>
                        <a:p>
                          <a:r>
                            <a:rPr lang="en-US" dirty="0">
                              <a:latin typeface="Times New Roman" panose="02020603050405020304" pitchFamily="18" charset="0"/>
                            </a:rPr>
                            <a:t>35-45</a:t>
                          </a:r>
                        </a:p>
                      </a:txBody>
                      <a:tcPr/>
                    </a:tc>
                    <a:tc>
                      <a:txBody>
                        <a:bodyPr/>
                        <a:lstStyle/>
                        <a:p>
                          <a:r>
                            <a:rPr lang="en-US" dirty="0">
                              <a:latin typeface="Times New Roman" panose="02020603050405020304" pitchFamily="18" charset="0"/>
                            </a:rPr>
                            <a:t>20</a:t>
                          </a:r>
                        </a:p>
                      </a:txBody>
                      <a:tcPr/>
                    </a:tc>
                    <a:tc>
                      <a:txBody>
                        <a:bodyPr/>
                        <a:lstStyle/>
                        <a:p>
                          <a:r>
                            <a:rPr lang="en-US" dirty="0">
                              <a:latin typeface="Times New Roman" panose="02020603050405020304" pitchFamily="18" charset="0"/>
                            </a:rPr>
                            <a:t>40</a:t>
                          </a:r>
                        </a:p>
                      </a:txBody>
                      <a:tcPr/>
                    </a:tc>
                    <a:tc>
                      <a:txBody>
                        <a:bodyPr/>
                        <a:lstStyle/>
                        <a:p>
                          <a:r>
                            <a:rPr lang="en-US" dirty="0">
                              <a:latin typeface="Times New Roman" panose="02020603050405020304" pitchFamily="18" charset="0"/>
                            </a:rPr>
                            <a:t>800</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120</a:t>
                          </a:r>
                        </a:p>
                      </a:txBody>
                      <a:tcPr/>
                    </a:tc>
                    <a:tc>
                      <a:txBody>
                        <a:bodyPr/>
                        <a:lstStyle/>
                        <a:p>
                          <a:r>
                            <a:rPr lang="en-US" dirty="0">
                              <a:latin typeface="Times New Roman" panose="02020603050405020304" pitchFamily="18" charset="0"/>
                            </a:rPr>
                            <a:t>720</a:t>
                          </a:r>
                        </a:p>
                      </a:txBody>
                      <a:tcPr/>
                    </a:tc>
                    <a:tc>
                      <a:txBody>
                        <a:bodyPr/>
                        <a:lstStyle/>
                        <a:p>
                          <a:r>
                            <a:rPr lang="en-US" dirty="0">
                              <a:latin typeface="Times New Roman" panose="02020603050405020304" pitchFamily="18" charset="0"/>
                            </a:rPr>
                            <a:t>4320</a:t>
                          </a:r>
                        </a:p>
                      </a:txBody>
                      <a:tcPr/>
                    </a:tc>
                    <a:tc>
                      <a:txBody>
                        <a:bodyPr/>
                        <a:lstStyle/>
                        <a:p>
                          <a:r>
                            <a:rPr lang="en-US" dirty="0">
                              <a:latin typeface="Times New Roman" panose="02020603050405020304" pitchFamily="18" charset="0"/>
                            </a:rPr>
                            <a:t>25920</a:t>
                          </a:r>
                        </a:p>
                      </a:txBody>
                      <a:tcPr/>
                    </a:tc>
                    <a:extLst>
                      <a:ext uri="{0D108BD9-81ED-4DB2-BD59-A6C34878D82A}">
                        <a16:rowId xmlns:a16="http://schemas.microsoft.com/office/drawing/2014/main" val="10004"/>
                      </a:ext>
                    </a:extLst>
                  </a:tr>
                  <a:tr h="370840">
                    <a:tc>
                      <a:txBody>
                        <a:bodyPr/>
                        <a:lstStyle/>
                        <a:p>
                          <a:r>
                            <a:rPr lang="en-US" dirty="0">
                              <a:latin typeface="Times New Roman" panose="02020603050405020304" pitchFamily="18" charset="0"/>
                            </a:rPr>
                            <a:t>45-55</a:t>
                          </a:r>
                        </a:p>
                      </a:txBody>
                      <a:tcPr/>
                    </a:tc>
                    <a:tc>
                      <a:txBody>
                        <a:bodyPr/>
                        <a:lstStyle/>
                        <a:p>
                          <a:r>
                            <a:rPr lang="en-US" dirty="0">
                              <a:latin typeface="Times New Roman" panose="02020603050405020304" pitchFamily="18" charset="0"/>
                            </a:rPr>
                            <a:t>15</a:t>
                          </a:r>
                        </a:p>
                      </a:txBody>
                      <a:tcPr/>
                    </a:tc>
                    <a:tc>
                      <a:txBody>
                        <a:bodyPr/>
                        <a:lstStyle/>
                        <a:p>
                          <a:r>
                            <a:rPr lang="en-US" dirty="0">
                              <a:latin typeface="Times New Roman" panose="02020603050405020304" pitchFamily="18" charset="0"/>
                            </a:rPr>
                            <a:t>50</a:t>
                          </a:r>
                        </a:p>
                      </a:txBody>
                      <a:tcPr/>
                    </a:tc>
                    <a:tc>
                      <a:txBody>
                        <a:bodyPr/>
                        <a:lstStyle/>
                        <a:p>
                          <a:r>
                            <a:rPr lang="en-US" dirty="0">
                              <a:latin typeface="Times New Roman" panose="02020603050405020304" pitchFamily="18" charset="0"/>
                            </a:rPr>
                            <a:t>750</a:t>
                          </a:r>
                        </a:p>
                      </a:txBody>
                      <a:tcPr/>
                    </a:tc>
                    <a:tc>
                      <a:txBody>
                        <a:bodyPr/>
                        <a:lstStyle/>
                        <a:p>
                          <a:r>
                            <a:rPr lang="en-US" dirty="0">
                              <a:latin typeface="Times New Roman" panose="02020603050405020304" pitchFamily="18" charset="0"/>
                            </a:rPr>
                            <a:t>16</a:t>
                          </a:r>
                        </a:p>
                      </a:txBody>
                      <a:tcPr/>
                    </a:tc>
                    <a:tc>
                      <a:txBody>
                        <a:bodyPr/>
                        <a:lstStyle/>
                        <a:p>
                          <a:r>
                            <a:rPr lang="en-US" dirty="0">
                              <a:latin typeface="Times New Roman" panose="02020603050405020304" pitchFamily="18" charset="0"/>
                            </a:rPr>
                            <a:t>240</a:t>
                          </a:r>
                        </a:p>
                      </a:txBody>
                      <a:tcPr/>
                    </a:tc>
                    <a:tc>
                      <a:txBody>
                        <a:bodyPr/>
                        <a:lstStyle/>
                        <a:p>
                          <a:r>
                            <a:rPr lang="en-US" dirty="0">
                              <a:latin typeface="Times New Roman" panose="02020603050405020304" pitchFamily="18" charset="0"/>
                            </a:rPr>
                            <a:t>3840</a:t>
                          </a:r>
                        </a:p>
                      </a:txBody>
                      <a:tcPr/>
                    </a:tc>
                    <a:tc>
                      <a:txBody>
                        <a:bodyPr/>
                        <a:lstStyle/>
                        <a:p>
                          <a:r>
                            <a:rPr lang="en-US" dirty="0">
                              <a:latin typeface="Times New Roman" panose="02020603050405020304" pitchFamily="18" charset="0"/>
                            </a:rPr>
                            <a:t>61440</a:t>
                          </a:r>
                        </a:p>
                      </a:txBody>
                      <a:tcPr/>
                    </a:tc>
                    <a:tc>
                      <a:txBody>
                        <a:bodyPr/>
                        <a:lstStyle/>
                        <a:p>
                          <a:r>
                            <a:rPr lang="en-US" dirty="0">
                              <a:latin typeface="Times New Roman" panose="02020603050405020304" pitchFamily="18" charset="0"/>
                            </a:rPr>
                            <a:t>983040</a:t>
                          </a:r>
                        </a:p>
                      </a:txBody>
                      <a:tcPr/>
                    </a:tc>
                    <a:extLst>
                      <a:ext uri="{0D108BD9-81ED-4DB2-BD59-A6C34878D82A}">
                        <a16:rowId xmlns:a16="http://schemas.microsoft.com/office/drawing/2014/main" val="10005"/>
                      </a:ext>
                    </a:extLst>
                  </a:tr>
                  <a:tr h="370840">
                    <a:tc>
                      <a:txBody>
                        <a:bodyPr/>
                        <a:lstStyle/>
                        <a:p>
                          <a:r>
                            <a:rPr lang="en-US" dirty="0">
                              <a:latin typeface="Times New Roman" panose="02020603050405020304" pitchFamily="18" charset="0"/>
                            </a:rPr>
                            <a:t>55-65</a:t>
                          </a:r>
                        </a:p>
                      </a:txBody>
                      <a:tcPr/>
                    </a:tc>
                    <a:tc>
                      <a:txBody>
                        <a:bodyPr/>
                        <a:lstStyle/>
                        <a:p>
                          <a:r>
                            <a:rPr lang="en-US" dirty="0">
                              <a:latin typeface="Times New Roman" panose="02020603050405020304" pitchFamily="18" charset="0"/>
                            </a:rPr>
                            <a:t>10</a:t>
                          </a:r>
                        </a:p>
                      </a:txBody>
                      <a:tcPr/>
                    </a:tc>
                    <a:tc>
                      <a:txBody>
                        <a:bodyPr/>
                        <a:lstStyle/>
                        <a:p>
                          <a:r>
                            <a:rPr lang="en-US" dirty="0">
                              <a:latin typeface="Times New Roman" panose="02020603050405020304" pitchFamily="18" charset="0"/>
                            </a:rPr>
                            <a:t>60</a:t>
                          </a:r>
                        </a:p>
                      </a:txBody>
                      <a:tcPr/>
                    </a:tc>
                    <a:tc>
                      <a:txBody>
                        <a:bodyPr/>
                        <a:lstStyle/>
                        <a:p>
                          <a:r>
                            <a:rPr lang="en-US" dirty="0">
                              <a:latin typeface="Times New Roman" panose="02020603050405020304" pitchFamily="18" charset="0"/>
                            </a:rPr>
                            <a:t>600</a:t>
                          </a:r>
                        </a:p>
                      </a:txBody>
                      <a:tcPr/>
                    </a:tc>
                    <a:tc>
                      <a:txBody>
                        <a:bodyPr/>
                        <a:lstStyle/>
                        <a:p>
                          <a:r>
                            <a:rPr lang="en-US" dirty="0">
                              <a:latin typeface="Times New Roman" panose="02020603050405020304" pitchFamily="18" charset="0"/>
                            </a:rPr>
                            <a:t>26</a:t>
                          </a:r>
                        </a:p>
                      </a:txBody>
                      <a:tcPr/>
                    </a:tc>
                    <a:tc>
                      <a:txBody>
                        <a:bodyPr/>
                        <a:lstStyle/>
                        <a:p>
                          <a:r>
                            <a:rPr lang="en-US" dirty="0">
                              <a:latin typeface="Times New Roman" panose="02020603050405020304" pitchFamily="18" charset="0"/>
                            </a:rPr>
                            <a:t>260</a:t>
                          </a:r>
                        </a:p>
                      </a:txBody>
                      <a:tcPr/>
                    </a:tc>
                    <a:tc>
                      <a:txBody>
                        <a:bodyPr/>
                        <a:lstStyle/>
                        <a:p>
                          <a:r>
                            <a:rPr lang="en-US" dirty="0">
                              <a:latin typeface="Times New Roman" panose="02020603050405020304" pitchFamily="18" charset="0"/>
                            </a:rPr>
                            <a:t>6760</a:t>
                          </a:r>
                        </a:p>
                      </a:txBody>
                      <a:tcPr/>
                    </a:tc>
                    <a:tc>
                      <a:txBody>
                        <a:bodyPr/>
                        <a:lstStyle/>
                        <a:p>
                          <a:r>
                            <a:rPr lang="en-US" dirty="0">
                              <a:latin typeface="Times New Roman" panose="02020603050405020304" pitchFamily="18" charset="0"/>
                            </a:rPr>
                            <a:t>175760</a:t>
                          </a:r>
                        </a:p>
                      </a:txBody>
                      <a:tcPr/>
                    </a:tc>
                    <a:tc>
                      <a:txBody>
                        <a:bodyPr/>
                        <a:lstStyle/>
                        <a:p>
                          <a:r>
                            <a:rPr lang="en-US" dirty="0">
                              <a:latin typeface="Times New Roman" panose="02020603050405020304" pitchFamily="18" charset="0"/>
                            </a:rPr>
                            <a:t>4569760</a:t>
                          </a:r>
                        </a:p>
                      </a:txBody>
                      <a:tcPr/>
                    </a:tc>
                    <a:extLst>
                      <a:ext uri="{0D108BD9-81ED-4DB2-BD59-A6C34878D82A}">
                        <a16:rowId xmlns:a16="http://schemas.microsoft.com/office/drawing/2014/main" val="10006"/>
                      </a:ext>
                    </a:extLst>
                  </a:tr>
                  <a:tr h="818597">
                    <a:tc>
                      <a:txBody>
                        <a:bodyPr/>
                        <a:lstStyle/>
                        <a:p>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N=100</a:t>
                          </a:r>
                        </a:p>
                      </a:txBody>
                      <a:tcPr/>
                    </a:tc>
                    <a:tc>
                      <a:txBody>
                        <a:bodyPr/>
                        <a:lstStyle/>
                        <a:p>
                          <a:endParaRPr lang="en-US" dirty="0">
                            <a:latin typeface="Times New Roman" panose="02020603050405020304" pitchFamily="18" charset="0"/>
                          </a:endParaRPr>
                        </a:p>
                      </a:txBody>
                      <a:tcPr/>
                    </a:tc>
                    <a:tc>
                      <a:txBody>
                        <a:bodyPr/>
                        <a:lstStyle/>
                        <a:p>
                          <a14:m>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b="0" i="1" smtClean="0">
                                      <a:latin typeface="Cambria Math"/>
                                    </a:rPr>
                                    <m:t>𝑓𝑥</m:t>
                                  </m:r>
                                </m:e>
                              </m:nary>
                            </m:oMath>
                          </a14:m>
                          <a:r>
                            <a:rPr lang="en-US" dirty="0">
                              <a:latin typeface="Times New Roman" panose="02020603050405020304" pitchFamily="18" charset="0"/>
                            </a:rPr>
                            <a:t>=3400</a:t>
                          </a:r>
                        </a:p>
                      </a:txBody>
                      <a:tcPr/>
                    </a:tc>
                    <a:tc>
                      <a:txBody>
                        <a:bodyPr/>
                        <a:lstStyle/>
                        <a:p>
                          <a:endParaRPr lang="en-US" dirty="0">
                            <a:latin typeface="Times New Roman" panose="02020603050405020304" pitchFamily="18" charset="0"/>
                          </a:endParaRPr>
                        </a:p>
                      </a:txBody>
                      <a:tcPr/>
                    </a:tc>
                    <a:tc>
                      <a:txBody>
                        <a:bodyPr/>
                        <a:lstStyle/>
                        <a:p>
                          <a14:m>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b="1" i="1" smtClean="0">
                                      <a:latin typeface="Cambria Math"/>
                                    </a:rPr>
                                    <m:t>𝒇</m:t>
                                  </m:r>
                                  <m:d>
                                    <m:dPr>
                                      <m:ctrlPr>
                                        <a:rPr lang="en-US" b="1" i="1" smtClean="0">
                                          <a:latin typeface="Cambria Math" panose="02040503050406030204" pitchFamily="18" charset="0"/>
                                        </a:rPr>
                                      </m:ctrlPr>
                                    </m:dPr>
                                    <m:e>
                                      <m:r>
                                        <a:rPr lang="en-US" b="1" i="1" smtClean="0">
                                          <a:latin typeface="Cambria Math"/>
                                        </a:rPr>
                                        <m:t>𝒙</m:t>
                                      </m:r>
                                      <m:r>
                                        <a:rPr lang="en-US" b="1" i="1" smtClean="0">
                                          <a:latin typeface="Cambria Math"/>
                                        </a:rPr>
                                        <m:t>−</m:t>
                                      </m:r>
                                      <m:acc>
                                        <m:accPr>
                                          <m:chr m:val="̅"/>
                                          <m:ctrlPr>
                                            <a:rPr lang="en-US" b="1" i="1" smtClean="0">
                                              <a:latin typeface="Cambria Math" panose="02040503050406030204" pitchFamily="18" charset="0"/>
                                            </a:rPr>
                                          </m:ctrlPr>
                                        </m:accPr>
                                        <m:e>
                                          <m:r>
                                            <a:rPr lang="en-US" b="1" i="1" smtClean="0">
                                              <a:latin typeface="Cambria Math"/>
                                            </a:rPr>
                                            <m:t>𝒙</m:t>
                                          </m:r>
                                        </m:e>
                                      </m:acc>
                                    </m:e>
                                  </m:d>
                                </m:e>
                              </m:nary>
                            </m:oMath>
                          </a14:m>
                          <a:r>
                            <a:rPr lang="en-US" dirty="0">
                              <a:latin typeface="Times New Roman" panose="02020603050405020304" pitchFamily="18" charset="0"/>
                            </a:rPr>
                            <a:t>=0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b="1" i="1" smtClean="0">
                                      <a:latin typeface="Cambria Math"/>
                                    </a:rPr>
                                    <m:t>𝒇</m:t>
                                  </m:r>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r>
                                            <a:rPr lang="en-US" b="1" i="1" smtClean="0">
                                              <a:latin typeface="Cambria Math"/>
                                            </a:rPr>
                                            <m:t>𝒙</m:t>
                                          </m:r>
                                          <m:r>
                                            <a:rPr lang="en-US" b="1" i="1" smtClean="0">
                                              <a:latin typeface="Cambria Math"/>
                                            </a:rPr>
                                            <m:t>−</m:t>
                                          </m:r>
                                          <m:acc>
                                            <m:accPr>
                                              <m:chr m:val="̅"/>
                                              <m:ctrlPr>
                                                <a:rPr lang="en-US" b="1" i="1" smtClean="0">
                                                  <a:latin typeface="Cambria Math" panose="02040503050406030204" pitchFamily="18" charset="0"/>
                                                </a:rPr>
                                              </m:ctrlPr>
                                            </m:accPr>
                                            <m:e>
                                              <m:r>
                                                <a:rPr lang="en-US" b="1" i="1" smtClean="0">
                                                  <a:latin typeface="Cambria Math"/>
                                                </a:rPr>
                                                <m:t>𝒙</m:t>
                                              </m:r>
                                            </m:e>
                                          </m:acc>
                                        </m:e>
                                      </m:d>
                                    </m:e>
                                    <m:sup>
                                      <m:r>
                                        <a:rPr lang="en-US" b="1" i="1" smtClean="0">
                                          <a:latin typeface="Cambria Math"/>
                                        </a:rPr>
                                        <m:t>𝟐</m:t>
                                      </m:r>
                                    </m:sup>
                                  </m:sSup>
                                </m:e>
                              </m:nary>
                            </m:oMath>
                          </a14:m>
                          <a:r>
                            <a:rPr lang="en-US" dirty="0">
                              <a:latin typeface="Times New Roman" panose="02020603050405020304" pitchFamily="18" charset="0"/>
                            </a:rPr>
                            <a:t>=21400</a:t>
                          </a:r>
                        </a:p>
                        <a:p>
                          <a:endParaRPr lang="en-US" dirty="0"/>
                        </a:p>
                      </a:txBody>
                      <a:tcPr/>
                    </a:tc>
                    <a:tc>
                      <a:txBody>
                        <a:bodyPr/>
                        <a:lstStyle/>
                        <a:p>
                          <a14:m>
                            <m:oMath xmlns:m="http://schemas.openxmlformats.org/officeDocument/2006/math">
                              <m:r>
                                <a:rPr lang="en-US" b="1" i="1" smtClean="0">
                                  <a:latin typeface="Cambria Math"/>
                                </a:rPr>
                                <m:t>𝒇</m:t>
                              </m:r>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r>
                                        <a:rPr lang="en-US" b="1" i="1" smtClean="0">
                                          <a:latin typeface="Cambria Math"/>
                                        </a:rPr>
                                        <m:t>𝒙</m:t>
                                      </m:r>
                                      <m:r>
                                        <a:rPr lang="en-US" b="1" i="1" smtClean="0">
                                          <a:latin typeface="Cambria Math"/>
                                        </a:rPr>
                                        <m:t>−</m:t>
                                      </m:r>
                                      <m:acc>
                                        <m:accPr>
                                          <m:chr m:val="̅"/>
                                          <m:ctrlPr>
                                            <a:rPr lang="en-US" b="1" i="1" smtClean="0">
                                              <a:latin typeface="Cambria Math" panose="02040503050406030204" pitchFamily="18" charset="0"/>
                                            </a:rPr>
                                          </m:ctrlPr>
                                        </m:accPr>
                                        <m:e>
                                          <m:r>
                                            <a:rPr lang="en-US" b="1" i="1" smtClean="0">
                                              <a:latin typeface="Cambria Math"/>
                                            </a:rPr>
                                            <m:t>𝒙</m:t>
                                          </m:r>
                                        </m:e>
                                      </m:acc>
                                    </m:e>
                                  </m:d>
                                </m:e>
                                <m:sup>
                                  <m:r>
                                    <a:rPr lang="en-US" b="1" i="1" smtClean="0">
                                      <a:latin typeface="Cambria Math"/>
                                    </a:rPr>
                                    <m:t>𝟑</m:t>
                                  </m:r>
                                </m:sup>
                              </m:sSup>
                            </m:oMath>
                          </a14:m>
                          <a:r>
                            <a:rPr lang="en-US" dirty="0">
                              <a:latin typeface="Times New Roman" panose="02020603050405020304" pitchFamily="18" charset="0"/>
                            </a:rPr>
                            <a:t>=46800</a:t>
                          </a:r>
                        </a:p>
                      </a:txBody>
                      <a:tcPr/>
                    </a:tc>
                    <a:tc>
                      <a:txBody>
                        <a:bodyPr/>
                        <a:lstStyle/>
                        <a:p>
                          <a14:m>
                            <m:oMath xmlns:m="http://schemas.openxmlformats.org/officeDocument/2006/math">
                              <m:r>
                                <a:rPr lang="en-US" b="1" i="1" smtClean="0">
                                  <a:latin typeface="Cambria Math"/>
                                </a:rPr>
                                <m:t>𝒇</m:t>
                              </m:r>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r>
                                        <a:rPr lang="en-US" b="1" i="1" smtClean="0">
                                          <a:latin typeface="Cambria Math"/>
                                        </a:rPr>
                                        <m:t>𝒙</m:t>
                                      </m:r>
                                      <m:r>
                                        <a:rPr lang="en-US" b="1" i="1" smtClean="0">
                                          <a:latin typeface="Cambria Math"/>
                                        </a:rPr>
                                        <m:t>−</m:t>
                                      </m:r>
                                      <m:acc>
                                        <m:accPr>
                                          <m:chr m:val="̅"/>
                                          <m:ctrlPr>
                                            <a:rPr lang="en-US" b="1" i="1" smtClean="0">
                                              <a:latin typeface="Cambria Math" panose="02040503050406030204" pitchFamily="18" charset="0"/>
                                            </a:rPr>
                                          </m:ctrlPr>
                                        </m:accPr>
                                        <m:e>
                                          <m:r>
                                            <a:rPr lang="en-US" b="1" i="1" smtClean="0">
                                              <a:latin typeface="Cambria Math"/>
                                            </a:rPr>
                                            <m:t>𝒙</m:t>
                                          </m:r>
                                        </m:e>
                                      </m:acc>
                                    </m:e>
                                  </m:d>
                                </m:e>
                                <m:sup>
                                  <m:r>
                                    <a:rPr lang="en-US" b="1" i="1" smtClean="0">
                                      <a:latin typeface="Cambria Math"/>
                                    </a:rPr>
                                    <m:t>𝟒</m:t>
                                  </m:r>
                                </m:sup>
                              </m:sSup>
                            </m:oMath>
                          </a14:m>
                          <a:r>
                            <a:rPr lang="en-US" dirty="0">
                              <a:latin typeface="Times New Roman" panose="02020603050405020304" pitchFamily="18" charset="0"/>
                            </a:rPr>
                            <a:t>=9671200</a:t>
                          </a:r>
                        </a:p>
                      </a:txBody>
                      <a:tcPr/>
                    </a:tc>
                    <a:extLst>
                      <a:ext uri="{0D108BD9-81ED-4DB2-BD59-A6C34878D82A}">
                        <a16:rowId xmlns:a16="http://schemas.microsoft.com/office/drawing/2014/main" val="10007"/>
                      </a:ext>
                    </a:extLst>
                  </a:tr>
                </a:tbl>
              </a:graphicData>
            </a:graphic>
          </p:graphicFrame>
        </mc:Choice>
        <mc:Fallback xmlns="">
          <p:graphicFrame>
            <p:nvGraphicFramePr>
              <p:cNvPr id="2" name="Content Placeholder 1"/>
              <p:cNvGraphicFramePr>
                <a:graphicFrameLocks noGrp="1"/>
              </p:cNvGraphicFramePr>
              <p:nvPr>
                <p:ph idx="1"/>
                <p:extLst>
                  <p:ext uri="{D42A27DB-BD31-4B8C-83A1-F6EECF244321}">
                    <p14:modId xmlns:p14="http://schemas.microsoft.com/office/powerpoint/2010/main" val="209973020"/>
                  </p:ext>
                </p:extLst>
              </p:nvPr>
            </p:nvGraphicFramePr>
            <p:xfrm>
              <a:off x="228600" y="804637"/>
              <a:ext cx="8763000" cy="4777233"/>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1219200">
                      <a:extLst>
                        <a:ext uri="{9D8B030D-6E8A-4147-A177-3AD203B41FA5}">
                          <a16:colId xmlns:a16="http://schemas.microsoft.com/office/drawing/2014/main" val="20005"/>
                        </a:ext>
                      </a:extLst>
                    </a:gridCol>
                    <a:gridCol w="12954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gridCol w="1219200">
                      <a:extLst>
                        <a:ext uri="{9D8B030D-6E8A-4147-A177-3AD203B41FA5}">
                          <a16:colId xmlns:a16="http://schemas.microsoft.com/office/drawing/2014/main" val="20008"/>
                        </a:ext>
                      </a:extLst>
                    </a:gridCol>
                  </a:tblGrid>
                  <a:tr h="914400">
                    <a:tc>
                      <a:txBody>
                        <a:bodyPr/>
                        <a:lstStyle/>
                        <a:p>
                          <a:r>
                            <a:rPr lang="en-US" dirty="0">
                              <a:latin typeface="Times New Roman" panose="02020603050405020304" pitchFamily="18" charset="0"/>
                            </a:rPr>
                            <a:t>Marks</a:t>
                          </a:r>
                        </a:p>
                      </a:txBody>
                      <a:tcPr/>
                    </a:tc>
                    <a:tc>
                      <a:txBody>
                        <a:bodyPr/>
                        <a:lstStyle/>
                        <a:p>
                          <a:endParaRPr lang="en-US"/>
                        </a:p>
                      </a:txBody>
                      <a:tcPr>
                        <a:blipFill>
                          <a:blip r:embed="rId2"/>
                          <a:stretch>
                            <a:fillRect l="-84000" t="-47333" r="-778667" b="-469333"/>
                          </a:stretch>
                        </a:blipFill>
                      </a:tcPr>
                    </a:tc>
                    <a:tc>
                      <a:txBody>
                        <a:bodyPr/>
                        <a:lstStyle/>
                        <a:p>
                          <a:endParaRPr lang="en-US"/>
                        </a:p>
                      </a:txBody>
                      <a:tcPr>
                        <a:blipFill>
                          <a:blip r:embed="rId2"/>
                          <a:stretch>
                            <a:fillRect l="-220800" t="-47333" r="-834400" b="-469333"/>
                          </a:stretch>
                        </a:blipFill>
                      </a:tcPr>
                    </a:tc>
                    <a:tc>
                      <a:txBody>
                        <a:bodyPr/>
                        <a:lstStyle/>
                        <a:p>
                          <a:endParaRPr lang="en-US"/>
                        </a:p>
                      </a:txBody>
                      <a:tcPr>
                        <a:blipFill>
                          <a:blip r:embed="rId2"/>
                          <a:stretch>
                            <a:fillRect l="-401000" t="-47333" r="-943000" b="-469333"/>
                          </a:stretch>
                        </a:blipFill>
                      </a:tcPr>
                    </a:tc>
                    <a:tc>
                      <a:txBody>
                        <a:bodyPr/>
                        <a:lstStyle/>
                        <a:p>
                          <a:endParaRPr lang="en-US"/>
                        </a:p>
                      </a:txBody>
                      <a:tcPr>
                        <a:blipFill>
                          <a:blip r:embed="rId2"/>
                          <a:stretch>
                            <a:fillRect l="-363043" t="-47333" r="-583333" b="-469333"/>
                          </a:stretch>
                        </a:blipFill>
                      </a:tcPr>
                    </a:tc>
                    <a:tc>
                      <a:txBody>
                        <a:bodyPr/>
                        <a:lstStyle/>
                        <a:p>
                          <a:endParaRPr lang="en-US"/>
                        </a:p>
                      </a:txBody>
                      <a:tcPr>
                        <a:blipFill>
                          <a:blip r:embed="rId2"/>
                          <a:stretch>
                            <a:fillRect l="-319500" t="-47333" r="-302500" b="-469333"/>
                          </a:stretch>
                        </a:blipFill>
                      </a:tcPr>
                    </a:tc>
                    <a:tc>
                      <a:txBody>
                        <a:bodyPr/>
                        <a:lstStyle/>
                        <a:p>
                          <a:endParaRPr lang="en-US"/>
                        </a:p>
                      </a:txBody>
                      <a:tcPr>
                        <a:blipFill>
                          <a:blip r:embed="rId2"/>
                          <a:stretch>
                            <a:fillRect l="-395755" t="-47333" r="-185377" b="-469333"/>
                          </a:stretch>
                        </a:blipFill>
                      </a:tcPr>
                    </a:tc>
                    <a:tc>
                      <a:txBody>
                        <a:bodyPr/>
                        <a:lstStyle/>
                        <a:p>
                          <a:endParaRPr lang="en-US"/>
                        </a:p>
                      </a:txBody>
                      <a:tcPr>
                        <a:blipFill>
                          <a:blip r:embed="rId2"/>
                          <a:stretch>
                            <a:fillRect l="-559043" t="-47333" r="-109043" b="-469333"/>
                          </a:stretch>
                        </a:blipFill>
                      </a:tcPr>
                    </a:tc>
                    <a:tc>
                      <a:txBody>
                        <a:bodyPr/>
                        <a:lstStyle/>
                        <a:p>
                          <a:endParaRPr lang="en-US"/>
                        </a:p>
                      </a:txBody>
                      <a:tcPr>
                        <a:blipFill>
                          <a:blip r:embed="rId2"/>
                          <a:stretch>
                            <a:fillRect l="-619500" t="-47333" r="-2500" b="-469333"/>
                          </a:stretch>
                        </a:blipFill>
                      </a:tcPr>
                    </a:tc>
                    <a:extLst>
                      <a:ext uri="{0D108BD9-81ED-4DB2-BD59-A6C34878D82A}">
                        <a16:rowId xmlns:a16="http://schemas.microsoft.com/office/drawing/2014/main" val="10000"/>
                      </a:ext>
                    </a:extLst>
                  </a:tr>
                  <a:tr h="656400">
                    <a:tc>
                      <a:txBody>
                        <a:bodyPr/>
                        <a:lstStyle/>
                        <a:p>
                          <a:r>
                            <a:rPr lang="en-US" dirty="0">
                              <a:latin typeface="Times New Roman" panose="02020603050405020304" pitchFamily="18" charset="0"/>
                            </a:rPr>
                            <a:t>5-15</a:t>
                          </a:r>
                        </a:p>
                      </a:txBody>
                      <a:tcPr/>
                    </a:tc>
                    <a:tc>
                      <a:txBody>
                        <a:bodyPr/>
                        <a:lstStyle/>
                        <a:p>
                          <a:r>
                            <a:rPr lang="en-US" dirty="0">
                              <a:latin typeface="Times New Roman" panose="02020603050405020304" pitchFamily="18" charset="0"/>
                            </a:rPr>
                            <a:t>10</a:t>
                          </a:r>
                        </a:p>
                      </a:txBody>
                      <a:tcPr/>
                    </a:tc>
                    <a:tc>
                      <a:txBody>
                        <a:bodyPr/>
                        <a:lstStyle/>
                        <a:p>
                          <a:r>
                            <a:rPr lang="en-US" dirty="0">
                              <a:latin typeface="Times New Roman" panose="02020603050405020304" pitchFamily="18" charset="0"/>
                            </a:rPr>
                            <a:t>10</a:t>
                          </a:r>
                        </a:p>
                      </a:txBody>
                      <a:tcPr/>
                    </a:tc>
                    <a:tc>
                      <a:txBody>
                        <a:bodyPr/>
                        <a:lstStyle/>
                        <a:p>
                          <a:r>
                            <a:rPr lang="en-US" dirty="0">
                              <a:latin typeface="Times New Roman" panose="02020603050405020304" pitchFamily="18" charset="0"/>
                            </a:rPr>
                            <a:t>100</a:t>
                          </a:r>
                        </a:p>
                      </a:txBody>
                      <a:tcPr/>
                    </a:tc>
                    <a:tc>
                      <a:txBody>
                        <a:bodyPr/>
                        <a:lstStyle/>
                        <a:p>
                          <a:r>
                            <a:rPr lang="en-US" dirty="0">
                              <a:latin typeface="Times New Roman" panose="02020603050405020304" pitchFamily="18" charset="0"/>
                            </a:rPr>
                            <a:t>-24</a:t>
                          </a:r>
                        </a:p>
                      </a:txBody>
                      <a:tcPr/>
                    </a:tc>
                    <a:tc>
                      <a:txBody>
                        <a:bodyPr/>
                        <a:lstStyle/>
                        <a:p>
                          <a:r>
                            <a:rPr lang="en-US" dirty="0">
                              <a:latin typeface="Times New Roman" panose="02020603050405020304" pitchFamily="18" charset="0"/>
                            </a:rPr>
                            <a:t>-240</a:t>
                          </a:r>
                        </a:p>
                      </a:txBody>
                      <a:tcPr/>
                    </a:tc>
                    <a:tc>
                      <a:txBody>
                        <a:bodyPr/>
                        <a:lstStyle/>
                        <a:p>
                          <a:r>
                            <a:rPr lang="en-US" dirty="0">
                              <a:latin typeface="Times New Roman" panose="02020603050405020304" pitchFamily="18" charset="0"/>
                            </a:rPr>
                            <a:t>5760</a:t>
                          </a:r>
                        </a:p>
                      </a:txBody>
                      <a:tcPr/>
                    </a:tc>
                    <a:tc>
                      <a:txBody>
                        <a:bodyPr/>
                        <a:lstStyle/>
                        <a:p>
                          <a:r>
                            <a:rPr lang="en-US" dirty="0">
                              <a:latin typeface="Times New Roman" panose="02020603050405020304" pitchFamily="18" charset="0"/>
                            </a:rPr>
                            <a:t>-138240</a:t>
                          </a:r>
                        </a:p>
                      </a:txBody>
                      <a:tcPr/>
                    </a:tc>
                    <a:tc>
                      <a:txBody>
                        <a:bodyPr/>
                        <a:lstStyle/>
                        <a:p>
                          <a:r>
                            <a:rPr lang="en-US" dirty="0">
                              <a:latin typeface="Times New Roman" panose="02020603050405020304" pitchFamily="18" charset="0"/>
                            </a:rPr>
                            <a:t>3317760</a:t>
                          </a:r>
                        </a:p>
                      </a:txBody>
                      <a:tcPr/>
                    </a:tc>
                    <a:extLst>
                      <a:ext uri="{0D108BD9-81ED-4DB2-BD59-A6C34878D82A}">
                        <a16:rowId xmlns:a16="http://schemas.microsoft.com/office/drawing/2014/main" val="10001"/>
                      </a:ext>
                    </a:extLst>
                  </a:tr>
                  <a:tr h="808800">
                    <a:tc>
                      <a:txBody>
                        <a:bodyPr/>
                        <a:lstStyle/>
                        <a:p>
                          <a:r>
                            <a:rPr lang="en-US" dirty="0">
                              <a:latin typeface="Times New Roman" panose="02020603050405020304" pitchFamily="18" charset="0"/>
                            </a:rPr>
                            <a:t>15-25</a:t>
                          </a:r>
                        </a:p>
                      </a:txBody>
                      <a:tcPr/>
                    </a:tc>
                    <a:tc>
                      <a:txBody>
                        <a:bodyPr/>
                        <a:lstStyle/>
                        <a:p>
                          <a:r>
                            <a:rPr lang="en-US" dirty="0">
                              <a:latin typeface="Times New Roman" panose="02020603050405020304" pitchFamily="18" charset="0"/>
                            </a:rPr>
                            <a:t>20</a:t>
                          </a:r>
                        </a:p>
                      </a:txBody>
                      <a:tcPr/>
                    </a:tc>
                    <a:tc>
                      <a:txBody>
                        <a:bodyPr/>
                        <a:lstStyle/>
                        <a:p>
                          <a:r>
                            <a:rPr lang="en-US" dirty="0">
                              <a:latin typeface="Times New Roman" panose="02020603050405020304" pitchFamily="18" charset="0"/>
                            </a:rPr>
                            <a:t>20</a:t>
                          </a:r>
                        </a:p>
                      </a:txBody>
                      <a:tcPr/>
                    </a:tc>
                    <a:tc>
                      <a:txBody>
                        <a:bodyPr/>
                        <a:lstStyle/>
                        <a:p>
                          <a:r>
                            <a:rPr lang="en-US" dirty="0">
                              <a:latin typeface="Times New Roman" panose="02020603050405020304" pitchFamily="18" charset="0"/>
                            </a:rPr>
                            <a:t>400</a:t>
                          </a:r>
                        </a:p>
                      </a:txBody>
                      <a:tcPr/>
                    </a:tc>
                    <a:tc>
                      <a:txBody>
                        <a:bodyPr/>
                        <a:lstStyle/>
                        <a:p>
                          <a:r>
                            <a:rPr lang="en-US" dirty="0">
                              <a:latin typeface="Times New Roman" panose="02020603050405020304" pitchFamily="18" charset="0"/>
                            </a:rPr>
                            <a:t>-14</a:t>
                          </a:r>
                        </a:p>
                      </a:txBody>
                      <a:tcPr/>
                    </a:tc>
                    <a:tc>
                      <a:txBody>
                        <a:bodyPr/>
                        <a:lstStyle/>
                        <a:p>
                          <a:r>
                            <a:rPr lang="en-US" dirty="0">
                              <a:latin typeface="Times New Roman" panose="02020603050405020304" pitchFamily="18" charset="0"/>
                            </a:rPr>
                            <a:t>-280</a:t>
                          </a:r>
                        </a:p>
                      </a:txBody>
                      <a:tcPr/>
                    </a:tc>
                    <a:tc>
                      <a:txBody>
                        <a:bodyPr/>
                        <a:lstStyle/>
                        <a:p>
                          <a:r>
                            <a:rPr lang="en-US" dirty="0">
                              <a:latin typeface="Times New Roman" panose="02020603050405020304" pitchFamily="18" charset="0"/>
                            </a:rPr>
                            <a:t>3920</a:t>
                          </a:r>
                        </a:p>
                      </a:txBody>
                      <a:tcPr/>
                    </a:tc>
                    <a:tc>
                      <a:txBody>
                        <a:bodyPr/>
                        <a:lstStyle/>
                        <a:p>
                          <a:r>
                            <a:rPr lang="en-US" dirty="0">
                              <a:latin typeface="Times New Roman" panose="02020603050405020304" pitchFamily="18" charset="0"/>
                            </a:rPr>
                            <a:t>-54880</a:t>
                          </a:r>
                        </a:p>
                      </a:txBody>
                      <a:tcPr/>
                    </a:tc>
                    <a:tc>
                      <a:txBody>
                        <a:bodyPr/>
                        <a:lstStyle/>
                        <a:p>
                          <a:r>
                            <a:rPr lang="en-US" dirty="0">
                              <a:latin typeface="Times New Roman" panose="02020603050405020304" pitchFamily="18" charset="0"/>
                            </a:rPr>
                            <a:t>768320</a:t>
                          </a:r>
                        </a:p>
                      </a:txBody>
                      <a:tcPr/>
                    </a:tc>
                    <a:extLst>
                      <a:ext uri="{0D108BD9-81ED-4DB2-BD59-A6C34878D82A}">
                        <a16:rowId xmlns:a16="http://schemas.microsoft.com/office/drawing/2014/main" val="10002"/>
                      </a:ext>
                    </a:extLst>
                  </a:tr>
                  <a:tr h="370840">
                    <a:tc>
                      <a:txBody>
                        <a:bodyPr/>
                        <a:lstStyle/>
                        <a:p>
                          <a:r>
                            <a:rPr lang="en-US" dirty="0">
                              <a:latin typeface="Times New Roman" panose="02020603050405020304" pitchFamily="18" charset="0"/>
                            </a:rPr>
                            <a:t>25-35</a:t>
                          </a:r>
                        </a:p>
                      </a:txBody>
                      <a:tcPr/>
                    </a:tc>
                    <a:tc>
                      <a:txBody>
                        <a:bodyPr/>
                        <a:lstStyle/>
                        <a:p>
                          <a:r>
                            <a:rPr lang="en-US" dirty="0">
                              <a:latin typeface="Times New Roman" panose="02020603050405020304" pitchFamily="18" charset="0"/>
                            </a:rPr>
                            <a:t>25</a:t>
                          </a:r>
                        </a:p>
                      </a:txBody>
                      <a:tcPr/>
                    </a:tc>
                    <a:tc>
                      <a:txBody>
                        <a:bodyPr/>
                        <a:lstStyle/>
                        <a:p>
                          <a:r>
                            <a:rPr lang="en-US" dirty="0">
                              <a:latin typeface="Times New Roman" panose="02020603050405020304" pitchFamily="18" charset="0"/>
                            </a:rPr>
                            <a:t>30</a:t>
                          </a:r>
                        </a:p>
                      </a:txBody>
                      <a:tcPr/>
                    </a:tc>
                    <a:tc>
                      <a:txBody>
                        <a:bodyPr/>
                        <a:lstStyle/>
                        <a:p>
                          <a:r>
                            <a:rPr lang="en-US" dirty="0">
                              <a:latin typeface="Times New Roman" panose="02020603050405020304" pitchFamily="18" charset="0"/>
                            </a:rPr>
                            <a:t>750</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-100</a:t>
                          </a:r>
                        </a:p>
                      </a:txBody>
                      <a:tcPr/>
                    </a:tc>
                    <a:tc>
                      <a:txBody>
                        <a:bodyPr/>
                        <a:lstStyle/>
                        <a:p>
                          <a:r>
                            <a:rPr lang="en-US" dirty="0">
                              <a:latin typeface="Times New Roman" panose="02020603050405020304" pitchFamily="18" charset="0"/>
                            </a:rPr>
                            <a:t>400</a:t>
                          </a:r>
                        </a:p>
                      </a:txBody>
                      <a:tcPr/>
                    </a:tc>
                    <a:tc>
                      <a:txBody>
                        <a:bodyPr/>
                        <a:lstStyle/>
                        <a:p>
                          <a:r>
                            <a:rPr lang="en-US" dirty="0">
                              <a:latin typeface="Times New Roman" panose="02020603050405020304" pitchFamily="18" charset="0"/>
                            </a:rPr>
                            <a:t>-1600</a:t>
                          </a:r>
                        </a:p>
                      </a:txBody>
                      <a:tcPr/>
                    </a:tc>
                    <a:tc>
                      <a:txBody>
                        <a:bodyPr/>
                        <a:lstStyle/>
                        <a:p>
                          <a:r>
                            <a:rPr lang="en-US" dirty="0">
                              <a:latin typeface="Times New Roman" panose="02020603050405020304" pitchFamily="18" charset="0"/>
                            </a:rPr>
                            <a:t>6400</a:t>
                          </a:r>
                        </a:p>
                      </a:txBody>
                      <a:tcPr/>
                    </a:tc>
                    <a:extLst>
                      <a:ext uri="{0D108BD9-81ED-4DB2-BD59-A6C34878D82A}">
                        <a16:rowId xmlns:a16="http://schemas.microsoft.com/office/drawing/2014/main" val="10003"/>
                      </a:ext>
                    </a:extLst>
                  </a:tr>
                  <a:tr h="370840">
                    <a:tc>
                      <a:txBody>
                        <a:bodyPr/>
                        <a:lstStyle/>
                        <a:p>
                          <a:r>
                            <a:rPr lang="en-US" dirty="0">
                              <a:latin typeface="Times New Roman" panose="02020603050405020304" pitchFamily="18" charset="0"/>
                            </a:rPr>
                            <a:t>35-45</a:t>
                          </a:r>
                        </a:p>
                      </a:txBody>
                      <a:tcPr/>
                    </a:tc>
                    <a:tc>
                      <a:txBody>
                        <a:bodyPr/>
                        <a:lstStyle/>
                        <a:p>
                          <a:r>
                            <a:rPr lang="en-US" dirty="0">
                              <a:latin typeface="Times New Roman" panose="02020603050405020304" pitchFamily="18" charset="0"/>
                            </a:rPr>
                            <a:t>20</a:t>
                          </a:r>
                        </a:p>
                      </a:txBody>
                      <a:tcPr/>
                    </a:tc>
                    <a:tc>
                      <a:txBody>
                        <a:bodyPr/>
                        <a:lstStyle/>
                        <a:p>
                          <a:r>
                            <a:rPr lang="en-US" dirty="0">
                              <a:latin typeface="Times New Roman" panose="02020603050405020304" pitchFamily="18" charset="0"/>
                            </a:rPr>
                            <a:t>40</a:t>
                          </a:r>
                        </a:p>
                      </a:txBody>
                      <a:tcPr/>
                    </a:tc>
                    <a:tc>
                      <a:txBody>
                        <a:bodyPr/>
                        <a:lstStyle/>
                        <a:p>
                          <a:r>
                            <a:rPr lang="en-US" dirty="0">
                              <a:latin typeface="Times New Roman" panose="02020603050405020304" pitchFamily="18" charset="0"/>
                            </a:rPr>
                            <a:t>800</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120</a:t>
                          </a:r>
                        </a:p>
                      </a:txBody>
                      <a:tcPr/>
                    </a:tc>
                    <a:tc>
                      <a:txBody>
                        <a:bodyPr/>
                        <a:lstStyle/>
                        <a:p>
                          <a:r>
                            <a:rPr lang="en-US" dirty="0">
                              <a:latin typeface="Times New Roman" panose="02020603050405020304" pitchFamily="18" charset="0"/>
                            </a:rPr>
                            <a:t>720</a:t>
                          </a:r>
                        </a:p>
                      </a:txBody>
                      <a:tcPr/>
                    </a:tc>
                    <a:tc>
                      <a:txBody>
                        <a:bodyPr/>
                        <a:lstStyle/>
                        <a:p>
                          <a:r>
                            <a:rPr lang="en-US" dirty="0">
                              <a:latin typeface="Times New Roman" panose="02020603050405020304" pitchFamily="18" charset="0"/>
                            </a:rPr>
                            <a:t>4320</a:t>
                          </a:r>
                        </a:p>
                      </a:txBody>
                      <a:tcPr/>
                    </a:tc>
                    <a:tc>
                      <a:txBody>
                        <a:bodyPr/>
                        <a:lstStyle/>
                        <a:p>
                          <a:r>
                            <a:rPr lang="en-US" dirty="0">
                              <a:latin typeface="Times New Roman" panose="02020603050405020304" pitchFamily="18" charset="0"/>
                            </a:rPr>
                            <a:t>25920</a:t>
                          </a:r>
                        </a:p>
                      </a:txBody>
                      <a:tcPr/>
                    </a:tc>
                    <a:extLst>
                      <a:ext uri="{0D108BD9-81ED-4DB2-BD59-A6C34878D82A}">
                        <a16:rowId xmlns:a16="http://schemas.microsoft.com/office/drawing/2014/main" val="10004"/>
                      </a:ext>
                    </a:extLst>
                  </a:tr>
                  <a:tr h="370840">
                    <a:tc>
                      <a:txBody>
                        <a:bodyPr/>
                        <a:lstStyle/>
                        <a:p>
                          <a:r>
                            <a:rPr lang="en-US" dirty="0">
                              <a:latin typeface="Times New Roman" panose="02020603050405020304" pitchFamily="18" charset="0"/>
                            </a:rPr>
                            <a:t>45-55</a:t>
                          </a:r>
                        </a:p>
                      </a:txBody>
                      <a:tcPr/>
                    </a:tc>
                    <a:tc>
                      <a:txBody>
                        <a:bodyPr/>
                        <a:lstStyle/>
                        <a:p>
                          <a:r>
                            <a:rPr lang="en-US" dirty="0">
                              <a:latin typeface="Times New Roman" panose="02020603050405020304" pitchFamily="18" charset="0"/>
                            </a:rPr>
                            <a:t>15</a:t>
                          </a:r>
                        </a:p>
                      </a:txBody>
                      <a:tcPr/>
                    </a:tc>
                    <a:tc>
                      <a:txBody>
                        <a:bodyPr/>
                        <a:lstStyle/>
                        <a:p>
                          <a:r>
                            <a:rPr lang="en-US" dirty="0">
                              <a:latin typeface="Times New Roman" panose="02020603050405020304" pitchFamily="18" charset="0"/>
                            </a:rPr>
                            <a:t>50</a:t>
                          </a:r>
                        </a:p>
                      </a:txBody>
                      <a:tcPr/>
                    </a:tc>
                    <a:tc>
                      <a:txBody>
                        <a:bodyPr/>
                        <a:lstStyle/>
                        <a:p>
                          <a:r>
                            <a:rPr lang="en-US" dirty="0">
                              <a:latin typeface="Times New Roman" panose="02020603050405020304" pitchFamily="18" charset="0"/>
                            </a:rPr>
                            <a:t>750</a:t>
                          </a:r>
                        </a:p>
                      </a:txBody>
                      <a:tcPr/>
                    </a:tc>
                    <a:tc>
                      <a:txBody>
                        <a:bodyPr/>
                        <a:lstStyle/>
                        <a:p>
                          <a:r>
                            <a:rPr lang="en-US" dirty="0">
                              <a:latin typeface="Times New Roman" panose="02020603050405020304" pitchFamily="18" charset="0"/>
                            </a:rPr>
                            <a:t>16</a:t>
                          </a:r>
                        </a:p>
                      </a:txBody>
                      <a:tcPr/>
                    </a:tc>
                    <a:tc>
                      <a:txBody>
                        <a:bodyPr/>
                        <a:lstStyle/>
                        <a:p>
                          <a:r>
                            <a:rPr lang="en-US" dirty="0">
                              <a:latin typeface="Times New Roman" panose="02020603050405020304" pitchFamily="18" charset="0"/>
                            </a:rPr>
                            <a:t>240</a:t>
                          </a:r>
                        </a:p>
                      </a:txBody>
                      <a:tcPr/>
                    </a:tc>
                    <a:tc>
                      <a:txBody>
                        <a:bodyPr/>
                        <a:lstStyle/>
                        <a:p>
                          <a:r>
                            <a:rPr lang="en-US" dirty="0">
                              <a:latin typeface="Times New Roman" panose="02020603050405020304" pitchFamily="18" charset="0"/>
                            </a:rPr>
                            <a:t>3840</a:t>
                          </a:r>
                        </a:p>
                      </a:txBody>
                      <a:tcPr/>
                    </a:tc>
                    <a:tc>
                      <a:txBody>
                        <a:bodyPr/>
                        <a:lstStyle/>
                        <a:p>
                          <a:r>
                            <a:rPr lang="en-US" dirty="0">
                              <a:latin typeface="Times New Roman" panose="02020603050405020304" pitchFamily="18" charset="0"/>
                            </a:rPr>
                            <a:t>61440</a:t>
                          </a:r>
                        </a:p>
                      </a:txBody>
                      <a:tcPr/>
                    </a:tc>
                    <a:tc>
                      <a:txBody>
                        <a:bodyPr/>
                        <a:lstStyle/>
                        <a:p>
                          <a:r>
                            <a:rPr lang="en-US" dirty="0">
                              <a:latin typeface="Times New Roman" panose="02020603050405020304" pitchFamily="18" charset="0"/>
                            </a:rPr>
                            <a:t>983040</a:t>
                          </a:r>
                        </a:p>
                      </a:txBody>
                      <a:tcPr/>
                    </a:tc>
                    <a:extLst>
                      <a:ext uri="{0D108BD9-81ED-4DB2-BD59-A6C34878D82A}">
                        <a16:rowId xmlns:a16="http://schemas.microsoft.com/office/drawing/2014/main" val="10005"/>
                      </a:ext>
                    </a:extLst>
                  </a:tr>
                  <a:tr h="370840">
                    <a:tc>
                      <a:txBody>
                        <a:bodyPr/>
                        <a:lstStyle/>
                        <a:p>
                          <a:r>
                            <a:rPr lang="en-US" dirty="0">
                              <a:latin typeface="Times New Roman" panose="02020603050405020304" pitchFamily="18" charset="0"/>
                            </a:rPr>
                            <a:t>55-65</a:t>
                          </a:r>
                        </a:p>
                      </a:txBody>
                      <a:tcPr/>
                    </a:tc>
                    <a:tc>
                      <a:txBody>
                        <a:bodyPr/>
                        <a:lstStyle/>
                        <a:p>
                          <a:r>
                            <a:rPr lang="en-US" dirty="0">
                              <a:latin typeface="Times New Roman" panose="02020603050405020304" pitchFamily="18" charset="0"/>
                            </a:rPr>
                            <a:t>10</a:t>
                          </a:r>
                        </a:p>
                      </a:txBody>
                      <a:tcPr/>
                    </a:tc>
                    <a:tc>
                      <a:txBody>
                        <a:bodyPr/>
                        <a:lstStyle/>
                        <a:p>
                          <a:r>
                            <a:rPr lang="en-US" dirty="0">
                              <a:latin typeface="Times New Roman" panose="02020603050405020304" pitchFamily="18" charset="0"/>
                            </a:rPr>
                            <a:t>60</a:t>
                          </a:r>
                        </a:p>
                      </a:txBody>
                      <a:tcPr/>
                    </a:tc>
                    <a:tc>
                      <a:txBody>
                        <a:bodyPr/>
                        <a:lstStyle/>
                        <a:p>
                          <a:r>
                            <a:rPr lang="en-US" dirty="0">
                              <a:latin typeface="Times New Roman" panose="02020603050405020304" pitchFamily="18" charset="0"/>
                            </a:rPr>
                            <a:t>600</a:t>
                          </a:r>
                        </a:p>
                      </a:txBody>
                      <a:tcPr/>
                    </a:tc>
                    <a:tc>
                      <a:txBody>
                        <a:bodyPr/>
                        <a:lstStyle/>
                        <a:p>
                          <a:r>
                            <a:rPr lang="en-US" dirty="0">
                              <a:latin typeface="Times New Roman" panose="02020603050405020304" pitchFamily="18" charset="0"/>
                            </a:rPr>
                            <a:t>26</a:t>
                          </a:r>
                        </a:p>
                      </a:txBody>
                      <a:tcPr/>
                    </a:tc>
                    <a:tc>
                      <a:txBody>
                        <a:bodyPr/>
                        <a:lstStyle/>
                        <a:p>
                          <a:r>
                            <a:rPr lang="en-US" dirty="0">
                              <a:latin typeface="Times New Roman" panose="02020603050405020304" pitchFamily="18" charset="0"/>
                            </a:rPr>
                            <a:t>260</a:t>
                          </a:r>
                        </a:p>
                      </a:txBody>
                      <a:tcPr/>
                    </a:tc>
                    <a:tc>
                      <a:txBody>
                        <a:bodyPr/>
                        <a:lstStyle/>
                        <a:p>
                          <a:r>
                            <a:rPr lang="en-US" dirty="0">
                              <a:latin typeface="Times New Roman" panose="02020603050405020304" pitchFamily="18" charset="0"/>
                            </a:rPr>
                            <a:t>6760</a:t>
                          </a:r>
                        </a:p>
                      </a:txBody>
                      <a:tcPr/>
                    </a:tc>
                    <a:tc>
                      <a:txBody>
                        <a:bodyPr/>
                        <a:lstStyle/>
                        <a:p>
                          <a:r>
                            <a:rPr lang="en-US" dirty="0">
                              <a:latin typeface="Times New Roman" panose="02020603050405020304" pitchFamily="18" charset="0"/>
                            </a:rPr>
                            <a:t>175760</a:t>
                          </a:r>
                        </a:p>
                      </a:txBody>
                      <a:tcPr/>
                    </a:tc>
                    <a:tc>
                      <a:txBody>
                        <a:bodyPr/>
                        <a:lstStyle/>
                        <a:p>
                          <a:r>
                            <a:rPr lang="en-US" dirty="0">
                              <a:latin typeface="Times New Roman" panose="02020603050405020304" pitchFamily="18" charset="0"/>
                            </a:rPr>
                            <a:t>4569760</a:t>
                          </a:r>
                        </a:p>
                      </a:txBody>
                      <a:tcPr/>
                    </a:tc>
                    <a:extLst>
                      <a:ext uri="{0D108BD9-81ED-4DB2-BD59-A6C34878D82A}">
                        <a16:rowId xmlns:a16="http://schemas.microsoft.com/office/drawing/2014/main" val="10006"/>
                      </a:ext>
                    </a:extLst>
                  </a:tr>
                  <a:tr h="914273">
                    <a:tc>
                      <a:txBody>
                        <a:bodyPr/>
                        <a:lstStyle/>
                        <a:p>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N=100</a:t>
                          </a:r>
                        </a:p>
                      </a:txBody>
                      <a:tcPr/>
                    </a:tc>
                    <a:tc>
                      <a:txBody>
                        <a:bodyPr/>
                        <a:lstStyle/>
                        <a:p>
                          <a:endParaRPr lang="en-US" dirty="0">
                            <a:latin typeface="Times New Roman" panose="02020603050405020304" pitchFamily="18" charset="0"/>
                          </a:endParaRPr>
                        </a:p>
                      </a:txBody>
                      <a:tcPr/>
                    </a:tc>
                    <a:tc>
                      <a:txBody>
                        <a:bodyPr/>
                        <a:lstStyle/>
                        <a:p>
                          <a:endParaRPr lang="en-US"/>
                        </a:p>
                      </a:txBody>
                      <a:tcPr>
                        <a:blipFill>
                          <a:blip r:embed="rId2"/>
                          <a:stretch>
                            <a:fillRect l="-401000" t="-470667" r="-943000" b="-46000"/>
                          </a:stretch>
                        </a:blipFill>
                      </a:tcPr>
                    </a:tc>
                    <a:tc>
                      <a:txBody>
                        <a:bodyPr/>
                        <a:lstStyle/>
                        <a:p>
                          <a:endParaRPr lang="en-US" dirty="0">
                            <a:latin typeface="Times New Roman" panose="02020603050405020304" pitchFamily="18" charset="0"/>
                          </a:endParaRPr>
                        </a:p>
                      </a:txBody>
                      <a:tcPr/>
                    </a:tc>
                    <a:tc>
                      <a:txBody>
                        <a:bodyPr/>
                        <a:lstStyle/>
                        <a:p>
                          <a:endParaRPr lang="en-US"/>
                        </a:p>
                      </a:txBody>
                      <a:tcPr>
                        <a:blipFill>
                          <a:blip r:embed="rId2"/>
                          <a:stretch>
                            <a:fillRect l="-319500" t="-470667" r="-302500" b="-46000"/>
                          </a:stretch>
                        </a:blipFill>
                      </a:tcPr>
                    </a:tc>
                    <a:tc>
                      <a:txBody>
                        <a:bodyPr/>
                        <a:lstStyle/>
                        <a:p>
                          <a:endParaRPr lang="en-US"/>
                        </a:p>
                      </a:txBody>
                      <a:tcPr>
                        <a:blipFill>
                          <a:blip r:embed="rId2"/>
                          <a:stretch>
                            <a:fillRect l="-395755" t="-470667" r="-185377" b="-46000"/>
                          </a:stretch>
                        </a:blipFill>
                      </a:tcPr>
                    </a:tc>
                    <a:tc>
                      <a:txBody>
                        <a:bodyPr/>
                        <a:lstStyle/>
                        <a:p>
                          <a:endParaRPr lang="en-US"/>
                        </a:p>
                      </a:txBody>
                      <a:tcPr>
                        <a:blipFill>
                          <a:blip r:embed="rId2"/>
                          <a:stretch>
                            <a:fillRect l="-559043" t="-470667" r="-109043" b="-46000"/>
                          </a:stretch>
                        </a:blipFill>
                      </a:tcPr>
                    </a:tc>
                    <a:tc>
                      <a:txBody>
                        <a:bodyPr/>
                        <a:lstStyle/>
                        <a:p>
                          <a:endParaRPr lang="en-US"/>
                        </a:p>
                      </a:txBody>
                      <a:tcPr>
                        <a:blipFill>
                          <a:blip r:embed="rId2"/>
                          <a:stretch>
                            <a:fillRect l="-619500" t="-470667" r="-2500" b="-46000"/>
                          </a:stretch>
                        </a:blipFill>
                      </a:tcPr>
                    </a:tc>
                    <a:extLst>
                      <a:ext uri="{0D108BD9-81ED-4DB2-BD59-A6C34878D82A}">
                        <a16:rowId xmlns:a16="http://schemas.microsoft.com/office/drawing/2014/main" val="10007"/>
                      </a:ext>
                    </a:extLst>
                  </a:tr>
                </a:tbl>
              </a:graphicData>
            </a:graphic>
          </p:graphicFrame>
        </mc:Fallback>
      </mc:AlternateContent>
      <p:sp>
        <p:nvSpPr>
          <p:cNvPr id="4" name="Date Placeholder 3"/>
          <p:cNvSpPr>
            <a:spLocks noGrp="1"/>
          </p:cNvSpPr>
          <p:nvPr>
            <p:ph type="dt" sz="half" idx="10"/>
          </p:nvPr>
        </p:nvSpPr>
        <p:spPr/>
        <p:txBody>
          <a:bodyPr/>
          <a:lstStyle/>
          <a:p>
            <a:fld id="{E0E89004-EFAE-48D7-AB16-68C6800FB26F}"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Central Moments (CO1)</a:t>
            </a:r>
          </a:p>
        </p:txBody>
      </p:sp>
    </p:spTree>
    <p:extLst>
      <p:ext uri="{BB962C8B-B14F-4D97-AF65-F5344CB8AC3E}">
        <p14:creationId xmlns:p14="http://schemas.microsoft.com/office/powerpoint/2010/main" val="3293640539"/>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rmAutofit/>
              </a:bodyPr>
              <a:lstStyle/>
              <a:p>
                <a:pPr marL="0" indent="0">
                  <a:buNone/>
                </a:pPr>
                <a14:m>
                  <m:oMath xmlns:m="http://schemas.openxmlformats.org/officeDocument/2006/math">
                    <m:acc>
                      <m:accPr>
                        <m:chr m:val="̅"/>
                        <m:ctrlPr>
                          <a:rPr lang="en-US" sz="2200" i="1" smtClean="0">
                            <a:latin typeface="Cambria Math" panose="02040503050406030204" pitchFamily="18" charset="0"/>
                          </a:rPr>
                        </m:ctrlPr>
                      </m:accPr>
                      <m:e>
                        <m:r>
                          <a:rPr lang="en-US" sz="2200" b="0" i="1" smtClean="0">
                            <a:latin typeface="Cambria Math"/>
                          </a:rPr>
                          <m:t>𝑥</m:t>
                        </m:r>
                      </m:e>
                    </m:acc>
                    <m:r>
                      <a:rPr lang="en-US" sz="2200" b="0" i="1" smtClean="0">
                        <a:latin typeface="Cambria Math"/>
                      </a:rPr>
                      <m:t>=</m:t>
                    </m:r>
                    <m:f>
                      <m:fPr>
                        <m:ctrlPr>
                          <a:rPr lang="en-US" sz="2200" b="0" i="1" smtClean="0">
                            <a:latin typeface="Cambria Math" panose="02040503050406030204" pitchFamily="18" charset="0"/>
                          </a:rPr>
                        </m:ctrlPr>
                      </m:fPr>
                      <m:num>
                        <m:nary>
                          <m:naryPr>
                            <m:chr m:val="∑"/>
                            <m:subHide m:val="on"/>
                            <m:supHide m:val="on"/>
                            <m:ctrlPr>
                              <a:rPr lang="en-US" sz="2200" b="0" i="1" smtClean="0">
                                <a:latin typeface="Cambria Math" panose="02040503050406030204" pitchFamily="18" charset="0"/>
                              </a:rPr>
                            </m:ctrlPr>
                          </m:naryPr>
                          <m:sub/>
                          <m:sup/>
                          <m:e>
                            <m:r>
                              <a:rPr lang="en-US" sz="2200" b="0" i="1" smtClean="0">
                                <a:latin typeface="Cambria Math"/>
                              </a:rPr>
                              <m:t>𝑓𝑥</m:t>
                            </m:r>
                          </m:e>
                        </m:nary>
                      </m:num>
                      <m:den>
                        <m:r>
                          <a:rPr lang="en-US" sz="2200" b="0" i="1" smtClean="0">
                            <a:latin typeface="Cambria Math"/>
                          </a:rPr>
                          <m:t>𝑁</m:t>
                        </m:r>
                      </m:den>
                    </m:f>
                  </m:oMath>
                </a14:m>
                <a:r>
                  <a:rPr lang="en-US" sz="2200" dirty="0"/>
                  <a:t>=</a:t>
                </a:r>
                <a14:m>
                  <m:oMath xmlns:m="http://schemas.openxmlformats.org/officeDocument/2006/math">
                    <m:f>
                      <m:fPr>
                        <m:ctrlPr>
                          <a:rPr lang="en-US" sz="2200" i="1" dirty="0" smtClean="0">
                            <a:latin typeface="Cambria Math" panose="02040503050406030204" pitchFamily="18" charset="0"/>
                          </a:rPr>
                        </m:ctrlPr>
                      </m:fPr>
                      <m:num>
                        <m:r>
                          <a:rPr lang="en-US" sz="2200" b="0" i="1" dirty="0" smtClean="0">
                            <a:latin typeface="Cambria Math"/>
                          </a:rPr>
                          <m:t>3400</m:t>
                        </m:r>
                      </m:num>
                      <m:den>
                        <m:r>
                          <a:rPr lang="en-US" sz="2200" b="0" i="1" dirty="0" smtClean="0">
                            <a:latin typeface="Cambria Math"/>
                          </a:rPr>
                          <m:t>100</m:t>
                        </m:r>
                      </m:den>
                    </m:f>
                    <m:r>
                      <a:rPr lang="en-US" sz="2200" b="0" i="0" dirty="0" smtClean="0">
                        <a:latin typeface="Cambria Math"/>
                      </a:rPr>
                      <m:t>=34</m:t>
                    </m:r>
                  </m:oMath>
                </a14:m>
                <a:endParaRPr lang="en-US" sz="2200" dirty="0"/>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a:ea typeface="Cambria Math"/>
                            </a:rPr>
                            <m:t>𝜇</m:t>
                          </m:r>
                        </m:e>
                        <m:sub>
                          <m:r>
                            <a:rPr lang="en-US" sz="2200" b="0" i="1" smtClean="0">
                              <a:latin typeface="Cambria Math"/>
                            </a:rPr>
                            <m:t>1</m:t>
                          </m:r>
                        </m:sub>
                      </m:sSub>
                      <m:r>
                        <a:rPr lang="en-US" sz="2200" b="0" i="1" smtClean="0">
                          <a:latin typeface="Cambria Math"/>
                        </a:rPr>
                        <m:t>=</m:t>
                      </m:r>
                      <m:f>
                        <m:fPr>
                          <m:ctrlPr>
                            <a:rPr lang="en-US" sz="2200" i="1">
                              <a:latin typeface="Cambria Math" panose="02040503050406030204" pitchFamily="18" charset="0"/>
                            </a:rPr>
                          </m:ctrlPr>
                        </m:fPr>
                        <m:num>
                          <m:nary>
                            <m:naryPr>
                              <m:chr m:val="∑"/>
                              <m:subHide m:val="on"/>
                              <m:supHide m:val="on"/>
                              <m:ctrlPr>
                                <a:rPr lang="en-US" sz="2200" i="1">
                                  <a:latin typeface="Cambria Math" panose="02040503050406030204" pitchFamily="18" charset="0"/>
                                </a:rPr>
                              </m:ctrlPr>
                            </m:naryPr>
                            <m:sub/>
                            <m:sup/>
                            <m:e>
                              <m:r>
                                <a:rPr lang="en-US" sz="2200" b="0" i="1">
                                  <a:latin typeface="Cambria Math"/>
                                </a:rPr>
                                <m:t>𝑓</m:t>
                              </m:r>
                              <m:d>
                                <m:dPr>
                                  <m:ctrlPr>
                                    <a:rPr lang="en-US" sz="2200" i="1">
                                      <a:latin typeface="Cambria Math" panose="02040503050406030204" pitchFamily="18" charset="0"/>
                                    </a:rPr>
                                  </m:ctrlPr>
                                </m:dPr>
                                <m:e>
                                  <m:r>
                                    <a:rPr lang="en-US" sz="2200" b="0" i="1">
                                      <a:latin typeface="Cambria Math"/>
                                    </a:rPr>
                                    <m:t>𝑥</m:t>
                                  </m:r>
                                  <m:r>
                                    <a:rPr lang="en-US" sz="2200" b="0" i="1">
                                      <a:latin typeface="Cambria Math"/>
                                    </a:rPr>
                                    <m:t>−</m:t>
                                  </m:r>
                                  <m:acc>
                                    <m:accPr>
                                      <m:chr m:val="̅"/>
                                      <m:ctrlPr>
                                        <a:rPr lang="en-US" sz="2200" i="1">
                                          <a:latin typeface="Cambria Math" panose="02040503050406030204" pitchFamily="18" charset="0"/>
                                        </a:rPr>
                                      </m:ctrlPr>
                                    </m:accPr>
                                    <m:e>
                                      <m:r>
                                        <a:rPr lang="en-US" sz="2200" b="0" i="1">
                                          <a:latin typeface="Cambria Math"/>
                                        </a:rPr>
                                        <m:t>𝑥</m:t>
                                      </m:r>
                                    </m:e>
                                  </m:acc>
                                </m:e>
                              </m:d>
                            </m:e>
                          </m:nary>
                        </m:num>
                        <m:den>
                          <m:r>
                            <a:rPr lang="en-US" sz="2200" i="1">
                              <a:latin typeface="Cambria Math"/>
                            </a:rPr>
                            <m:t>𝑁</m:t>
                          </m:r>
                        </m:den>
                      </m:f>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0</m:t>
                          </m:r>
                        </m:num>
                        <m:den>
                          <m:r>
                            <a:rPr lang="en-US" sz="2200" b="0" i="1" smtClean="0">
                              <a:latin typeface="Cambria Math"/>
                            </a:rPr>
                            <m:t>100</m:t>
                          </m:r>
                        </m:den>
                      </m:f>
                      <m:r>
                        <a:rPr lang="en-US" sz="2200" b="0" i="0" smtClean="0">
                          <a:latin typeface="Cambria Math"/>
                        </a:rPr>
                        <m:t>=0</m:t>
                      </m:r>
                    </m:oMath>
                  </m:oMathPara>
                </a14:m>
                <a:endParaRPr lang="en-US" sz="2200" dirty="0"/>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𝜇</m:t>
                          </m:r>
                        </m:e>
                        <m:sub>
                          <m:r>
                            <a:rPr lang="en-US" sz="2200" b="0" i="1" smtClean="0">
                              <a:latin typeface="Cambria Math"/>
                              <a:ea typeface="Cambria Math"/>
                            </a:rPr>
                            <m:t>2</m:t>
                          </m:r>
                        </m:sub>
                      </m:sSub>
                      <m:r>
                        <a:rPr lang="en-US" sz="2200" i="1">
                          <a:latin typeface="Cambria Math"/>
                        </a:rPr>
                        <m:t>=</m:t>
                      </m:r>
                      <m:f>
                        <m:fPr>
                          <m:ctrlPr>
                            <a:rPr lang="en-US" sz="2200" i="1">
                              <a:latin typeface="Cambria Math" panose="02040503050406030204" pitchFamily="18" charset="0"/>
                            </a:rPr>
                          </m:ctrlPr>
                        </m:fPr>
                        <m:num>
                          <m:nary>
                            <m:naryPr>
                              <m:chr m:val="∑"/>
                              <m:subHide m:val="on"/>
                              <m:supHide m:val="on"/>
                              <m:ctrlPr>
                                <a:rPr lang="en-US" sz="2200" i="1" smtClean="0">
                                  <a:latin typeface="Cambria Math" panose="02040503050406030204" pitchFamily="18" charset="0"/>
                                </a:rPr>
                              </m:ctrlPr>
                            </m:naryPr>
                            <m:sub/>
                            <m:sup/>
                            <m:e>
                              <m:r>
                                <a:rPr lang="en-US" sz="2200" b="0" i="1" smtClean="0">
                                  <a:latin typeface="Cambria Math"/>
                                </a:rPr>
                                <m:t>𝑓</m:t>
                              </m:r>
                              <m:sSup>
                                <m:sSupPr>
                                  <m:ctrlPr>
                                    <a:rPr lang="en-US" sz="2200" i="1" smtClean="0">
                                      <a:latin typeface="Cambria Math" panose="02040503050406030204" pitchFamily="18" charset="0"/>
                                    </a:rPr>
                                  </m:ctrlPr>
                                </m:sSupPr>
                                <m:e>
                                  <m:d>
                                    <m:dPr>
                                      <m:ctrlPr>
                                        <a:rPr lang="en-US" sz="2200" i="1" smtClean="0">
                                          <a:latin typeface="Cambria Math" panose="02040503050406030204" pitchFamily="18" charset="0"/>
                                        </a:rPr>
                                      </m:ctrlPr>
                                    </m:dPr>
                                    <m:e>
                                      <m:r>
                                        <a:rPr lang="en-US" sz="2200" b="0" i="1" smtClean="0">
                                          <a:latin typeface="Cambria Math"/>
                                        </a:rPr>
                                        <m:t>𝑥</m:t>
                                      </m:r>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𝑥</m:t>
                                          </m:r>
                                        </m:e>
                                      </m:acc>
                                    </m:e>
                                  </m:d>
                                </m:e>
                                <m:sup>
                                  <m:r>
                                    <a:rPr lang="en-US" sz="2200" b="0" i="1" smtClean="0">
                                      <a:latin typeface="Cambria Math"/>
                                    </a:rPr>
                                    <m:t>2</m:t>
                                  </m:r>
                                </m:sup>
                              </m:sSup>
                            </m:e>
                          </m:nary>
                        </m:num>
                        <m:den>
                          <m:r>
                            <a:rPr lang="en-US" sz="2200" i="1">
                              <a:latin typeface="Cambria Math"/>
                            </a:rPr>
                            <m:t>𝑁</m:t>
                          </m:r>
                        </m:den>
                      </m:f>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21400</m:t>
                          </m:r>
                        </m:num>
                        <m:den>
                          <m:r>
                            <a:rPr lang="en-US" sz="2200" b="0" i="1" smtClean="0">
                              <a:latin typeface="Cambria Math"/>
                            </a:rPr>
                            <m:t>100</m:t>
                          </m:r>
                        </m:den>
                      </m:f>
                      <m:r>
                        <a:rPr lang="en-US" sz="2200" b="0" i="1" smtClean="0">
                          <a:latin typeface="Cambria Math"/>
                        </a:rPr>
                        <m:t>=214</m:t>
                      </m:r>
                    </m:oMath>
                  </m:oMathPara>
                </a14:m>
                <a:endParaRPr lang="en-US" sz="2200" dirty="0"/>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𝜇</m:t>
                          </m:r>
                        </m:e>
                        <m:sub>
                          <m:r>
                            <a:rPr lang="en-US" sz="2200" b="0" i="1" smtClean="0">
                              <a:latin typeface="Cambria Math"/>
                              <a:ea typeface="Cambria Math"/>
                            </a:rPr>
                            <m:t>3</m:t>
                          </m:r>
                        </m:sub>
                      </m:sSub>
                      <m:r>
                        <a:rPr lang="en-US" sz="2200" i="1">
                          <a:latin typeface="Cambria Math"/>
                        </a:rPr>
                        <m:t>=</m:t>
                      </m:r>
                      <m:f>
                        <m:fPr>
                          <m:ctrlPr>
                            <a:rPr lang="en-US" sz="2200" i="1">
                              <a:latin typeface="Cambria Math" panose="02040503050406030204" pitchFamily="18" charset="0"/>
                            </a:rPr>
                          </m:ctrlPr>
                        </m:fPr>
                        <m:num>
                          <m:nary>
                            <m:naryPr>
                              <m:chr m:val="∑"/>
                              <m:subHide m:val="on"/>
                              <m:supHide m:val="on"/>
                              <m:ctrlPr>
                                <a:rPr lang="en-US" sz="2200" i="1" smtClean="0">
                                  <a:latin typeface="Cambria Math" panose="02040503050406030204" pitchFamily="18" charset="0"/>
                                </a:rPr>
                              </m:ctrlPr>
                            </m:naryPr>
                            <m:sub/>
                            <m:sup/>
                            <m:e>
                              <m:r>
                                <a:rPr lang="en-US" sz="2200" i="1">
                                  <a:latin typeface="Cambria Math"/>
                                </a:rPr>
                                <m:t>𝑓</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a:rPr>
                                        <m:t>𝑥</m:t>
                                      </m:r>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𝑥</m:t>
                                          </m:r>
                                        </m:e>
                                      </m:acc>
                                    </m:e>
                                  </m:d>
                                </m:e>
                                <m:sup>
                                  <m:r>
                                    <a:rPr lang="en-US" sz="2200" b="0" i="1" smtClean="0">
                                      <a:latin typeface="Cambria Math"/>
                                    </a:rPr>
                                    <m:t>3</m:t>
                                  </m:r>
                                </m:sup>
                              </m:sSup>
                            </m:e>
                          </m:nary>
                        </m:num>
                        <m:den>
                          <m:r>
                            <a:rPr lang="en-US" sz="2200" i="1">
                              <a:latin typeface="Cambria Math"/>
                            </a:rPr>
                            <m:t>𝑁</m:t>
                          </m:r>
                        </m:den>
                      </m:f>
                      <m:r>
                        <a:rPr lang="en-US" sz="2200" i="1">
                          <a:latin typeface="Cambria Math"/>
                        </a:rPr>
                        <m:t>=</m:t>
                      </m:r>
                      <m:f>
                        <m:fPr>
                          <m:ctrlPr>
                            <a:rPr lang="en-US" sz="2200" i="1" smtClean="0">
                              <a:latin typeface="Cambria Math" panose="02040503050406030204" pitchFamily="18" charset="0"/>
                            </a:rPr>
                          </m:ctrlPr>
                        </m:fPr>
                        <m:num>
                          <m:r>
                            <a:rPr lang="en-US" sz="2200" b="0" i="1" smtClean="0">
                              <a:latin typeface="Cambria Math"/>
                            </a:rPr>
                            <m:t>46800</m:t>
                          </m:r>
                        </m:num>
                        <m:den>
                          <m:r>
                            <a:rPr lang="en-US" sz="2200" i="1">
                              <a:latin typeface="Cambria Math"/>
                            </a:rPr>
                            <m:t>100</m:t>
                          </m:r>
                        </m:den>
                      </m:f>
                      <m:r>
                        <a:rPr lang="en-US" sz="2200" i="1">
                          <a:latin typeface="Cambria Math"/>
                        </a:rPr>
                        <m:t>=</m:t>
                      </m:r>
                      <m:r>
                        <a:rPr lang="en-US" sz="2200" b="0" i="1" smtClean="0">
                          <a:latin typeface="Cambria Math"/>
                        </a:rPr>
                        <m:t>468</m:t>
                      </m:r>
                    </m:oMath>
                  </m:oMathPara>
                </a14:m>
                <a:endParaRPr lang="en-US" sz="2200" b="0" dirty="0"/>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𝜇</m:t>
                          </m:r>
                        </m:e>
                        <m:sub>
                          <m:r>
                            <a:rPr lang="en-US" sz="2200" b="0" i="1" smtClean="0">
                              <a:latin typeface="Cambria Math"/>
                              <a:ea typeface="Cambria Math"/>
                            </a:rPr>
                            <m:t>4</m:t>
                          </m:r>
                        </m:sub>
                      </m:sSub>
                      <m:r>
                        <a:rPr lang="en-US" sz="2200" i="1">
                          <a:latin typeface="Cambria Math"/>
                        </a:rPr>
                        <m:t>=</m:t>
                      </m:r>
                      <m:f>
                        <m:fPr>
                          <m:ctrlPr>
                            <a:rPr lang="en-US" sz="2200" i="1">
                              <a:latin typeface="Cambria Math" panose="02040503050406030204" pitchFamily="18" charset="0"/>
                            </a:rPr>
                          </m:ctrlPr>
                        </m:fPr>
                        <m:num>
                          <m:nary>
                            <m:naryPr>
                              <m:chr m:val="∑"/>
                              <m:subHide m:val="on"/>
                              <m:supHide m:val="on"/>
                              <m:ctrlPr>
                                <a:rPr lang="en-US" sz="2200" i="1">
                                  <a:latin typeface="Cambria Math" panose="02040503050406030204" pitchFamily="18" charset="0"/>
                                </a:rPr>
                              </m:ctrlPr>
                            </m:naryPr>
                            <m:sub/>
                            <m:sup/>
                            <m:e>
                              <m:r>
                                <a:rPr lang="en-US" sz="2200" i="1">
                                  <a:latin typeface="Cambria Math"/>
                                </a:rPr>
                                <m:t>𝑓</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a:rPr>
                                        <m:t>𝑥</m:t>
                                      </m:r>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𝑥</m:t>
                                          </m:r>
                                        </m:e>
                                      </m:acc>
                                    </m:e>
                                  </m:d>
                                </m:e>
                                <m:sup>
                                  <m:r>
                                    <a:rPr lang="en-US" sz="2200" b="0" i="1" smtClean="0">
                                      <a:latin typeface="Cambria Math"/>
                                    </a:rPr>
                                    <m:t>4</m:t>
                                  </m:r>
                                </m:sup>
                              </m:sSup>
                            </m:e>
                          </m:nary>
                        </m:num>
                        <m:den>
                          <m:r>
                            <a:rPr lang="en-US" sz="2200" i="1">
                              <a:latin typeface="Cambria Math"/>
                            </a:rPr>
                            <m:t>𝑁</m:t>
                          </m:r>
                        </m:den>
                      </m:f>
                      <m:r>
                        <a:rPr lang="en-US" sz="2200" i="1">
                          <a:latin typeface="Cambria Math"/>
                        </a:rPr>
                        <m:t>=</m:t>
                      </m:r>
                      <m:f>
                        <m:fPr>
                          <m:ctrlPr>
                            <a:rPr lang="en-US" sz="2200" i="1">
                              <a:latin typeface="Cambria Math" panose="02040503050406030204" pitchFamily="18" charset="0"/>
                            </a:rPr>
                          </m:ctrlPr>
                        </m:fPr>
                        <m:num>
                          <m:r>
                            <a:rPr lang="en-US" sz="2200" b="0" i="1" smtClean="0">
                              <a:latin typeface="Cambria Math"/>
                            </a:rPr>
                            <m:t>9671200</m:t>
                          </m:r>
                        </m:num>
                        <m:den>
                          <m:r>
                            <a:rPr lang="en-US" sz="2200" i="1">
                              <a:latin typeface="Cambria Math"/>
                            </a:rPr>
                            <m:t>100</m:t>
                          </m:r>
                        </m:den>
                      </m:f>
                      <m:r>
                        <a:rPr lang="en-US" sz="2200" i="1">
                          <a:latin typeface="Cambria Math"/>
                        </a:rPr>
                        <m:t>=</m:t>
                      </m:r>
                      <m:r>
                        <a:rPr lang="en-US" sz="2200" b="0" i="1" smtClean="0">
                          <a:latin typeface="Cambria Math"/>
                        </a:rPr>
                        <m:t>96712</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BF9C9558-ED5C-4016-AC90-9793E4B4C555}"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Central Moments (CO1)</a:t>
            </a:r>
          </a:p>
        </p:txBody>
      </p:sp>
    </p:spTree>
    <p:extLst>
      <p:ext uri="{BB962C8B-B14F-4D97-AF65-F5344CB8AC3E}">
        <p14:creationId xmlns:p14="http://schemas.microsoft.com/office/powerpoint/2010/main" val="3501576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Ø"/>
                </a:pPr>
                <a:r>
                  <a:rPr lang="en-US" sz="2200" b="1" dirty="0"/>
                  <a:t>Moments about an </a:t>
                </a:r>
                <a:r>
                  <a:rPr lang="en-US" sz="2200" b="1" dirty="0" err="1"/>
                  <a:t>arbitary</a:t>
                </a:r>
                <a:r>
                  <a:rPr lang="en-US" sz="2200" b="1" dirty="0"/>
                  <a:t> number(Raw Moments):</a:t>
                </a:r>
              </a:p>
              <a:p>
                <a:pPr>
                  <a:buFont typeface="Wingdings" pitchFamily="2" charset="2"/>
                  <a:buChar char="v"/>
                </a:pPr>
                <a:r>
                  <a:rPr lang="en-US" sz="2200" dirty="0"/>
                  <a:t>If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1</m:t>
                        </m:r>
                      </m:sub>
                    </m:sSub>
                    <m:r>
                      <a:rPr lang="en-US" sz="2200" b="0" i="1" smtClean="0">
                        <a:latin typeface="Cambria Math"/>
                      </a:rPr>
                      <m:t>,</m:t>
                    </m:r>
                    <m:sSub>
                      <m:sSubPr>
                        <m:ctrlPr>
                          <a:rPr lang="en-US" sz="220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2</m:t>
                        </m:r>
                      </m:sub>
                    </m:sSub>
                    <m:r>
                      <a:rPr lang="en-US" sz="2200" b="0" i="1" smtClean="0">
                        <a:latin typeface="Cambria Math"/>
                      </a:rPr>
                      <m:t>,</m:t>
                    </m:r>
                    <m:sSub>
                      <m:sSubPr>
                        <m:ctrlPr>
                          <a:rPr lang="en-US" sz="220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3</m:t>
                        </m:r>
                      </m:sub>
                    </m:sSub>
                    <m:r>
                      <a:rPr lang="en-US" sz="2200" b="0" i="1" smtClean="0">
                        <a:latin typeface="Cambria Math"/>
                      </a:rPr>
                      <m:t>,…..,</m:t>
                    </m:r>
                    <m:sSub>
                      <m:sSubPr>
                        <m:ctrlPr>
                          <a:rPr lang="en-US" sz="220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𝑛</m:t>
                        </m:r>
                      </m:sub>
                    </m:sSub>
                  </m:oMath>
                </a14:m>
                <a:r>
                  <a:rPr lang="en-US" sz="2200" dirty="0"/>
                  <a:t> are the values of a variable </a:t>
                </a:r>
                <a14:m>
                  <m:oMath xmlns:m="http://schemas.openxmlformats.org/officeDocument/2006/math">
                    <m:r>
                      <a:rPr lang="en-US" sz="2200" b="0" i="1" smtClean="0">
                        <a:latin typeface="Cambria Math"/>
                      </a:rPr>
                      <m:t>𝑥</m:t>
                    </m:r>
                    <m:r>
                      <a:rPr lang="en-US" sz="2200" b="0" i="1" smtClean="0">
                        <a:latin typeface="Cambria Math"/>
                      </a:rPr>
                      <m:t> </m:t>
                    </m:r>
                  </m:oMath>
                </a14:m>
                <a:r>
                  <a:rPr lang="en-US" sz="2200" dirty="0"/>
                  <a:t>with the corresponding frequencies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𝑓</m:t>
                        </m:r>
                      </m:e>
                      <m:sub>
                        <m:r>
                          <a:rPr lang="en-US" sz="2200" b="0" i="1" smtClean="0">
                            <a:latin typeface="Cambria Math"/>
                          </a:rPr>
                          <m:t>1</m:t>
                        </m:r>
                      </m:sub>
                    </m:sSub>
                    <m:r>
                      <a:rPr lang="en-US" sz="2200" b="0" i="1" smtClean="0">
                        <a:latin typeface="Cambria Math"/>
                      </a:rPr>
                      <m:t>,</m:t>
                    </m:r>
                    <m:sSub>
                      <m:sSubPr>
                        <m:ctrlPr>
                          <a:rPr lang="en-US" sz="2200" i="1" smtClean="0">
                            <a:latin typeface="Cambria Math" panose="02040503050406030204" pitchFamily="18" charset="0"/>
                          </a:rPr>
                        </m:ctrlPr>
                      </m:sSubPr>
                      <m:e>
                        <m:r>
                          <a:rPr lang="en-US" sz="2200" b="0" i="1" smtClean="0">
                            <a:latin typeface="Cambria Math"/>
                          </a:rPr>
                          <m:t>𝑓</m:t>
                        </m:r>
                      </m:e>
                      <m:sub>
                        <m:r>
                          <a:rPr lang="en-US" sz="2200" b="0" i="1" smtClean="0">
                            <a:latin typeface="Cambria Math"/>
                          </a:rPr>
                          <m:t>2</m:t>
                        </m:r>
                      </m:sub>
                    </m:sSub>
                    <m:r>
                      <a:rPr lang="en-US" sz="2200" b="0" i="1" smtClean="0">
                        <a:latin typeface="Cambria Math"/>
                      </a:rPr>
                      <m:t>,</m:t>
                    </m:r>
                    <m:sSub>
                      <m:sSubPr>
                        <m:ctrlPr>
                          <a:rPr lang="en-US" sz="2200" i="1" smtClean="0">
                            <a:latin typeface="Cambria Math" panose="02040503050406030204" pitchFamily="18" charset="0"/>
                          </a:rPr>
                        </m:ctrlPr>
                      </m:sSubPr>
                      <m:e>
                        <m:r>
                          <a:rPr lang="en-US" sz="2200" b="0" i="1" smtClean="0">
                            <a:latin typeface="Cambria Math"/>
                          </a:rPr>
                          <m:t>𝑓</m:t>
                        </m:r>
                      </m:e>
                      <m:sub>
                        <m:r>
                          <a:rPr lang="en-US" sz="2200" b="0" i="1" smtClean="0">
                            <a:latin typeface="Cambria Math"/>
                          </a:rPr>
                          <m:t>3,…..</m:t>
                        </m:r>
                      </m:sub>
                    </m:sSub>
                    <m:sSub>
                      <m:sSubPr>
                        <m:ctrlPr>
                          <a:rPr lang="en-US" sz="2200" i="1" smtClean="0">
                            <a:latin typeface="Cambria Math" panose="02040503050406030204" pitchFamily="18" charset="0"/>
                          </a:rPr>
                        </m:ctrlPr>
                      </m:sSubPr>
                      <m:e>
                        <m:r>
                          <a:rPr lang="en-US" sz="2200" b="0" i="1" smtClean="0">
                            <a:latin typeface="Cambria Math"/>
                          </a:rPr>
                          <m:t>𝑓</m:t>
                        </m:r>
                      </m:e>
                      <m:sub>
                        <m:r>
                          <a:rPr lang="en-US" sz="2200" b="0" i="1" smtClean="0">
                            <a:latin typeface="Cambria Math"/>
                          </a:rPr>
                          <m:t>𝑛</m:t>
                        </m:r>
                      </m:sub>
                    </m:sSub>
                  </m:oMath>
                </a14:m>
                <a:r>
                  <a:rPr lang="en-US" sz="2200" dirty="0"/>
                  <a:t> respectively then </a:t>
                </a:r>
                <a14:m>
                  <m:oMath xmlns:m="http://schemas.openxmlformats.org/officeDocument/2006/math">
                    <m:sSup>
                      <m:sSupPr>
                        <m:ctrlPr>
                          <a:rPr lang="en-US" sz="2200" i="1" smtClean="0">
                            <a:latin typeface="Cambria Math" panose="02040503050406030204" pitchFamily="18" charset="0"/>
                          </a:rPr>
                        </m:ctrlPr>
                      </m:sSupPr>
                      <m:e>
                        <m:r>
                          <a:rPr lang="en-US" sz="2200" b="0" i="1" smtClean="0">
                            <a:latin typeface="Cambria Math"/>
                          </a:rPr>
                          <m:t>𝑟</m:t>
                        </m:r>
                      </m:e>
                      <m:sup>
                        <m:r>
                          <a:rPr lang="en-US" sz="2200" b="0" i="1" smtClean="0">
                            <a:latin typeface="Cambria Math"/>
                          </a:rPr>
                          <m:t>𝑡h</m:t>
                        </m:r>
                        <m:r>
                          <a:rPr lang="en-US" sz="2200" b="0" i="1" smtClean="0">
                            <a:latin typeface="Cambria Math"/>
                          </a:rPr>
                          <m:t> </m:t>
                        </m:r>
                      </m:sup>
                    </m:sSup>
                  </m:oMath>
                </a14:m>
                <a:r>
                  <a:rPr lang="en-US" sz="2200" dirty="0"/>
                  <a:t>moment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ea typeface="Cambria Math"/>
                          </a:rPr>
                          <m:t>𝜇</m:t>
                        </m:r>
                      </m:e>
                      <m:sub>
                        <m:r>
                          <a:rPr lang="en-US" sz="2200" b="0" i="1" smtClean="0">
                            <a:latin typeface="Cambria Math"/>
                          </a:rPr>
                          <m:t>𝑟</m:t>
                        </m:r>
                      </m:sub>
                    </m:sSub>
                    <m:r>
                      <a:rPr lang="en-US" sz="2200" b="0" i="1" smtClean="0">
                        <a:latin typeface="Cambria Math"/>
                      </a:rPr>
                      <m:t>′</m:t>
                    </m:r>
                  </m:oMath>
                </a14:m>
                <a:r>
                  <a:rPr lang="en-US" sz="2200" dirty="0"/>
                  <a:t> about the number </a:t>
                </a:r>
                <a14:m>
                  <m:oMath xmlns:m="http://schemas.openxmlformats.org/officeDocument/2006/math">
                    <m:r>
                      <a:rPr lang="en-US" sz="2200" b="0" i="1" smtClean="0">
                        <a:latin typeface="Cambria Math"/>
                      </a:rPr>
                      <m:t>𝑥</m:t>
                    </m:r>
                    <m:r>
                      <a:rPr lang="en-US" sz="2200" b="0" i="1" smtClean="0">
                        <a:latin typeface="Cambria Math"/>
                      </a:rPr>
                      <m:t>=</m:t>
                    </m:r>
                    <m:r>
                      <a:rPr lang="en-US" sz="2200" b="0" i="1" smtClean="0">
                        <a:latin typeface="Cambria Math"/>
                      </a:rPr>
                      <m:t>𝐴</m:t>
                    </m:r>
                    <m:r>
                      <a:rPr lang="en-US" sz="2200" b="0" i="1" smtClean="0">
                        <a:latin typeface="Cambria Math"/>
                      </a:rPr>
                      <m:t> </m:t>
                    </m:r>
                  </m:oMath>
                </a14:m>
                <a:r>
                  <a:rPr lang="en-US" sz="2200" dirty="0"/>
                  <a:t>is defined as</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 Where,</a:t>
                </a:r>
                <a14:m>
                  <m:oMath xmlns:m="http://schemas.openxmlformats.org/officeDocument/2006/math">
                    <m:r>
                      <a:rPr lang="en-US" sz="2200" b="0" i="1" smtClean="0">
                        <a:latin typeface="Cambria Math"/>
                      </a:rPr>
                      <m:t>𝑁</m:t>
                    </m:r>
                    <m:r>
                      <a:rPr lang="en-US" sz="2200" b="0" i="1" smtClean="0">
                        <a:latin typeface="Cambria Math"/>
                      </a:rPr>
                      <m:t>=</m:t>
                    </m:r>
                    <m:nary>
                      <m:naryPr>
                        <m:chr m:val="∑"/>
                        <m:ctrlPr>
                          <a:rPr lang="en-US" sz="2200" b="0" i="1" smtClean="0">
                            <a:latin typeface="Cambria Math" panose="02040503050406030204" pitchFamily="18" charset="0"/>
                          </a:rPr>
                        </m:ctrlPr>
                      </m:naryPr>
                      <m:sub>
                        <m:r>
                          <m:rPr>
                            <m:brk m:alnAt="23"/>
                          </m:rPr>
                          <a:rPr lang="en-US" sz="2200" b="0" i="1" smtClean="0">
                            <a:latin typeface="Cambria Math"/>
                          </a:rPr>
                          <m:t>𝑖</m:t>
                        </m:r>
                        <m:r>
                          <a:rPr lang="en-US" sz="2200" b="0" i="1" smtClean="0">
                            <a:latin typeface="Cambria Math"/>
                          </a:rPr>
                          <m:t>=1</m:t>
                        </m:r>
                      </m:sub>
                      <m:sup>
                        <m:r>
                          <a:rPr lang="en-US" sz="2200" b="0" i="1" smtClean="0">
                            <a:latin typeface="Cambria Math"/>
                          </a:rPr>
                          <m:t>𝑛</m:t>
                        </m:r>
                      </m:sup>
                      <m:e>
                        <m:r>
                          <a:rPr lang="en-US" sz="2200" b="0" i="1" smtClean="0">
                            <a:latin typeface="Cambria Math"/>
                          </a:rPr>
                          <m:t>𝑓𝑖</m:t>
                        </m:r>
                      </m:e>
                    </m:nary>
                  </m:oMath>
                </a14:m>
                <a:endParaRPr lang="en-US" sz="2200" dirty="0"/>
              </a:p>
              <a:p>
                <a:pPr marL="0" indent="0">
                  <a:buNone/>
                </a:pPr>
                <a:r>
                  <a:rPr lang="en-US" sz="2200" dirty="0"/>
                  <a:t>For </a:t>
                </a:r>
                <a14:m>
                  <m:oMath xmlns:m="http://schemas.openxmlformats.org/officeDocument/2006/math">
                    <m:r>
                      <a:rPr lang="en-US" sz="2200" b="0" i="1" smtClean="0">
                        <a:latin typeface="Cambria Math"/>
                      </a:rPr>
                      <m:t>𝑟</m:t>
                    </m:r>
                    <m:r>
                      <a:rPr lang="en-US" sz="2200" b="0" i="1" smtClean="0">
                        <a:latin typeface="Cambria Math"/>
                      </a:rPr>
                      <m:t>=0, </m:t>
                    </m:r>
                    <m:sSub>
                      <m:sSubPr>
                        <m:ctrlPr>
                          <a:rPr lang="en-US" sz="2200" b="0" i="1" smtClean="0">
                            <a:latin typeface="Cambria Math" panose="02040503050406030204" pitchFamily="18" charset="0"/>
                          </a:rPr>
                        </m:ctrlPr>
                      </m:sSubPr>
                      <m:e>
                        <m:r>
                          <a:rPr lang="en-US" sz="2200" b="0" i="1" smtClean="0">
                            <a:latin typeface="Cambria Math"/>
                            <a:ea typeface="Cambria Math"/>
                          </a:rPr>
                          <m:t>𝜇</m:t>
                        </m:r>
                        <m:r>
                          <a:rPr lang="en-US" sz="2200" b="0" i="1" smtClean="0">
                            <a:latin typeface="Cambria Math"/>
                            <a:ea typeface="Cambria Math"/>
                          </a:rPr>
                          <m:t>′</m:t>
                        </m:r>
                      </m:e>
                      <m:sub>
                        <m:r>
                          <a:rPr lang="en-US" sz="2200" b="0" i="1" smtClean="0">
                            <a:latin typeface="Cambria Math"/>
                          </a:rPr>
                          <m:t>0</m:t>
                        </m:r>
                      </m:sub>
                    </m:sSub>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𝑁</m:t>
                        </m:r>
                      </m:den>
                    </m:f>
                    <m:nary>
                      <m:naryPr>
                        <m:chr m:val="∑"/>
                        <m:ctrlPr>
                          <a:rPr lang="en-US" sz="2200" b="0" i="1" smtClean="0">
                            <a:latin typeface="Cambria Math" panose="02040503050406030204" pitchFamily="18" charset="0"/>
                          </a:rPr>
                        </m:ctrlPr>
                      </m:naryPr>
                      <m:sub>
                        <m:r>
                          <m:rPr>
                            <m:brk m:alnAt="23"/>
                          </m:rPr>
                          <a:rPr lang="en-US" sz="2200" b="0" i="1" smtClean="0">
                            <a:latin typeface="Cambria Math"/>
                          </a:rPr>
                          <m:t>𝑖</m:t>
                        </m:r>
                        <m:r>
                          <a:rPr lang="en-US" sz="2200" b="0" i="1" smtClean="0">
                            <a:latin typeface="Cambria Math"/>
                          </a:rPr>
                          <m:t>=1</m:t>
                        </m:r>
                      </m:sub>
                      <m:sup>
                        <m:r>
                          <a:rPr lang="en-US" sz="2200" b="0" i="1" smtClean="0">
                            <a:latin typeface="Cambria Math"/>
                          </a:rPr>
                          <m:t>𝑛</m:t>
                        </m:r>
                      </m:sup>
                      <m:e>
                        <m:sSub>
                          <m:sSubPr>
                            <m:ctrlPr>
                              <a:rPr lang="en-US" sz="2200" b="0" i="1" smtClean="0">
                                <a:latin typeface="Cambria Math" panose="02040503050406030204" pitchFamily="18" charset="0"/>
                              </a:rPr>
                            </m:ctrlPr>
                          </m:sSubPr>
                          <m:e>
                            <m:r>
                              <a:rPr lang="en-US" sz="2200" b="0" i="1" smtClean="0">
                                <a:latin typeface="Cambria Math"/>
                              </a:rPr>
                              <m:t>𝑓</m:t>
                            </m:r>
                          </m:e>
                          <m:sub>
                            <m:r>
                              <a:rPr lang="en-US" sz="2200" b="0" i="1" smtClean="0">
                                <a:latin typeface="Cambria Math"/>
                              </a:rPr>
                              <m:t>𝑖</m:t>
                            </m:r>
                          </m:sub>
                        </m:sSub>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𝑖</m:t>
                                    </m:r>
                                  </m:sub>
                                </m:sSub>
                                <m:r>
                                  <a:rPr lang="en-US" sz="2200" b="0" i="1" smtClean="0">
                                    <a:latin typeface="Cambria Math"/>
                                  </a:rPr>
                                  <m:t>−</m:t>
                                </m:r>
                                <m:r>
                                  <a:rPr lang="en-US" sz="2200" b="0" i="1" smtClean="0">
                                    <a:latin typeface="Cambria Math"/>
                                  </a:rPr>
                                  <m:t>𝐴</m:t>
                                </m:r>
                              </m:e>
                            </m:d>
                          </m:e>
                          <m:sup>
                            <m:r>
                              <a:rPr lang="en-US" sz="2200" b="0" i="1" smtClean="0">
                                <a:latin typeface="Cambria Math"/>
                              </a:rPr>
                              <m:t>0</m:t>
                            </m:r>
                          </m:sup>
                        </m:sSup>
                      </m:e>
                    </m:nary>
                    <m:r>
                      <a:rPr lang="en-US" sz="2200" b="0" i="1" smtClean="0">
                        <a:latin typeface="Cambria Math"/>
                      </a:rPr>
                      <m:t>=1</m:t>
                    </m:r>
                  </m:oMath>
                </a14:m>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b="-5121"/>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F8AC117A-C949-4103-BD33-1084FDB409B8}"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Raw Moments (CO1)</a:t>
            </a:r>
          </a:p>
        </p:txBody>
      </p:sp>
      <mc:AlternateContent xmlns:mc="http://schemas.openxmlformats.org/markup-compatibility/2006" xmlns:a14="http://schemas.microsoft.com/office/drawing/2010/main">
        <mc:Choice Requires="a14">
          <p:sp>
            <p:nvSpPr>
              <p:cNvPr id="2" name="Rectangle 1"/>
              <p:cNvSpPr/>
              <p:nvPr/>
            </p:nvSpPr>
            <p:spPr>
              <a:xfrm>
                <a:off x="1524000" y="2819400"/>
                <a:ext cx="57912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𝜇</m:t>
                        </m:r>
                        <m:r>
                          <a:rPr lang="en-US" sz="2200" i="1">
                            <a:latin typeface="Cambria Math"/>
                            <a:ea typeface="Cambria Math"/>
                          </a:rPr>
                          <m:t>′</m:t>
                        </m:r>
                      </m:e>
                      <m:sub>
                        <m:r>
                          <a:rPr lang="en-US" sz="2200" i="1">
                            <a:latin typeface="Cambria Math"/>
                          </a:rPr>
                          <m:t>𝑟</m:t>
                        </m:r>
                      </m:sub>
                    </m:sSub>
                    <m:r>
                      <a:rPr lang="en-US" sz="2200" i="1">
                        <a:latin typeface="Cambria Math"/>
                      </a:rPr>
                      <m:t>=</m:t>
                    </m:r>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𝑁</m:t>
                        </m:r>
                      </m:den>
                    </m:f>
                    <m:nary>
                      <m:naryPr>
                        <m:chr m:val="∑"/>
                        <m:ctrlPr>
                          <a:rPr lang="en-US" sz="2200" i="1">
                            <a:latin typeface="Cambria Math" panose="02040503050406030204" pitchFamily="18" charset="0"/>
                          </a:rPr>
                        </m:ctrlPr>
                      </m:naryPr>
                      <m:sub>
                        <m:r>
                          <m:rPr>
                            <m:brk m:alnAt="23"/>
                          </m:rPr>
                          <a:rPr lang="en-US" sz="2200" i="1">
                            <a:latin typeface="Cambria Math"/>
                          </a:rPr>
                          <m:t>𝑖</m:t>
                        </m:r>
                        <m:r>
                          <a:rPr lang="en-US" sz="2200" i="1">
                            <a:latin typeface="Cambria Math"/>
                          </a:rPr>
                          <m:t>=1</m:t>
                        </m:r>
                      </m:sub>
                      <m:sup>
                        <m:r>
                          <a:rPr lang="en-US" sz="2200" i="1">
                            <a:latin typeface="Cambria Math"/>
                          </a:rPr>
                          <m:t>𝑛</m:t>
                        </m:r>
                      </m:sup>
                      <m:e>
                        <m:sSub>
                          <m:sSubPr>
                            <m:ctrlPr>
                              <a:rPr lang="en-US" sz="2200" i="1">
                                <a:latin typeface="Cambria Math" panose="02040503050406030204" pitchFamily="18" charset="0"/>
                              </a:rPr>
                            </m:ctrlPr>
                          </m:sSubPr>
                          <m:e>
                            <m:r>
                              <a:rPr lang="en-US" sz="2200" i="1">
                                <a:latin typeface="Cambria Math"/>
                              </a:rPr>
                              <m:t>𝑓</m:t>
                            </m:r>
                          </m:e>
                          <m:sub>
                            <m:r>
                              <a:rPr lang="en-US" sz="2200" i="1">
                                <a:latin typeface="Cambria Math"/>
                              </a:rPr>
                              <m:t>𝑖</m:t>
                            </m:r>
                          </m:sub>
                        </m:sSub>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𝑖</m:t>
                                    </m:r>
                                  </m:sub>
                                </m:sSub>
                                <m:r>
                                  <a:rPr lang="en-US" sz="2200" i="1">
                                    <a:latin typeface="Cambria Math"/>
                                  </a:rPr>
                                  <m:t>−</m:t>
                                </m:r>
                                <m:r>
                                  <a:rPr lang="en-US" sz="2200" i="1">
                                    <a:latin typeface="Cambria Math"/>
                                  </a:rPr>
                                  <m:t>𝐴</m:t>
                                </m:r>
                              </m:e>
                            </m:d>
                          </m:e>
                          <m:sup>
                            <m:r>
                              <a:rPr lang="en-US" sz="2200" i="1">
                                <a:latin typeface="Cambria Math"/>
                              </a:rPr>
                              <m:t>𝑟</m:t>
                            </m:r>
                          </m:sup>
                        </m:sSup>
                        <m:r>
                          <a:rPr lang="en-US" sz="2200" i="1">
                            <a:latin typeface="Cambria Math"/>
                          </a:rPr>
                          <m:t>;</m:t>
                        </m:r>
                        <m:r>
                          <a:rPr lang="en-US" sz="2200" i="1">
                            <a:latin typeface="Cambria Math"/>
                          </a:rPr>
                          <m:t>𝑟</m:t>
                        </m:r>
                        <m:r>
                          <a:rPr lang="en-US" sz="2200" i="1">
                            <a:latin typeface="Cambria Math"/>
                          </a:rPr>
                          <m:t>=0,1,2,…</m:t>
                        </m:r>
                      </m:e>
                    </m:nary>
                  </m:oMath>
                </a14:m>
                <a:r>
                  <a:rPr lang="en-US" sz="2200" dirty="0">
                    <a:latin typeface="Times New Roman" panose="02020603050405020304" pitchFamily="18" charset="0"/>
                  </a:rPr>
                  <a:t>    </a:t>
                </a:r>
              </a:p>
            </p:txBody>
          </p:sp>
        </mc:Choice>
        <mc:Fallback xmlns="">
          <p:sp>
            <p:nvSpPr>
              <p:cNvPr id="2" name="Rectangle 1"/>
              <p:cNvSpPr>
                <a:spLocks noRot="1" noChangeAspect="1" noMove="1" noResize="1" noEditPoints="1" noAdjustHandles="1" noChangeArrowheads="1" noChangeShapeType="1" noTextEdit="1"/>
              </p:cNvSpPr>
              <p:nvPr/>
            </p:nvSpPr>
            <p:spPr>
              <a:xfrm>
                <a:off x="1524000" y="2819400"/>
                <a:ext cx="5791200" cy="144780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074176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1000"/>
                                        <p:tgtEl>
                                          <p:spTgt spid="3">
                                            <p:txEl>
                                              <p:pRg st="7" end="7"/>
                                            </p:txEl>
                                          </p:spTgt>
                                        </p:tgtEl>
                                      </p:cBhvr>
                                    </p:animEffect>
                                    <p:anim calcmode="lin" valueType="num">
                                      <p:cBhvr>
                                        <p:cTn id="2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1000"/>
                                        <p:tgtEl>
                                          <p:spTgt spid="3">
                                            <p:txEl>
                                              <p:pRg st="8" end="8"/>
                                            </p:txEl>
                                          </p:spTgt>
                                        </p:tgtEl>
                                      </p:cBhvr>
                                    </p:animEffect>
                                    <p:anim calcmode="lin" valueType="num">
                                      <p:cBhvr>
                                        <p:cTn id="3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dirty="0"/>
                  <a:t>For </a:t>
                </a:r>
                <a14:m>
                  <m:oMath xmlns:m="http://schemas.openxmlformats.org/officeDocument/2006/math">
                    <m:r>
                      <a:rPr lang="en-US" sz="2200" i="1">
                        <a:latin typeface="Cambria Math"/>
                      </a:rPr>
                      <m:t>𝑟</m:t>
                    </m:r>
                    <m:r>
                      <a:rPr lang="en-US" sz="2200" i="1">
                        <a:latin typeface="Cambria Math"/>
                      </a:rPr>
                      <m:t>=1, </m:t>
                    </m:r>
                    <m:sSub>
                      <m:sSubPr>
                        <m:ctrlPr>
                          <a:rPr lang="en-US" sz="2200" i="1">
                            <a:latin typeface="Cambria Math" panose="02040503050406030204" pitchFamily="18" charset="0"/>
                          </a:rPr>
                        </m:ctrlPr>
                      </m:sSubPr>
                      <m:e>
                        <m:r>
                          <a:rPr lang="en-US" sz="2200" i="1">
                            <a:latin typeface="Cambria Math"/>
                            <a:ea typeface="Cambria Math"/>
                          </a:rPr>
                          <m:t>𝜇</m:t>
                        </m:r>
                        <m:r>
                          <a:rPr lang="en-US" sz="2200" i="1">
                            <a:latin typeface="Cambria Math"/>
                            <a:ea typeface="Cambria Math"/>
                          </a:rPr>
                          <m:t>′</m:t>
                        </m:r>
                      </m:e>
                      <m:sub>
                        <m:r>
                          <a:rPr lang="en-US" sz="2200" b="0" i="1" smtClean="0">
                            <a:latin typeface="Cambria Math"/>
                            <a:ea typeface="Cambria Math"/>
                          </a:rPr>
                          <m:t>1</m:t>
                        </m:r>
                      </m:sub>
                    </m:sSub>
                    <m:r>
                      <a:rPr lang="en-US" sz="2200" i="1">
                        <a:latin typeface="Cambria Math"/>
                      </a:rPr>
                      <m:t>=</m:t>
                    </m:r>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𝑁</m:t>
                        </m:r>
                      </m:den>
                    </m:f>
                    <m:nary>
                      <m:naryPr>
                        <m:chr m:val="∑"/>
                        <m:ctrlPr>
                          <a:rPr lang="en-US" sz="2200" i="1" smtClean="0">
                            <a:latin typeface="Cambria Math" panose="02040503050406030204" pitchFamily="18" charset="0"/>
                          </a:rPr>
                        </m:ctrlPr>
                      </m:naryPr>
                      <m:sub>
                        <m:r>
                          <m:rPr>
                            <m:brk m:alnAt="23"/>
                          </m:rPr>
                          <a:rPr lang="en-US" sz="2200" i="1">
                            <a:latin typeface="Cambria Math"/>
                          </a:rPr>
                          <m:t>𝑖</m:t>
                        </m:r>
                        <m:r>
                          <a:rPr lang="en-US" sz="2200" i="1">
                            <a:latin typeface="Cambria Math"/>
                          </a:rPr>
                          <m:t>=1</m:t>
                        </m:r>
                      </m:sub>
                      <m:sup>
                        <m:r>
                          <a:rPr lang="en-US" sz="2200" i="1">
                            <a:latin typeface="Cambria Math"/>
                          </a:rPr>
                          <m:t>𝑛</m:t>
                        </m:r>
                      </m:sup>
                      <m:e>
                        <m:sSub>
                          <m:sSubPr>
                            <m:ctrlPr>
                              <a:rPr lang="en-US" sz="2200" i="1">
                                <a:latin typeface="Cambria Math" panose="02040503050406030204" pitchFamily="18" charset="0"/>
                              </a:rPr>
                            </m:ctrlPr>
                          </m:sSubPr>
                          <m:e>
                            <m:r>
                              <a:rPr lang="en-US" sz="2200" i="1">
                                <a:latin typeface="Cambria Math"/>
                              </a:rPr>
                              <m:t>𝑓</m:t>
                            </m:r>
                          </m:e>
                          <m:sub>
                            <m:r>
                              <a:rPr lang="en-US" sz="2200" i="1">
                                <a:latin typeface="Cambria Math"/>
                              </a:rPr>
                              <m:t>𝑖</m:t>
                            </m:r>
                          </m:sub>
                        </m:sSub>
                        <m:d>
                          <m:dPr>
                            <m:ctrlPr>
                              <a:rPr lang="en-US" sz="2200" i="1" smtClean="0">
                                <a:latin typeface="Cambria Math" panose="02040503050406030204" pitchFamily="18" charset="0"/>
                              </a:rPr>
                            </m:ctrlPr>
                          </m:dPr>
                          <m:e>
                            <m:sSub>
                              <m:sSubPr>
                                <m:ctrlPr>
                                  <a:rPr lang="en-US" sz="220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𝑖</m:t>
                                </m:r>
                              </m:sub>
                            </m:sSub>
                            <m:r>
                              <a:rPr lang="en-US" sz="2200" b="0" i="1" smtClean="0">
                                <a:latin typeface="Cambria Math"/>
                              </a:rPr>
                              <m:t>−</m:t>
                            </m:r>
                            <m:r>
                              <a:rPr lang="en-US" sz="2200" b="0" i="1" smtClean="0">
                                <a:latin typeface="Cambria Math"/>
                              </a:rPr>
                              <m:t>𝐴</m:t>
                            </m:r>
                          </m:e>
                        </m:d>
                      </m:e>
                    </m:nary>
                    <m:r>
                      <a:rPr lang="en-US" sz="2200" i="1">
                        <a:latin typeface="Cambria Math"/>
                      </a:rPr>
                      <m:t>=</m:t>
                    </m:r>
                    <m:f>
                      <m:fPr>
                        <m:ctrlPr>
                          <a:rPr lang="en-US" sz="2200" i="1" smtClean="0">
                            <a:latin typeface="Cambria Math" panose="02040503050406030204" pitchFamily="18" charset="0"/>
                          </a:rPr>
                        </m:ctrlPr>
                      </m:fPr>
                      <m:num>
                        <m:r>
                          <a:rPr lang="en-US" sz="2200" i="1">
                            <a:latin typeface="Cambria Math"/>
                          </a:rPr>
                          <m:t>1</m:t>
                        </m:r>
                      </m:num>
                      <m:den>
                        <m:r>
                          <a:rPr lang="en-US" sz="2200" i="1">
                            <a:latin typeface="Cambria Math"/>
                          </a:rPr>
                          <m:t>𝑁</m:t>
                        </m:r>
                      </m:den>
                    </m:f>
                    <m:nary>
                      <m:naryPr>
                        <m:chr m:val="∑"/>
                        <m:ctrlPr>
                          <a:rPr lang="en-US" sz="2200" i="1">
                            <a:latin typeface="Cambria Math" panose="02040503050406030204" pitchFamily="18" charset="0"/>
                          </a:rPr>
                        </m:ctrlPr>
                      </m:naryPr>
                      <m:sub>
                        <m:r>
                          <m:rPr>
                            <m:brk m:alnAt="23"/>
                          </m:rPr>
                          <a:rPr lang="en-US" sz="2200" i="1">
                            <a:latin typeface="Cambria Math"/>
                          </a:rPr>
                          <m:t>𝑖</m:t>
                        </m:r>
                        <m:r>
                          <a:rPr lang="en-US" sz="2200" i="1">
                            <a:latin typeface="Cambria Math"/>
                          </a:rPr>
                          <m:t>=1</m:t>
                        </m:r>
                      </m:sub>
                      <m:sup>
                        <m:r>
                          <a:rPr lang="en-US" sz="2200" i="1">
                            <a:latin typeface="Cambria Math"/>
                          </a:rPr>
                          <m:t>𝑛</m:t>
                        </m:r>
                      </m:sup>
                      <m:e>
                        <m:sSub>
                          <m:sSubPr>
                            <m:ctrlPr>
                              <a:rPr lang="en-US" sz="2200" i="1">
                                <a:latin typeface="Cambria Math" panose="02040503050406030204" pitchFamily="18" charset="0"/>
                              </a:rPr>
                            </m:ctrlPr>
                          </m:sSubPr>
                          <m:e>
                            <m:r>
                              <a:rPr lang="en-US" sz="2200" i="1">
                                <a:latin typeface="Cambria Math"/>
                              </a:rPr>
                              <m:t>𝑓</m:t>
                            </m:r>
                          </m:e>
                          <m:sub>
                            <m:r>
                              <a:rPr lang="en-US" sz="2200" i="1">
                                <a:latin typeface="Cambria Math"/>
                              </a:rPr>
                              <m:t>𝑖</m:t>
                            </m:r>
                          </m:sub>
                        </m:sSub>
                        <m:sSub>
                          <m:sSubPr>
                            <m:ctrlPr>
                              <a:rPr lang="en-US" sz="220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𝑖</m:t>
                            </m:r>
                          </m:sub>
                        </m:sSub>
                      </m:e>
                    </m:nary>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𝐴</m:t>
                        </m:r>
                      </m:num>
                      <m:den>
                        <m:r>
                          <a:rPr lang="en-US" sz="2200" b="0" i="1" smtClean="0">
                            <a:latin typeface="Cambria Math"/>
                          </a:rPr>
                          <m:t>𝑁</m:t>
                        </m:r>
                      </m:den>
                    </m:f>
                    <m:nary>
                      <m:naryPr>
                        <m:chr m:val="∑"/>
                        <m:ctrlPr>
                          <a:rPr lang="en-US" sz="2200" b="0" i="1" smtClean="0">
                            <a:latin typeface="Cambria Math" panose="02040503050406030204" pitchFamily="18" charset="0"/>
                          </a:rPr>
                        </m:ctrlPr>
                      </m:naryPr>
                      <m:sub>
                        <m:r>
                          <m:rPr>
                            <m:brk m:alnAt="23"/>
                          </m:rPr>
                          <a:rPr lang="en-US" sz="2200" b="0" i="1" smtClean="0">
                            <a:latin typeface="Cambria Math"/>
                          </a:rPr>
                          <m:t>𝑖</m:t>
                        </m:r>
                        <m:r>
                          <a:rPr lang="en-US" sz="2200" b="0" i="1" smtClean="0">
                            <a:latin typeface="Cambria Math"/>
                          </a:rPr>
                          <m:t>=1</m:t>
                        </m:r>
                      </m:sub>
                      <m:sup>
                        <m:r>
                          <a:rPr lang="en-US" sz="2200" b="0" i="1" smtClean="0">
                            <a:latin typeface="Cambria Math"/>
                          </a:rPr>
                          <m:t>𝑛</m:t>
                        </m:r>
                      </m:sup>
                      <m:e>
                        <m:r>
                          <a:rPr lang="en-US" sz="2200" b="0" i="1" smtClean="0">
                            <a:latin typeface="Cambria Math"/>
                          </a:rPr>
                          <m:t>𝑓𝑖</m:t>
                        </m:r>
                      </m:e>
                    </m:nary>
                    <m:r>
                      <a:rPr lang="en-US" sz="2200" i="1">
                        <a:latin typeface="Cambria Math"/>
                      </a:rPr>
                      <m:t>=</m:t>
                    </m:r>
                    <m:acc>
                      <m:accPr>
                        <m:chr m:val="̅"/>
                        <m:ctrlPr>
                          <a:rPr lang="en-US" sz="2200" i="1" smtClean="0">
                            <a:latin typeface="Cambria Math" panose="02040503050406030204" pitchFamily="18" charset="0"/>
                          </a:rPr>
                        </m:ctrlPr>
                      </m:accPr>
                      <m:e>
                        <m:r>
                          <a:rPr lang="en-US" sz="2200" b="0" i="1" smtClean="0">
                            <a:latin typeface="Cambria Math"/>
                          </a:rPr>
                          <m:t>𝑥</m:t>
                        </m:r>
                      </m:e>
                    </m:acc>
                    <m:r>
                      <a:rPr lang="en-US" sz="2200" b="0" i="1" smtClean="0">
                        <a:latin typeface="Cambria Math"/>
                      </a:rPr>
                      <m:t>−</m:t>
                    </m:r>
                    <m:r>
                      <a:rPr lang="en-US" sz="2200" b="0" i="1" smtClean="0">
                        <a:latin typeface="Cambria Math"/>
                      </a:rPr>
                      <m:t>𝐴</m:t>
                    </m:r>
                  </m:oMath>
                </a14:m>
                <a:endParaRPr lang="en-US" sz="2200" b="0" dirty="0"/>
              </a:p>
              <a:p>
                <a:pPr marL="0" indent="0">
                  <a:buNone/>
                </a:pPr>
                <a:r>
                  <a:rPr lang="en-US" sz="2200" dirty="0"/>
                  <a:t>For </a:t>
                </a:r>
                <a14:m>
                  <m:oMath xmlns:m="http://schemas.openxmlformats.org/officeDocument/2006/math">
                    <m:r>
                      <a:rPr lang="en-US" sz="2200" i="1">
                        <a:latin typeface="Cambria Math"/>
                      </a:rPr>
                      <m:t>𝑟</m:t>
                    </m:r>
                    <m:r>
                      <a:rPr lang="en-US" sz="2200" i="1">
                        <a:latin typeface="Cambria Math"/>
                      </a:rPr>
                      <m:t>=2, </m:t>
                    </m:r>
                    <m:sSub>
                      <m:sSubPr>
                        <m:ctrlPr>
                          <a:rPr lang="en-US" sz="2200" i="1">
                            <a:latin typeface="Cambria Math" panose="02040503050406030204" pitchFamily="18" charset="0"/>
                          </a:rPr>
                        </m:ctrlPr>
                      </m:sSubPr>
                      <m:e>
                        <m:r>
                          <a:rPr lang="en-US" sz="2200" i="1">
                            <a:latin typeface="Cambria Math"/>
                            <a:ea typeface="Cambria Math"/>
                          </a:rPr>
                          <m:t>𝜇</m:t>
                        </m:r>
                        <m:r>
                          <a:rPr lang="en-US" sz="2200" i="1">
                            <a:latin typeface="Cambria Math"/>
                            <a:ea typeface="Cambria Math"/>
                          </a:rPr>
                          <m:t>′</m:t>
                        </m:r>
                      </m:e>
                      <m:sub>
                        <m:r>
                          <a:rPr lang="en-US" sz="2200" b="0" i="1" smtClean="0">
                            <a:latin typeface="Cambria Math"/>
                            <a:ea typeface="Cambria Math"/>
                          </a:rPr>
                          <m:t>2</m:t>
                        </m:r>
                      </m:sub>
                    </m:sSub>
                    <m:r>
                      <a:rPr lang="en-US" sz="2200" i="1">
                        <a:latin typeface="Cambria Math"/>
                      </a:rPr>
                      <m:t>=</m:t>
                    </m:r>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𝑁</m:t>
                        </m:r>
                      </m:den>
                    </m:f>
                    <m:nary>
                      <m:naryPr>
                        <m:chr m:val="∑"/>
                        <m:ctrlPr>
                          <a:rPr lang="en-US" sz="2200" i="1">
                            <a:latin typeface="Cambria Math" panose="02040503050406030204" pitchFamily="18" charset="0"/>
                          </a:rPr>
                        </m:ctrlPr>
                      </m:naryPr>
                      <m:sub>
                        <m:r>
                          <m:rPr>
                            <m:brk m:alnAt="23"/>
                          </m:rPr>
                          <a:rPr lang="en-US" sz="2200" i="1">
                            <a:latin typeface="Cambria Math"/>
                          </a:rPr>
                          <m:t>𝑖</m:t>
                        </m:r>
                        <m:r>
                          <a:rPr lang="en-US" sz="2200" i="1">
                            <a:latin typeface="Cambria Math"/>
                          </a:rPr>
                          <m:t>=1</m:t>
                        </m:r>
                      </m:sub>
                      <m:sup>
                        <m:r>
                          <a:rPr lang="en-US" sz="2200" i="1">
                            <a:latin typeface="Cambria Math"/>
                          </a:rPr>
                          <m:t>𝑛</m:t>
                        </m:r>
                      </m:sup>
                      <m:e>
                        <m:sSub>
                          <m:sSubPr>
                            <m:ctrlPr>
                              <a:rPr lang="en-US" sz="2200" i="1">
                                <a:latin typeface="Cambria Math" panose="02040503050406030204" pitchFamily="18" charset="0"/>
                              </a:rPr>
                            </m:ctrlPr>
                          </m:sSubPr>
                          <m:e>
                            <m:r>
                              <a:rPr lang="en-US" sz="2200" i="1">
                                <a:latin typeface="Cambria Math"/>
                              </a:rPr>
                              <m:t>𝑓</m:t>
                            </m:r>
                          </m:e>
                          <m:sub>
                            <m:r>
                              <a:rPr lang="en-US" sz="2200" i="1">
                                <a:latin typeface="Cambria Math"/>
                              </a:rPr>
                              <m:t>𝑖</m:t>
                            </m:r>
                          </m:sub>
                        </m:sSub>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𝑖</m:t>
                                    </m:r>
                                  </m:sub>
                                </m:sSub>
                                <m:r>
                                  <a:rPr lang="en-US" sz="2200" i="1">
                                    <a:latin typeface="Cambria Math"/>
                                  </a:rPr>
                                  <m:t>−</m:t>
                                </m:r>
                                <m:r>
                                  <a:rPr lang="en-US" sz="2200" i="1">
                                    <a:latin typeface="Cambria Math"/>
                                  </a:rPr>
                                  <m:t>𝐴</m:t>
                                </m:r>
                              </m:e>
                            </m:d>
                          </m:e>
                          <m:sup>
                            <m:r>
                              <a:rPr lang="en-US" sz="2200" b="0" i="1" smtClean="0">
                                <a:latin typeface="Cambria Math"/>
                              </a:rPr>
                              <m:t>2</m:t>
                            </m:r>
                          </m:sup>
                        </m:sSup>
                      </m:e>
                    </m:nary>
                  </m:oMath>
                </a14:m>
                <a:endParaRPr lang="en-US" sz="2200" dirty="0"/>
              </a:p>
              <a:p>
                <a:pPr marL="0" indent="0">
                  <a:buNone/>
                </a:pPr>
                <a:r>
                  <a:rPr lang="en-US" sz="2200" dirty="0"/>
                  <a:t>For </a:t>
                </a:r>
                <a14:m>
                  <m:oMath xmlns:m="http://schemas.openxmlformats.org/officeDocument/2006/math">
                    <m:r>
                      <a:rPr lang="en-US" sz="2200" i="1">
                        <a:latin typeface="Cambria Math"/>
                      </a:rPr>
                      <m:t>𝑟</m:t>
                    </m:r>
                    <m:r>
                      <a:rPr lang="en-US" sz="2200" i="1">
                        <a:latin typeface="Cambria Math"/>
                      </a:rPr>
                      <m:t>=3, </m:t>
                    </m:r>
                    <m:sSub>
                      <m:sSubPr>
                        <m:ctrlPr>
                          <a:rPr lang="en-US" sz="2200" i="1">
                            <a:latin typeface="Cambria Math" panose="02040503050406030204" pitchFamily="18" charset="0"/>
                          </a:rPr>
                        </m:ctrlPr>
                      </m:sSubPr>
                      <m:e>
                        <m:r>
                          <a:rPr lang="en-US" sz="2200" i="1">
                            <a:latin typeface="Cambria Math"/>
                            <a:ea typeface="Cambria Math"/>
                          </a:rPr>
                          <m:t>𝜇</m:t>
                        </m:r>
                        <m:r>
                          <a:rPr lang="en-US" sz="2200" i="1">
                            <a:latin typeface="Cambria Math"/>
                            <a:ea typeface="Cambria Math"/>
                          </a:rPr>
                          <m:t>′</m:t>
                        </m:r>
                      </m:e>
                      <m:sub>
                        <m:r>
                          <a:rPr lang="en-US" sz="2200" b="0" i="1" smtClean="0">
                            <a:latin typeface="Cambria Math"/>
                            <a:ea typeface="Cambria Math"/>
                          </a:rPr>
                          <m:t>3</m:t>
                        </m:r>
                      </m:sub>
                    </m:sSub>
                    <m:r>
                      <a:rPr lang="en-US" sz="2200" i="1">
                        <a:latin typeface="Cambria Math"/>
                      </a:rPr>
                      <m:t>=</m:t>
                    </m:r>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𝑁</m:t>
                        </m:r>
                      </m:den>
                    </m:f>
                    <m:nary>
                      <m:naryPr>
                        <m:chr m:val="∑"/>
                        <m:ctrlPr>
                          <a:rPr lang="en-US" sz="2200" i="1">
                            <a:latin typeface="Cambria Math" panose="02040503050406030204" pitchFamily="18" charset="0"/>
                          </a:rPr>
                        </m:ctrlPr>
                      </m:naryPr>
                      <m:sub>
                        <m:r>
                          <m:rPr>
                            <m:brk m:alnAt="23"/>
                          </m:rPr>
                          <a:rPr lang="en-US" sz="2200" i="1">
                            <a:latin typeface="Cambria Math"/>
                          </a:rPr>
                          <m:t>𝑖</m:t>
                        </m:r>
                        <m:r>
                          <a:rPr lang="en-US" sz="2200" i="1">
                            <a:latin typeface="Cambria Math"/>
                          </a:rPr>
                          <m:t>=1</m:t>
                        </m:r>
                      </m:sub>
                      <m:sup>
                        <m:r>
                          <a:rPr lang="en-US" sz="2200" i="1">
                            <a:latin typeface="Cambria Math"/>
                          </a:rPr>
                          <m:t>𝑛</m:t>
                        </m:r>
                      </m:sup>
                      <m:e>
                        <m:sSub>
                          <m:sSubPr>
                            <m:ctrlPr>
                              <a:rPr lang="en-US" sz="2200" i="1">
                                <a:latin typeface="Cambria Math" panose="02040503050406030204" pitchFamily="18" charset="0"/>
                              </a:rPr>
                            </m:ctrlPr>
                          </m:sSubPr>
                          <m:e>
                            <m:r>
                              <a:rPr lang="en-US" sz="2200" i="1">
                                <a:latin typeface="Cambria Math"/>
                              </a:rPr>
                              <m:t>𝑓</m:t>
                            </m:r>
                          </m:e>
                          <m:sub>
                            <m:r>
                              <a:rPr lang="en-US" sz="2200" i="1">
                                <a:latin typeface="Cambria Math"/>
                              </a:rPr>
                              <m:t>𝑖</m:t>
                            </m:r>
                          </m:sub>
                        </m:sSub>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𝑖</m:t>
                                    </m:r>
                                  </m:sub>
                                </m:sSub>
                                <m:r>
                                  <a:rPr lang="en-US" sz="2200" i="1">
                                    <a:latin typeface="Cambria Math"/>
                                  </a:rPr>
                                  <m:t>−</m:t>
                                </m:r>
                                <m:r>
                                  <a:rPr lang="en-US" sz="2200" i="1">
                                    <a:latin typeface="Cambria Math"/>
                                  </a:rPr>
                                  <m:t>𝐴</m:t>
                                </m:r>
                              </m:e>
                            </m:d>
                          </m:e>
                          <m:sup>
                            <m:r>
                              <a:rPr lang="en-US" sz="2200" b="0" i="1" smtClean="0">
                                <a:latin typeface="Cambria Math"/>
                              </a:rPr>
                              <m:t>3</m:t>
                            </m:r>
                          </m:sup>
                        </m:sSup>
                      </m:e>
                    </m:nary>
                    <m:r>
                      <a:rPr lang="en-US" sz="2200" b="0" i="1" smtClean="0">
                        <a:latin typeface="Cambria Math"/>
                      </a:rPr>
                      <m:t> </m:t>
                    </m:r>
                  </m:oMath>
                </a14:m>
                <a:r>
                  <a:rPr lang="en-US" sz="2200" dirty="0"/>
                  <a:t>and so on.</a:t>
                </a:r>
              </a:p>
              <a:p>
                <a:pPr marL="0" indent="0">
                  <a:buNone/>
                </a:pPr>
                <a:r>
                  <a:rPr lang="en-US" sz="2200" dirty="0"/>
                  <a:t>In Calculation work, if we find that there is some common factor </a:t>
                </a:r>
                <a14:m>
                  <m:oMath xmlns:m="http://schemas.openxmlformats.org/officeDocument/2006/math">
                    <m:r>
                      <a:rPr lang="en-US" sz="2200" b="0" i="1" smtClean="0">
                        <a:latin typeface="Cambria Math"/>
                      </a:rPr>
                      <m:t>h</m:t>
                    </m:r>
                  </m:oMath>
                </a14:m>
                <a:r>
                  <a:rPr lang="en-US" sz="2200" dirty="0"/>
                  <a:t>(&gt;1) in values of </a:t>
                </a:r>
                <a14:m>
                  <m:oMath xmlns:m="http://schemas.openxmlformats.org/officeDocument/2006/math">
                    <m:r>
                      <a:rPr lang="en-US" sz="2200" b="0" i="1" smtClean="0">
                        <a:latin typeface="Cambria Math"/>
                      </a:rPr>
                      <m:t>𝑥</m:t>
                    </m:r>
                    <m:r>
                      <a:rPr lang="en-US" sz="2200" b="0" i="1" smtClean="0">
                        <a:latin typeface="Cambria Math"/>
                      </a:rPr>
                      <m:t>−</m:t>
                    </m:r>
                    <m:r>
                      <a:rPr lang="en-US" sz="2200" b="0" i="1" smtClean="0">
                        <a:latin typeface="Cambria Math"/>
                      </a:rPr>
                      <m:t>𝐴</m:t>
                    </m:r>
                    <m:r>
                      <a:rPr lang="en-US" sz="2200" b="0" i="1" smtClean="0">
                        <a:latin typeface="Cambria Math"/>
                      </a:rPr>
                      <m:t>,</m:t>
                    </m:r>
                  </m:oMath>
                </a14:m>
                <a:r>
                  <a:rPr lang="en-US" sz="2200" dirty="0"/>
                  <a:t>we can ease our calculation work by defining </a:t>
                </a:r>
                <a14:m>
                  <m:oMath xmlns:m="http://schemas.openxmlformats.org/officeDocument/2006/math">
                    <m:r>
                      <a:rPr lang="en-US" sz="2200" b="0" i="1" smtClean="0">
                        <a:latin typeface="Cambria Math"/>
                      </a:rPr>
                      <m:t>𝑢</m:t>
                    </m:r>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𝑥</m:t>
                        </m:r>
                        <m:r>
                          <a:rPr lang="en-US" sz="2200" b="0" i="1" smtClean="0">
                            <a:latin typeface="Cambria Math"/>
                          </a:rPr>
                          <m:t>−</m:t>
                        </m:r>
                        <m:r>
                          <a:rPr lang="en-US" sz="2200" b="0" i="1" smtClean="0">
                            <a:latin typeface="Cambria Math"/>
                          </a:rPr>
                          <m:t>𝐴</m:t>
                        </m:r>
                      </m:num>
                      <m:den>
                        <m:r>
                          <a:rPr lang="en-US" sz="2200" b="0" i="1" smtClean="0">
                            <a:latin typeface="Cambria Math"/>
                          </a:rPr>
                          <m:t>h</m:t>
                        </m:r>
                      </m:den>
                    </m:f>
                    <m:r>
                      <a:rPr lang="en-US" sz="2200" b="0" i="1" smtClean="0">
                        <a:latin typeface="Cambria Math"/>
                      </a:rPr>
                      <m:t>. </m:t>
                    </m:r>
                  </m:oMath>
                </a14:m>
                <a:endParaRPr lang="en-US" sz="2200" b="0" dirty="0"/>
              </a:p>
              <a:p>
                <a:pPr marL="0" indent="0">
                  <a:buNone/>
                </a:pPr>
                <a:r>
                  <a:rPr lang="en-US" sz="2200" dirty="0"/>
                  <a:t>In that case , we have </a:t>
                </a:r>
              </a:p>
              <a:p>
                <a:pPr marL="0" indent="0">
                  <a:buNone/>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a:ea typeface="Cambria Math"/>
                            </a:rPr>
                            <m:t>𝜇</m:t>
                          </m:r>
                          <m:r>
                            <a:rPr lang="en-US" sz="2200" b="0" i="1" smtClean="0">
                              <a:latin typeface="Cambria Math"/>
                              <a:ea typeface="Cambria Math"/>
                            </a:rPr>
                            <m:t>′</m:t>
                          </m:r>
                        </m:e>
                        <m:sub>
                          <m:r>
                            <a:rPr lang="en-US" sz="2200" b="0" i="1" smtClean="0">
                              <a:latin typeface="Cambria Math"/>
                            </a:rPr>
                            <m:t>𝑟</m:t>
                          </m:r>
                        </m:sub>
                      </m:sSub>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𝑁</m:t>
                          </m:r>
                        </m:den>
                      </m:f>
                      <m:d>
                        <m:dPr>
                          <m:ctrlPr>
                            <a:rPr lang="en-US" sz="2200" b="0" i="1" smtClean="0">
                              <a:latin typeface="Cambria Math" panose="02040503050406030204" pitchFamily="18" charset="0"/>
                            </a:rPr>
                          </m:ctrlPr>
                        </m:dPr>
                        <m:e>
                          <m:nary>
                            <m:naryPr>
                              <m:chr m:val="∑"/>
                              <m:ctrlPr>
                                <a:rPr lang="en-US" sz="2200" b="0" i="1" smtClean="0">
                                  <a:latin typeface="Cambria Math" panose="02040503050406030204" pitchFamily="18" charset="0"/>
                                </a:rPr>
                              </m:ctrlPr>
                            </m:naryPr>
                            <m:sub>
                              <m:r>
                                <m:rPr>
                                  <m:brk m:alnAt="23"/>
                                </m:rPr>
                                <a:rPr lang="en-US" sz="2200" b="0" i="1" smtClean="0">
                                  <a:latin typeface="Cambria Math"/>
                                </a:rPr>
                                <m:t>𝑖</m:t>
                              </m:r>
                              <m:r>
                                <a:rPr lang="en-US" sz="2200" b="0" i="1" smtClean="0">
                                  <a:latin typeface="Cambria Math"/>
                                </a:rPr>
                                <m:t>=1</m:t>
                              </m:r>
                            </m:sub>
                            <m:sup>
                              <m:r>
                                <a:rPr lang="en-US" sz="2200" b="0" i="1" smtClean="0">
                                  <a:latin typeface="Cambria Math"/>
                                </a:rPr>
                                <m:t>𝑛</m:t>
                              </m:r>
                            </m:sup>
                            <m:e>
                              <m:sSub>
                                <m:sSubPr>
                                  <m:ctrlPr>
                                    <a:rPr lang="en-US" sz="2200" b="0" i="1" smtClean="0">
                                      <a:latin typeface="Cambria Math" panose="02040503050406030204" pitchFamily="18" charset="0"/>
                                    </a:rPr>
                                  </m:ctrlPr>
                                </m:sSubPr>
                                <m:e>
                                  <m:r>
                                    <a:rPr lang="en-US" sz="2200" b="0" i="1" smtClean="0">
                                      <a:latin typeface="Cambria Math"/>
                                    </a:rPr>
                                    <m:t>𝑓</m:t>
                                  </m:r>
                                </m:e>
                                <m:sub>
                                  <m:r>
                                    <a:rPr lang="en-US" sz="2200" b="0" i="1" smtClean="0">
                                      <a:latin typeface="Cambria Math"/>
                                    </a:rPr>
                                    <m:t>𝑖</m:t>
                                  </m:r>
                                </m:sub>
                              </m:sSub>
                              <m:sSup>
                                <m:sSupPr>
                                  <m:ctrlPr>
                                    <a:rPr lang="en-US" sz="2200" b="0" i="1" smtClean="0">
                                      <a:latin typeface="Cambria Math" panose="02040503050406030204" pitchFamily="18" charset="0"/>
                                    </a:rPr>
                                  </m:ctrlPr>
                                </m:sSupPr>
                                <m:e>
                                  <m:sSub>
                                    <m:sSubPr>
                                      <m:ctrlPr>
                                        <a:rPr lang="en-US" sz="2200" b="0" i="1" smtClean="0">
                                          <a:latin typeface="Cambria Math" panose="02040503050406030204" pitchFamily="18" charset="0"/>
                                        </a:rPr>
                                      </m:ctrlPr>
                                    </m:sSubPr>
                                    <m:e>
                                      <m:r>
                                        <a:rPr lang="en-US" sz="2200" b="0" i="1" smtClean="0">
                                          <a:latin typeface="Cambria Math"/>
                                        </a:rPr>
                                        <m:t>𝑢</m:t>
                                      </m:r>
                                    </m:e>
                                    <m:sub>
                                      <m:r>
                                        <a:rPr lang="en-US" sz="2200" b="0" i="1" smtClean="0">
                                          <a:latin typeface="Cambria Math"/>
                                        </a:rPr>
                                        <m:t>𝑖</m:t>
                                      </m:r>
                                    </m:sub>
                                  </m:sSub>
                                </m:e>
                                <m:sup>
                                  <m:r>
                                    <a:rPr lang="en-US" sz="2200" b="0" i="1" smtClean="0">
                                      <a:latin typeface="Cambria Math"/>
                                    </a:rPr>
                                    <m:t>𝑟</m:t>
                                  </m:r>
                                </m:sup>
                              </m:sSup>
                            </m:e>
                          </m:nary>
                        </m:e>
                      </m:d>
                      <m:sSup>
                        <m:sSupPr>
                          <m:ctrlPr>
                            <a:rPr lang="en-US" sz="2200" b="0" i="1" smtClean="0">
                              <a:latin typeface="Cambria Math" panose="02040503050406030204" pitchFamily="18" charset="0"/>
                            </a:rPr>
                          </m:ctrlPr>
                        </m:sSupPr>
                        <m:e>
                          <m:r>
                            <a:rPr lang="en-US" sz="2200" b="0" i="1" smtClean="0">
                              <a:latin typeface="Cambria Math"/>
                            </a:rPr>
                            <m:t>h</m:t>
                          </m:r>
                        </m:e>
                        <m:sup>
                          <m:r>
                            <a:rPr lang="en-US" sz="2200" b="0" i="1" smtClean="0">
                              <a:latin typeface="Cambria Math"/>
                            </a:rPr>
                            <m:t>𝑟</m:t>
                          </m:r>
                        </m:sup>
                      </m:sSup>
                      <m:r>
                        <a:rPr lang="en-US" sz="2200" b="0" i="1" smtClean="0">
                          <a:latin typeface="Cambria Math"/>
                        </a:rPr>
                        <m:t>;</m:t>
                      </m:r>
                      <m:r>
                        <a:rPr lang="en-US" sz="2200" b="0" i="1" smtClean="0">
                          <a:latin typeface="Cambria Math"/>
                        </a:rPr>
                        <m:t>𝑟</m:t>
                      </m:r>
                      <m:r>
                        <a:rPr lang="en-US" sz="2200" b="0" i="1" smtClean="0">
                          <a:latin typeface="Cambria Math"/>
                        </a:rPr>
                        <m:t>=0,1,2,….</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r="-519" b="-4070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0A4662CB-31A6-4690-A9FC-3F72B4E4C0CB}"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Raw Moments (CO1)</a:t>
            </a:r>
          </a:p>
        </p:txBody>
      </p:sp>
    </p:spTree>
    <p:extLst>
      <p:ext uri="{BB962C8B-B14F-4D97-AF65-F5344CB8AC3E}">
        <p14:creationId xmlns:p14="http://schemas.microsoft.com/office/powerpoint/2010/main" val="33786161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Ø"/>
                </a:pPr>
                <a:r>
                  <a:rPr lang="en-US" sz="2200" b="1" dirty="0"/>
                  <a:t>Moments about the Origin:</a:t>
                </a:r>
              </a:p>
              <a:p>
                <a:pPr marL="0" indent="0">
                  <a:buNone/>
                </a:pPr>
                <a:r>
                  <a:rPr lang="en-US" sz="2200" dirty="0"/>
                  <a:t>If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1</m:t>
                        </m:r>
                      </m:sub>
                    </m:sSub>
                    <m:r>
                      <a:rPr lang="en-US" sz="2200" b="0" i="1" smtClean="0">
                        <a:latin typeface="Cambria Math"/>
                      </a:rPr>
                      <m:t>,</m:t>
                    </m:r>
                    <m:sSub>
                      <m:sSubPr>
                        <m:ctrlPr>
                          <a:rPr lang="en-US" sz="220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2</m:t>
                        </m:r>
                      </m:sub>
                    </m:sSub>
                    <m:r>
                      <a:rPr lang="en-US" sz="2200" b="0" i="1" smtClean="0">
                        <a:latin typeface="Cambria Math"/>
                      </a:rPr>
                      <m:t>,……,</m:t>
                    </m:r>
                    <m:sSub>
                      <m:sSubPr>
                        <m:ctrlPr>
                          <a:rPr lang="en-US" sz="220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𝑛</m:t>
                        </m:r>
                      </m:sub>
                    </m:sSub>
                  </m:oMath>
                </a14:m>
                <a:r>
                  <a:rPr lang="en-US" sz="2200" dirty="0"/>
                  <a:t> be the values of a variable </a:t>
                </a:r>
                <a14:m>
                  <m:oMath xmlns:m="http://schemas.openxmlformats.org/officeDocument/2006/math">
                    <m:r>
                      <a:rPr lang="en-US" sz="2200" b="0" i="1" smtClean="0">
                        <a:latin typeface="Cambria Math"/>
                      </a:rPr>
                      <m:t>𝑥</m:t>
                    </m:r>
                  </m:oMath>
                </a14:m>
                <a:r>
                  <a:rPr lang="en-US" sz="2200" dirty="0"/>
                  <a:t> with corresponding frequencies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𝑓</m:t>
                        </m:r>
                      </m:e>
                      <m:sub>
                        <m:r>
                          <a:rPr lang="en-US" sz="2200" b="0" i="1" smtClean="0">
                            <a:latin typeface="Cambria Math"/>
                          </a:rPr>
                          <m:t>1</m:t>
                        </m:r>
                      </m:sub>
                    </m:sSub>
                    <m:r>
                      <a:rPr lang="en-US" sz="2200" b="0" i="1" smtClean="0">
                        <a:latin typeface="Cambria Math"/>
                      </a:rPr>
                      <m:t>,</m:t>
                    </m:r>
                    <m:sSub>
                      <m:sSubPr>
                        <m:ctrlPr>
                          <a:rPr lang="en-US" sz="2200" i="1" smtClean="0">
                            <a:latin typeface="Cambria Math" panose="02040503050406030204" pitchFamily="18" charset="0"/>
                          </a:rPr>
                        </m:ctrlPr>
                      </m:sSubPr>
                      <m:e>
                        <m:r>
                          <a:rPr lang="en-US" sz="2200" b="0" i="1" smtClean="0">
                            <a:latin typeface="Cambria Math"/>
                          </a:rPr>
                          <m:t>𝑓</m:t>
                        </m:r>
                      </m:e>
                      <m:sub>
                        <m:r>
                          <a:rPr lang="en-US" sz="2200" b="0" i="1" smtClean="0">
                            <a:latin typeface="Cambria Math"/>
                          </a:rPr>
                          <m:t>2</m:t>
                        </m:r>
                      </m:sub>
                    </m:sSub>
                    <m:r>
                      <a:rPr lang="en-US" sz="2200" b="0" i="1" smtClean="0">
                        <a:latin typeface="Cambria Math"/>
                      </a:rPr>
                      <m:t>,……,</m:t>
                    </m:r>
                    <m:sSub>
                      <m:sSubPr>
                        <m:ctrlPr>
                          <a:rPr lang="en-US" sz="2200" i="1" smtClean="0">
                            <a:latin typeface="Cambria Math" panose="02040503050406030204" pitchFamily="18" charset="0"/>
                          </a:rPr>
                        </m:ctrlPr>
                      </m:sSubPr>
                      <m:e>
                        <m:r>
                          <a:rPr lang="en-US" sz="2200" b="0" i="1" smtClean="0">
                            <a:latin typeface="Cambria Math"/>
                          </a:rPr>
                          <m:t>𝑓</m:t>
                        </m:r>
                      </m:e>
                      <m:sub>
                        <m:r>
                          <a:rPr lang="en-US" sz="2200" b="0" i="1" smtClean="0">
                            <a:latin typeface="Cambria Math"/>
                          </a:rPr>
                          <m:t>𝑛</m:t>
                        </m:r>
                      </m:sub>
                    </m:sSub>
                    <m:r>
                      <a:rPr lang="en-US" sz="2200" b="0" i="1" smtClean="0">
                        <a:latin typeface="Cambria Math"/>
                      </a:rPr>
                      <m:t> </m:t>
                    </m:r>
                  </m:oMath>
                </a14:m>
                <a:r>
                  <a:rPr lang="en-US" sz="2200" dirty="0"/>
                  <a:t>respectively then </a:t>
                </a:r>
                <a14:m>
                  <m:oMath xmlns:m="http://schemas.openxmlformats.org/officeDocument/2006/math">
                    <m:sSup>
                      <m:sSupPr>
                        <m:ctrlPr>
                          <a:rPr lang="en-US" sz="2200" i="1" smtClean="0">
                            <a:latin typeface="Cambria Math" panose="02040503050406030204" pitchFamily="18" charset="0"/>
                          </a:rPr>
                        </m:ctrlPr>
                      </m:sSupPr>
                      <m:e>
                        <m:r>
                          <a:rPr lang="en-US" sz="2200" b="0" i="1" smtClean="0">
                            <a:latin typeface="Cambria Math"/>
                          </a:rPr>
                          <m:t>𝑟</m:t>
                        </m:r>
                      </m:e>
                      <m:sup>
                        <m:r>
                          <a:rPr lang="en-US" sz="2200" b="0" i="1" smtClean="0">
                            <a:latin typeface="Cambria Math"/>
                          </a:rPr>
                          <m:t>𝑡h</m:t>
                        </m:r>
                        <m:r>
                          <a:rPr lang="en-US" sz="2200" b="0" i="1" smtClean="0">
                            <a:latin typeface="Cambria Math"/>
                          </a:rPr>
                          <m:t> </m:t>
                        </m:r>
                      </m:sup>
                    </m:sSup>
                  </m:oMath>
                </a14:m>
                <a:r>
                  <a:rPr lang="en-US" sz="2200" dirty="0"/>
                  <a:t>moment about the origin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𝑣</m:t>
                        </m:r>
                      </m:e>
                      <m:sub>
                        <m:r>
                          <a:rPr lang="en-US" sz="2200" b="0" i="1" smtClean="0">
                            <a:latin typeface="Cambria Math"/>
                          </a:rPr>
                          <m:t>𝑟</m:t>
                        </m:r>
                      </m:sub>
                    </m:sSub>
                    <m:r>
                      <a:rPr lang="en-US" sz="2200" b="0" i="1" smtClean="0">
                        <a:latin typeface="Cambria Math"/>
                      </a:rPr>
                      <m:t>  </m:t>
                    </m:r>
                  </m:oMath>
                </a14:m>
                <a:r>
                  <a:rPr lang="en-US" sz="2200" dirty="0"/>
                  <a:t>is defined as</a:t>
                </a:r>
              </a:p>
              <a:p>
                <a:pPr marL="0" indent="0">
                  <a:buNone/>
                </a:pPr>
                <a:endParaRPr lang="en-US" sz="2200" dirty="0"/>
              </a:p>
              <a:p>
                <a:pPr marL="0" indent="0">
                  <a:buNone/>
                </a:pPr>
                <a:endParaRPr lang="en-US" sz="2200" dirty="0"/>
              </a:p>
              <a:p>
                <a:pPr marL="0" indent="0">
                  <a:buNone/>
                </a:pPr>
                <a:r>
                  <a:rPr lang="en-US" sz="2200" dirty="0"/>
                  <a:t>Where, </a:t>
                </a:r>
                <a14:m>
                  <m:oMath xmlns:m="http://schemas.openxmlformats.org/officeDocument/2006/math">
                    <m:r>
                      <a:rPr lang="en-US" sz="2200" b="0" i="1" smtClean="0">
                        <a:latin typeface="Cambria Math"/>
                      </a:rPr>
                      <m:t>𝑁</m:t>
                    </m:r>
                    <m:r>
                      <a:rPr lang="en-US" sz="2200" b="0" i="1" smtClean="0">
                        <a:latin typeface="Cambria Math"/>
                      </a:rPr>
                      <m:t>=</m:t>
                    </m:r>
                    <m:nary>
                      <m:naryPr>
                        <m:chr m:val="∑"/>
                        <m:ctrlPr>
                          <a:rPr lang="en-US" sz="2200" b="0" i="1" smtClean="0">
                            <a:latin typeface="Cambria Math" panose="02040503050406030204" pitchFamily="18" charset="0"/>
                          </a:rPr>
                        </m:ctrlPr>
                      </m:naryPr>
                      <m:sub>
                        <m:r>
                          <m:rPr>
                            <m:brk m:alnAt="23"/>
                          </m:rPr>
                          <a:rPr lang="en-US" sz="2200" b="0" i="1" smtClean="0">
                            <a:latin typeface="Cambria Math"/>
                          </a:rPr>
                          <m:t>𝑖</m:t>
                        </m:r>
                        <m:r>
                          <a:rPr lang="en-US" sz="2200" b="0" i="1" smtClean="0">
                            <a:latin typeface="Cambria Math"/>
                          </a:rPr>
                          <m:t>=1</m:t>
                        </m:r>
                      </m:sub>
                      <m:sup>
                        <m:r>
                          <a:rPr lang="en-US" sz="2200" b="0" i="1" smtClean="0">
                            <a:latin typeface="Cambria Math"/>
                          </a:rPr>
                          <m:t>𝑛</m:t>
                        </m:r>
                      </m:sup>
                      <m:e>
                        <m:sSub>
                          <m:sSubPr>
                            <m:ctrlPr>
                              <a:rPr lang="en-US" sz="2200" b="0" i="1" smtClean="0">
                                <a:latin typeface="Cambria Math" panose="02040503050406030204" pitchFamily="18" charset="0"/>
                              </a:rPr>
                            </m:ctrlPr>
                          </m:sSubPr>
                          <m:e>
                            <m:r>
                              <a:rPr lang="en-US" sz="2200" b="0" i="1" smtClean="0">
                                <a:latin typeface="Cambria Math"/>
                              </a:rPr>
                              <m:t>𝑓</m:t>
                            </m:r>
                          </m:e>
                          <m:sub>
                            <m:r>
                              <a:rPr lang="en-US" sz="2200" b="0" i="1" smtClean="0">
                                <a:latin typeface="Cambria Math"/>
                              </a:rPr>
                              <m:t>𝑖</m:t>
                            </m:r>
                          </m:sub>
                        </m:sSub>
                      </m:e>
                    </m:nary>
                  </m:oMath>
                </a14:m>
                <a:endParaRPr lang="en-US" sz="2200" dirty="0"/>
              </a:p>
              <a:p>
                <a:pPr marL="0" indent="0">
                  <a:buNone/>
                </a:pPr>
                <a:r>
                  <a:rPr lang="en-US" sz="2200" dirty="0"/>
                  <a:t>For </a:t>
                </a:r>
                <a14:m>
                  <m:oMath xmlns:m="http://schemas.openxmlformats.org/officeDocument/2006/math">
                    <m:r>
                      <a:rPr lang="en-US" sz="2200" b="0" i="1" smtClean="0">
                        <a:latin typeface="Cambria Math"/>
                      </a:rPr>
                      <m:t>𝑟</m:t>
                    </m:r>
                    <m:r>
                      <a:rPr lang="en-US" sz="2200" b="0" i="1" smtClean="0">
                        <a:latin typeface="Cambria Math"/>
                      </a:rPr>
                      <m:t>=0, </m:t>
                    </m:r>
                    <m:sSub>
                      <m:sSubPr>
                        <m:ctrlPr>
                          <a:rPr lang="en-US" sz="2200" i="1">
                            <a:latin typeface="Cambria Math" panose="02040503050406030204" pitchFamily="18" charset="0"/>
                          </a:rPr>
                        </m:ctrlPr>
                      </m:sSubPr>
                      <m:e>
                        <m:r>
                          <a:rPr lang="en-US" sz="2200" i="1">
                            <a:latin typeface="Cambria Math"/>
                          </a:rPr>
                          <m:t>𝑣</m:t>
                        </m:r>
                      </m:e>
                      <m:sub>
                        <m:r>
                          <a:rPr lang="en-US" sz="2200" b="0" i="1" smtClean="0">
                            <a:latin typeface="Cambria Math"/>
                          </a:rPr>
                          <m:t>0</m:t>
                        </m:r>
                      </m:sub>
                    </m:sSub>
                    <m:r>
                      <a:rPr lang="en-US" sz="2200" i="1">
                        <a:latin typeface="Cambria Math"/>
                      </a:rPr>
                      <m:t>=</m:t>
                    </m:r>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𝑁</m:t>
                        </m:r>
                      </m:den>
                    </m:f>
                    <m:nary>
                      <m:naryPr>
                        <m:chr m:val="∑"/>
                        <m:ctrlPr>
                          <a:rPr lang="en-US" sz="2200" i="1" smtClean="0">
                            <a:latin typeface="Cambria Math" panose="02040503050406030204" pitchFamily="18" charset="0"/>
                          </a:rPr>
                        </m:ctrlPr>
                      </m:naryPr>
                      <m:sub>
                        <m:r>
                          <m:rPr>
                            <m:brk m:alnAt="23"/>
                          </m:rPr>
                          <a:rPr lang="en-US" sz="2200" i="1">
                            <a:latin typeface="Cambria Math"/>
                          </a:rPr>
                          <m:t>𝑖</m:t>
                        </m:r>
                        <m:r>
                          <a:rPr lang="en-US" sz="2200" i="1">
                            <a:latin typeface="Cambria Math"/>
                          </a:rPr>
                          <m:t>=1</m:t>
                        </m:r>
                      </m:sub>
                      <m:sup>
                        <m:r>
                          <a:rPr lang="en-US" sz="2200" i="1">
                            <a:latin typeface="Cambria Math"/>
                          </a:rPr>
                          <m:t>𝑛</m:t>
                        </m:r>
                      </m:sup>
                      <m:e>
                        <m:sSub>
                          <m:sSubPr>
                            <m:ctrlPr>
                              <a:rPr lang="en-US" sz="2200" i="1">
                                <a:latin typeface="Cambria Math" panose="02040503050406030204" pitchFamily="18" charset="0"/>
                              </a:rPr>
                            </m:ctrlPr>
                          </m:sSubPr>
                          <m:e>
                            <m:r>
                              <a:rPr lang="en-US" sz="2200" i="1">
                                <a:latin typeface="Cambria Math"/>
                              </a:rPr>
                              <m:t>𝑓</m:t>
                            </m:r>
                          </m:e>
                          <m:sub>
                            <m:r>
                              <a:rPr lang="en-US" sz="2200" i="1">
                                <a:latin typeface="Cambria Math"/>
                              </a:rPr>
                              <m:t>𝑖</m:t>
                            </m:r>
                          </m:sub>
                        </m:sSub>
                        <m:sSup>
                          <m:sSupPr>
                            <m:ctrlPr>
                              <a:rPr lang="en-US" sz="2200" i="1">
                                <a:latin typeface="Cambria Math" panose="02040503050406030204" pitchFamily="18" charset="0"/>
                              </a:rPr>
                            </m:ctrlPr>
                          </m:sSup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𝑖</m:t>
                                </m:r>
                              </m:sub>
                            </m:sSub>
                          </m:e>
                          <m:sup>
                            <m:r>
                              <a:rPr lang="en-US" sz="2200" b="0" i="1" smtClean="0">
                                <a:latin typeface="Cambria Math"/>
                              </a:rPr>
                              <m:t>0</m:t>
                            </m:r>
                          </m:sup>
                        </m:sSup>
                        <m:r>
                          <a:rPr lang="en-US" sz="2200" b="0" i="1" smtClean="0">
                            <a:latin typeface="Cambria Math"/>
                          </a:rPr>
                          <m:t>=</m:t>
                        </m:r>
                      </m:e>
                    </m:nary>
                    <m:f>
                      <m:fPr>
                        <m:ctrlPr>
                          <a:rPr lang="en-US" sz="2200" i="1" smtClean="0">
                            <a:latin typeface="Cambria Math" panose="02040503050406030204" pitchFamily="18" charset="0"/>
                          </a:rPr>
                        </m:ctrlPr>
                      </m:fPr>
                      <m:num>
                        <m:r>
                          <a:rPr lang="en-US" sz="2200" b="0" i="1" smtClean="0">
                            <a:latin typeface="Cambria Math"/>
                          </a:rPr>
                          <m:t>𝑁</m:t>
                        </m:r>
                      </m:num>
                      <m:den>
                        <m:r>
                          <a:rPr lang="en-US" sz="2200" b="0" i="1" smtClean="0">
                            <a:latin typeface="Cambria Math"/>
                          </a:rPr>
                          <m:t>𝑁</m:t>
                        </m:r>
                      </m:den>
                    </m:f>
                    <m:r>
                      <a:rPr lang="en-US" sz="2200" b="0" i="1" smtClean="0">
                        <a:latin typeface="Cambria Math"/>
                      </a:rPr>
                      <m:t>=1</m:t>
                    </m:r>
                  </m:oMath>
                </a14:m>
                <a:endParaRPr lang="en-US" sz="2200" dirty="0"/>
              </a:p>
              <a:p>
                <a:pPr marL="0" indent="0">
                  <a:buNone/>
                </a:pPr>
                <a:r>
                  <a:rPr lang="en-US" sz="2200" dirty="0"/>
                  <a:t>For </a:t>
                </a:r>
                <a14:m>
                  <m:oMath xmlns:m="http://schemas.openxmlformats.org/officeDocument/2006/math">
                    <m:r>
                      <a:rPr lang="en-US" sz="2200" i="1">
                        <a:latin typeface="Cambria Math"/>
                      </a:rPr>
                      <m:t>𝑟</m:t>
                    </m:r>
                    <m:r>
                      <a:rPr lang="en-US" sz="2200" i="1">
                        <a:latin typeface="Cambria Math"/>
                      </a:rPr>
                      <m:t>=1, </m:t>
                    </m:r>
                    <m:sSub>
                      <m:sSubPr>
                        <m:ctrlPr>
                          <a:rPr lang="en-US" sz="2200" i="1">
                            <a:latin typeface="Cambria Math" panose="02040503050406030204" pitchFamily="18" charset="0"/>
                          </a:rPr>
                        </m:ctrlPr>
                      </m:sSubPr>
                      <m:e>
                        <m:r>
                          <a:rPr lang="en-US" sz="2200" i="1">
                            <a:latin typeface="Cambria Math"/>
                          </a:rPr>
                          <m:t>𝑣</m:t>
                        </m:r>
                      </m:e>
                      <m:sub>
                        <m:r>
                          <a:rPr lang="en-US" sz="2200" b="0" i="1" smtClean="0">
                            <a:latin typeface="Cambria Math"/>
                          </a:rPr>
                          <m:t>1</m:t>
                        </m:r>
                      </m:sub>
                    </m:sSub>
                    <m:r>
                      <a:rPr lang="en-US" sz="2200" i="1">
                        <a:latin typeface="Cambria Math"/>
                      </a:rPr>
                      <m:t>=</m:t>
                    </m:r>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𝑁</m:t>
                        </m:r>
                      </m:den>
                    </m:f>
                    <m:nary>
                      <m:naryPr>
                        <m:chr m:val="∑"/>
                        <m:ctrlPr>
                          <a:rPr lang="en-US" sz="2200" i="1" smtClean="0">
                            <a:latin typeface="Cambria Math" panose="02040503050406030204" pitchFamily="18" charset="0"/>
                          </a:rPr>
                        </m:ctrlPr>
                      </m:naryPr>
                      <m:sub>
                        <m:r>
                          <m:rPr>
                            <m:brk m:alnAt="23"/>
                          </m:rPr>
                          <a:rPr lang="en-US" sz="2200" i="1">
                            <a:latin typeface="Cambria Math"/>
                          </a:rPr>
                          <m:t>𝑖</m:t>
                        </m:r>
                        <m:r>
                          <a:rPr lang="en-US" sz="2200" i="1">
                            <a:latin typeface="Cambria Math"/>
                          </a:rPr>
                          <m:t>=1</m:t>
                        </m:r>
                      </m:sub>
                      <m:sup>
                        <m:r>
                          <a:rPr lang="en-US" sz="2200" i="1">
                            <a:latin typeface="Cambria Math"/>
                          </a:rPr>
                          <m:t>𝑛</m:t>
                        </m:r>
                      </m:sup>
                      <m:e>
                        <m:sSub>
                          <m:sSubPr>
                            <m:ctrlPr>
                              <a:rPr lang="en-US" sz="2200" i="1">
                                <a:latin typeface="Cambria Math" panose="02040503050406030204" pitchFamily="18" charset="0"/>
                              </a:rPr>
                            </m:ctrlPr>
                          </m:sSubPr>
                          <m:e>
                            <m:r>
                              <a:rPr lang="en-US" sz="2200" i="1">
                                <a:latin typeface="Cambria Math"/>
                              </a:rPr>
                              <m:t>𝑓</m:t>
                            </m:r>
                          </m:e>
                          <m:sub>
                            <m:r>
                              <a:rPr lang="en-US" sz="2200" i="1">
                                <a:latin typeface="Cambria Math"/>
                              </a:rPr>
                              <m:t>𝑖</m:t>
                            </m:r>
                          </m:sub>
                        </m:sSub>
                        <m:sSub>
                          <m:sSubPr>
                            <m:ctrlPr>
                              <a:rPr lang="en-US" sz="220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𝑖</m:t>
                            </m:r>
                          </m:sub>
                        </m:sSub>
                        <m:r>
                          <a:rPr lang="en-US" sz="2200" i="1">
                            <a:latin typeface="Cambria Math"/>
                          </a:rPr>
                          <m:t>=</m:t>
                        </m:r>
                      </m:e>
                    </m:nary>
                    <m:acc>
                      <m:accPr>
                        <m:chr m:val="̅"/>
                        <m:ctrlPr>
                          <a:rPr lang="en-US" sz="2200" i="1" smtClean="0">
                            <a:latin typeface="Cambria Math" panose="02040503050406030204" pitchFamily="18" charset="0"/>
                          </a:rPr>
                        </m:ctrlPr>
                      </m:accPr>
                      <m:e>
                        <m:r>
                          <a:rPr lang="en-US" sz="2200" b="0" i="1" smtClean="0">
                            <a:latin typeface="Cambria Math"/>
                          </a:rPr>
                          <m:t>𝑥</m:t>
                        </m:r>
                      </m:e>
                    </m:acc>
                  </m:oMath>
                </a14:m>
                <a:endParaRPr lang="en-US" sz="2200" dirty="0"/>
              </a:p>
              <a:p>
                <a:pPr marL="0" indent="0">
                  <a:buNone/>
                </a:pPr>
                <a:r>
                  <a:rPr lang="en-US" sz="2200" dirty="0"/>
                  <a:t>For </a:t>
                </a:r>
                <a14:m>
                  <m:oMath xmlns:m="http://schemas.openxmlformats.org/officeDocument/2006/math">
                    <m:r>
                      <a:rPr lang="en-US" sz="2200" i="1">
                        <a:latin typeface="Cambria Math"/>
                      </a:rPr>
                      <m:t>𝑟</m:t>
                    </m:r>
                    <m:r>
                      <a:rPr lang="en-US" sz="2200" i="1">
                        <a:latin typeface="Cambria Math"/>
                      </a:rPr>
                      <m:t>=2, </m:t>
                    </m:r>
                    <m:sSub>
                      <m:sSubPr>
                        <m:ctrlPr>
                          <a:rPr lang="en-US" sz="2200" i="1">
                            <a:latin typeface="Cambria Math" panose="02040503050406030204" pitchFamily="18" charset="0"/>
                          </a:rPr>
                        </m:ctrlPr>
                      </m:sSubPr>
                      <m:e>
                        <m:r>
                          <a:rPr lang="en-US" sz="2200" i="1">
                            <a:latin typeface="Cambria Math"/>
                          </a:rPr>
                          <m:t>𝑣</m:t>
                        </m:r>
                      </m:e>
                      <m:sub>
                        <m:r>
                          <a:rPr lang="en-US" sz="2200" b="0" i="1" smtClean="0">
                            <a:latin typeface="Cambria Math"/>
                          </a:rPr>
                          <m:t>2</m:t>
                        </m:r>
                      </m:sub>
                    </m:sSub>
                    <m:r>
                      <a:rPr lang="en-US" sz="2200" i="1">
                        <a:latin typeface="Cambria Math"/>
                      </a:rPr>
                      <m:t>=</m:t>
                    </m:r>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𝑁</m:t>
                        </m:r>
                      </m:den>
                    </m:f>
                    <m:nary>
                      <m:naryPr>
                        <m:chr m:val="∑"/>
                        <m:ctrlPr>
                          <a:rPr lang="en-US" sz="2200" i="1" smtClean="0">
                            <a:latin typeface="Cambria Math" panose="02040503050406030204" pitchFamily="18" charset="0"/>
                          </a:rPr>
                        </m:ctrlPr>
                      </m:naryPr>
                      <m:sub>
                        <m:r>
                          <m:rPr>
                            <m:brk m:alnAt="23"/>
                          </m:rPr>
                          <a:rPr lang="en-US" sz="2200" i="1">
                            <a:latin typeface="Cambria Math"/>
                          </a:rPr>
                          <m:t>𝑖</m:t>
                        </m:r>
                        <m:r>
                          <a:rPr lang="en-US" sz="2200" i="1">
                            <a:latin typeface="Cambria Math"/>
                          </a:rPr>
                          <m:t>=1</m:t>
                        </m:r>
                      </m:sub>
                      <m:sup>
                        <m:r>
                          <a:rPr lang="en-US" sz="2200" i="1">
                            <a:latin typeface="Cambria Math"/>
                          </a:rPr>
                          <m:t>𝑛</m:t>
                        </m:r>
                      </m:sup>
                      <m:e>
                        <m:sSub>
                          <m:sSubPr>
                            <m:ctrlPr>
                              <a:rPr lang="en-US" sz="2200" i="1">
                                <a:latin typeface="Cambria Math" panose="02040503050406030204" pitchFamily="18" charset="0"/>
                              </a:rPr>
                            </m:ctrlPr>
                          </m:sSubPr>
                          <m:e>
                            <m:r>
                              <a:rPr lang="en-US" sz="2200" i="1">
                                <a:latin typeface="Cambria Math"/>
                              </a:rPr>
                              <m:t>𝑓</m:t>
                            </m:r>
                          </m:e>
                          <m:sub>
                            <m:r>
                              <a:rPr lang="en-US" sz="2200" i="1">
                                <a:latin typeface="Cambria Math"/>
                              </a:rPr>
                              <m:t>𝑖</m:t>
                            </m:r>
                          </m:sub>
                        </m:sSub>
                        <m:sSup>
                          <m:sSupPr>
                            <m:ctrlPr>
                              <a:rPr lang="en-US" sz="2200" i="1">
                                <a:latin typeface="Cambria Math" panose="02040503050406030204" pitchFamily="18" charset="0"/>
                              </a:rPr>
                            </m:ctrlPr>
                          </m:sSup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𝑖</m:t>
                                </m:r>
                              </m:sub>
                            </m:sSub>
                          </m:e>
                          <m:sup>
                            <m:r>
                              <a:rPr lang="en-US" sz="2200" b="0" i="1" smtClean="0">
                                <a:latin typeface="Cambria Math"/>
                              </a:rPr>
                              <m:t>2</m:t>
                            </m:r>
                          </m:sup>
                        </m:sSup>
                      </m:e>
                    </m:nary>
                  </m:oMath>
                </a14:m>
                <a:r>
                  <a:rPr lang="en-US" sz="2200" dirty="0"/>
                  <a:t> and so on.</a:t>
                </a:r>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82B80300-9992-490F-A463-E9DAC8EF1CB2}"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Moments about the origin (CO1)</a:t>
            </a:r>
          </a:p>
        </p:txBody>
      </p:sp>
      <mc:AlternateContent xmlns:mc="http://schemas.openxmlformats.org/markup-compatibility/2006" xmlns:a14="http://schemas.microsoft.com/office/drawing/2010/main">
        <mc:Choice Requires="a14">
          <p:sp>
            <p:nvSpPr>
              <p:cNvPr id="2" name="Rectangle 1"/>
              <p:cNvSpPr/>
              <p:nvPr/>
            </p:nvSpPr>
            <p:spPr>
              <a:xfrm>
                <a:off x="1447800" y="2645601"/>
                <a:ext cx="5257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𝑣</m:t>
                        </m:r>
                      </m:e>
                      <m:sub>
                        <m:r>
                          <a:rPr lang="en-US" sz="2200" i="1">
                            <a:latin typeface="Cambria Math"/>
                          </a:rPr>
                          <m:t>𝑟</m:t>
                        </m:r>
                      </m:sub>
                    </m:sSub>
                    <m:r>
                      <a:rPr lang="en-US" sz="2200" i="1">
                        <a:latin typeface="Cambria Math"/>
                      </a:rPr>
                      <m:t>=</m:t>
                    </m:r>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𝑁</m:t>
                        </m:r>
                      </m:den>
                    </m:f>
                    <m:nary>
                      <m:naryPr>
                        <m:chr m:val="∑"/>
                        <m:ctrlPr>
                          <a:rPr lang="en-US" sz="2200" i="1">
                            <a:latin typeface="Cambria Math" panose="02040503050406030204" pitchFamily="18" charset="0"/>
                          </a:rPr>
                        </m:ctrlPr>
                      </m:naryPr>
                      <m:sub>
                        <m:r>
                          <m:rPr>
                            <m:brk m:alnAt="23"/>
                          </m:rPr>
                          <a:rPr lang="en-US" sz="2200" i="1">
                            <a:latin typeface="Cambria Math"/>
                          </a:rPr>
                          <m:t>𝑖</m:t>
                        </m:r>
                        <m:r>
                          <a:rPr lang="en-US" sz="2200" i="1">
                            <a:latin typeface="Cambria Math"/>
                          </a:rPr>
                          <m:t>=1</m:t>
                        </m:r>
                      </m:sub>
                      <m:sup>
                        <m:r>
                          <a:rPr lang="en-US" sz="2200" i="1">
                            <a:latin typeface="Cambria Math"/>
                          </a:rPr>
                          <m:t>𝑛</m:t>
                        </m:r>
                      </m:sup>
                      <m:e>
                        <m:sSub>
                          <m:sSubPr>
                            <m:ctrlPr>
                              <a:rPr lang="en-US" sz="2200" i="1">
                                <a:latin typeface="Cambria Math" panose="02040503050406030204" pitchFamily="18" charset="0"/>
                              </a:rPr>
                            </m:ctrlPr>
                          </m:sSubPr>
                          <m:e>
                            <m:r>
                              <a:rPr lang="en-US" sz="2200" i="1">
                                <a:latin typeface="Cambria Math"/>
                              </a:rPr>
                              <m:t>𝑓</m:t>
                            </m:r>
                          </m:e>
                          <m:sub>
                            <m:r>
                              <a:rPr lang="en-US" sz="2200" i="1">
                                <a:latin typeface="Cambria Math"/>
                              </a:rPr>
                              <m:t>𝑖</m:t>
                            </m:r>
                          </m:sub>
                        </m:sSub>
                        <m:sSup>
                          <m:sSupPr>
                            <m:ctrlPr>
                              <a:rPr lang="en-US" sz="2200" i="1">
                                <a:latin typeface="Cambria Math" panose="02040503050406030204" pitchFamily="18" charset="0"/>
                              </a:rPr>
                            </m:ctrlPr>
                          </m:sSup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𝑖</m:t>
                                </m:r>
                              </m:sub>
                            </m:sSub>
                          </m:e>
                          <m:sup>
                            <m:r>
                              <a:rPr lang="en-US" sz="2200" i="1">
                                <a:latin typeface="Cambria Math"/>
                              </a:rPr>
                              <m:t>𝑟</m:t>
                            </m:r>
                          </m:sup>
                        </m:sSup>
                      </m:e>
                    </m:nary>
                    <m:r>
                      <a:rPr lang="en-US" sz="2200" i="1">
                        <a:latin typeface="Cambria Math"/>
                      </a:rPr>
                      <m:t>;</m:t>
                    </m:r>
                    <m:r>
                      <m:rPr>
                        <m:sty m:val="p"/>
                      </m:rPr>
                      <a:rPr lang="en-US" sz="2200">
                        <a:latin typeface="Cambria Math"/>
                      </a:rPr>
                      <m:t>r</m:t>
                    </m:r>
                    <m:r>
                      <a:rPr lang="en-US" sz="2200">
                        <a:latin typeface="Cambria Math"/>
                      </a:rPr>
                      <m:t>=0,1,2,….</m:t>
                    </m:r>
                  </m:oMath>
                </a14:m>
                <a:r>
                  <a:rPr lang="en-US" sz="2200" dirty="0">
                    <a:latin typeface="Times New Roman" panose="02020603050405020304" pitchFamily="18" charset="0"/>
                  </a:rPr>
                  <a:t> </a:t>
                </a:r>
              </a:p>
            </p:txBody>
          </p:sp>
        </mc:Choice>
        <mc:Fallback xmlns="">
          <p:sp>
            <p:nvSpPr>
              <p:cNvPr id="2" name="Rectangle 1"/>
              <p:cNvSpPr>
                <a:spLocks noRot="1" noChangeAspect="1" noMove="1" noResize="1" noEditPoints="1" noAdjustHandles="1" noChangeArrowheads="1" noChangeShapeType="1" noTextEdit="1"/>
              </p:cNvSpPr>
              <p:nvPr/>
            </p:nvSpPr>
            <p:spPr>
              <a:xfrm>
                <a:off x="1447800" y="2645601"/>
                <a:ext cx="5257800" cy="68580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570944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1000"/>
                                        <p:tgtEl>
                                          <p:spTgt spid="3">
                                            <p:txEl>
                                              <p:pRg st="6" end="6"/>
                                            </p:txEl>
                                          </p:spTgt>
                                        </p:tgtEl>
                                      </p:cBhvr>
                                    </p:animEffect>
                                    <p:anim calcmode="lin" valueType="num">
                                      <p:cBhvr>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1000"/>
                                        <p:tgtEl>
                                          <p:spTgt spid="2"/>
                                        </p:tgtEl>
                                      </p:cBhvr>
                                    </p:animEffect>
                                    <p:anim calcmode="lin" valueType="num">
                                      <p:cBhvr>
                                        <p:cTn id="50" dur="1000" fill="hold"/>
                                        <p:tgtEl>
                                          <p:spTgt spid="2"/>
                                        </p:tgtEl>
                                        <p:attrNameLst>
                                          <p:attrName>ppt_x</p:attrName>
                                        </p:attrNameLst>
                                      </p:cBhvr>
                                      <p:tavLst>
                                        <p:tav tm="0">
                                          <p:val>
                                            <p:strVal val="#ppt_x"/>
                                          </p:val>
                                        </p:tav>
                                        <p:tav tm="100000">
                                          <p:val>
                                            <p:strVal val="#ppt_x"/>
                                          </p:val>
                                        </p:tav>
                                      </p:tavLst>
                                    </p:anim>
                                    <p:anim calcmode="lin" valueType="num">
                                      <p:cBhvr>
                                        <p:cTn id="5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lstStyle/>
              <a:p>
                <a:pPr marL="0" indent="0">
                  <a:buNone/>
                </a:pPr>
                <a:r>
                  <a:rPr lang="en-US" sz="2000" dirty="0"/>
                  <a:t>relations:</a:t>
                </a:r>
              </a:p>
              <a:p>
                <a:pPr marL="0" indent="0">
                  <a:buNone/>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a:ea typeface="Cambria Math"/>
                            </a:rPr>
                            <m:t>𝜇</m:t>
                          </m:r>
                        </m:e>
                        <m:sub>
                          <m:r>
                            <a:rPr lang="en-US" sz="2000" i="1">
                              <a:latin typeface="Cambria Math"/>
                            </a:rPr>
                            <m:t>1</m:t>
                          </m:r>
                        </m:sub>
                      </m:sSub>
                      <m:r>
                        <a:rPr lang="en-US" sz="2000" i="1">
                          <a:latin typeface="Cambria Math"/>
                        </a:rPr>
                        <m:t>=0</m:t>
                      </m:r>
                    </m:oMath>
                  </m:oMathPara>
                </a14:m>
                <a:endParaRPr lang="en-US" sz="2000" dirty="0"/>
              </a:p>
              <a:p>
                <a:pPr marL="0" indent="0">
                  <a:buNone/>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a:ea typeface="Cambria Math"/>
                            </a:rPr>
                            <m:t>𝜇</m:t>
                          </m:r>
                        </m:e>
                        <m:sub>
                          <m:r>
                            <a:rPr lang="en-US" sz="2000" i="1">
                              <a:latin typeface="Cambria Math"/>
                            </a:rPr>
                            <m:t>2</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ea typeface="Cambria Math"/>
                            </a:rPr>
                            <m:t>𝜇</m:t>
                          </m:r>
                        </m:e>
                        <m:sub>
                          <m:r>
                            <a:rPr lang="en-US" sz="2000" i="1">
                              <a:latin typeface="Cambria Math"/>
                            </a:rPr>
                            <m:t>2</m:t>
                          </m:r>
                        </m:sub>
                      </m:sSub>
                      <m:r>
                        <a:rPr lang="en-US" sz="2000" i="1">
                          <a:latin typeface="Cambria Math"/>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a:ea typeface="Cambria Math"/>
                                </a:rPr>
                                <m:t>𝜇</m:t>
                              </m:r>
                            </m:e>
                            <m:sub>
                              <m:r>
                                <a:rPr lang="en-US" sz="2000" i="1">
                                  <a:latin typeface="Cambria Math"/>
                                </a:rPr>
                                <m:t>1</m:t>
                              </m:r>
                            </m:sub>
                          </m:sSub>
                          <m:r>
                            <a:rPr lang="en-US" sz="2000" i="1">
                              <a:latin typeface="Cambria Math"/>
                            </a:rPr>
                            <m:t>′</m:t>
                          </m:r>
                        </m:e>
                        <m:sup>
                          <m:r>
                            <a:rPr lang="en-US" sz="2000" i="1">
                              <a:latin typeface="Cambria Math"/>
                            </a:rPr>
                            <m:t>2</m:t>
                          </m:r>
                        </m:sup>
                      </m:sSup>
                    </m:oMath>
                  </m:oMathPara>
                </a14:m>
                <a:endParaRPr lang="en-US" sz="2000" dirty="0"/>
              </a:p>
              <a:p>
                <a:pPr marL="0" indent="0">
                  <a:buNone/>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a:ea typeface="Cambria Math"/>
                            </a:rPr>
                            <m:t>𝜇</m:t>
                          </m:r>
                        </m:e>
                        <m:sub>
                          <m:r>
                            <a:rPr lang="en-US" sz="2000" b="0" i="1" smtClean="0">
                              <a:latin typeface="Cambria Math"/>
                            </a:rPr>
                            <m:t>3</m:t>
                          </m:r>
                        </m:sub>
                      </m:sSub>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ea typeface="Cambria Math"/>
                            </a:rPr>
                            <m:t>𝜇</m:t>
                          </m:r>
                        </m:e>
                        <m:sub>
                          <m:r>
                            <a:rPr lang="en-US" sz="2000" b="0" i="1" smtClean="0">
                              <a:latin typeface="Cambria Math"/>
                            </a:rPr>
                            <m:t>3</m:t>
                          </m:r>
                        </m:sub>
                      </m:sSub>
                      <m:r>
                        <a:rPr lang="en-US" sz="2000" b="0" i="1" smtClean="0">
                          <a:latin typeface="Cambria Math"/>
                        </a:rPr>
                        <m:t>′−3</m:t>
                      </m:r>
                      <m:sSub>
                        <m:sSubPr>
                          <m:ctrlPr>
                            <a:rPr lang="en-US" sz="2000" b="0" i="1" smtClean="0">
                              <a:latin typeface="Cambria Math" panose="02040503050406030204" pitchFamily="18" charset="0"/>
                            </a:rPr>
                          </m:ctrlPr>
                        </m:sSubPr>
                        <m:e>
                          <m:r>
                            <a:rPr lang="en-US" sz="2000" b="0" i="1" smtClean="0">
                              <a:latin typeface="Cambria Math"/>
                              <a:ea typeface="Cambria Math"/>
                            </a:rPr>
                            <m:t>𝜇</m:t>
                          </m:r>
                        </m:e>
                        <m:sub>
                          <m:r>
                            <a:rPr lang="en-US" sz="2000" b="0" i="1" smtClean="0">
                              <a:latin typeface="Cambria Math"/>
                            </a:rPr>
                            <m:t>2</m:t>
                          </m:r>
                        </m:sub>
                      </m:sSub>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ea typeface="Cambria Math"/>
                            </a:rPr>
                            <m:t>𝜇</m:t>
                          </m:r>
                        </m:e>
                        <m:sub>
                          <m:r>
                            <a:rPr lang="en-US" sz="2000" b="0" i="1" smtClean="0">
                              <a:latin typeface="Cambria Math"/>
                            </a:rPr>
                            <m:t>1</m:t>
                          </m:r>
                        </m:sub>
                      </m:sSub>
                      <m:r>
                        <a:rPr lang="en-US" sz="2000" b="0" i="1" smtClean="0">
                          <a:latin typeface="Cambria Math"/>
                        </a:rPr>
                        <m:t>′+2</m:t>
                      </m:r>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a:ea typeface="Cambria Math"/>
                                </a:rPr>
                                <m:t>𝜇</m:t>
                              </m:r>
                            </m:e>
                            <m:sub>
                              <m:r>
                                <a:rPr lang="en-US" sz="2000" b="0" i="1" smtClean="0">
                                  <a:latin typeface="Cambria Math"/>
                                </a:rPr>
                                <m:t>1</m:t>
                              </m:r>
                            </m:sub>
                          </m:sSub>
                          <m:r>
                            <a:rPr lang="en-US" sz="2000" b="0" i="1" smtClean="0">
                              <a:latin typeface="Cambria Math"/>
                            </a:rPr>
                            <m:t>′</m:t>
                          </m:r>
                        </m:e>
                        <m:sup>
                          <m:r>
                            <a:rPr lang="en-US" sz="2000" b="0" i="1" smtClean="0">
                              <a:latin typeface="Cambria Math"/>
                            </a:rPr>
                            <m:t>3</m:t>
                          </m:r>
                        </m:sup>
                      </m:sSup>
                    </m:oMath>
                  </m:oMathPara>
                </a14:m>
                <a:endParaRPr lang="en-US" sz="2000" dirty="0"/>
              </a:p>
              <a:p>
                <a:pPr marL="0" indent="0">
                  <a:buNone/>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a:ea typeface="Cambria Math"/>
                            </a:rPr>
                            <m:t>𝜇</m:t>
                          </m:r>
                        </m:e>
                        <m:sub>
                          <m:r>
                            <a:rPr lang="en-US" sz="2000" b="0" i="1" smtClean="0">
                              <a:latin typeface="Cambria Math"/>
                              <a:ea typeface="Cambria Math"/>
                            </a:rPr>
                            <m:t>4</m:t>
                          </m:r>
                        </m:sub>
                      </m:sSub>
                      <m:r>
                        <a:rPr lang="en-US" sz="2000" i="1">
                          <a:latin typeface="Cambria Math"/>
                        </a:rPr>
                        <m:t>=</m:t>
                      </m:r>
                      <m:sSubSup>
                        <m:sSubSupPr>
                          <m:ctrlPr>
                            <a:rPr lang="en-US" sz="2000" i="1">
                              <a:latin typeface="Cambria Math" panose="02040503050406030204" pitchFamily="18" charset="0"/>
                              <a:ea typeface="Cambria Math"/>
                            </a:rPr>
                          </m:ctrlPr>
                        </m:sSubSupPr>
                        <m:e>
                          <m:r>
                            <a:rPr lang="en-US" sz="2000" i="1">
                              <a:latin typeface="Cambria Math"/>
                              <a:ea typeface="Cambria Math"/>
                            </a:rPr>
                            <m:t>𝜇</m:t>
                          </m:r>
                        </m:e>
                        <m:sub>
                          <m:r>
                            <a:rPr lang="en-US" sz="2000" b="0" i="1" smtClean="0">
                              <a:latin typeface="Cambria Math"/>
                              <a:ea typeface="Cambria Math"/>
                            </a:rPr>
                            <m:t>4</m:t>
                          </m:r>
                        </m:sub>
                        <m:sup>
                          <m:r>
                            <a:rPr lang="en-US" sz="2000" i="1">
                              <a:latin typeface="Cambria Math"/>
                            </a:rPr>
                            <m:t>′</m:t>
                          </m:r>
                        </m:sup>
                      </m:sSubSup>
                      <m:r>
                        <a:rPr lang="en-US" sz="2000" i="1">
                          <a:latin typeface="Cambria Math"/>
                        </a:rPr>
                        <m:t>−</m:t>
                      </m:r>
                      <m:r>
                        <a:rPr lang="en-US" sz="2000" b="0" i="1" smtClean="0">
                          <a:latin typeface="Cambria Math"/>
                        </a:rPr>
                        <m:t>4</m:t>
                      </m:r>
                      <m:sSubSup>
                        <m:sSubSupPr>
                          <m:ctrlPr>
                            <a:rPr lang="en-US" sz="2000" b="0" i="1" smtClean="0">
                              <a:latin typeface="Cambria Math" panose="02040503050406030204" pitchFamily="18" charset="0"/>
                            </a:rPr>
                          </m:ctrlPr>
                        </m:sSubSupPr>
                        <m:e>
                          <m:r>
                            <a:rPr lang="en-US" sz="2000" i="1">
                              <a:latin typeface="Cambria Math"/>
                              <a:ea typeface="Cambria Math"/>
                            </a:rPr>
                            <m:t>𝜇</m:t>
                          </m:r>
                        </m:e>
                        <m:sub>
                          <m:r>
                            <a:rPr lang="en-US" sz="2000" b="0" i="1" smtClean="0">
                              <a:latin typeface="Cambria Math"/>
                              <a:ea typeface="Cambria Math"/>
                            </a:rPr>
                            <m:t>3</m:t>
                          </m:r>
                        </m:sub>
                        <m:sup>
                          <m:r>
                            <a:rPr lang="en-US" sz="2000" i="1">
                              <a:latin typeface="Cambria Math"/>
                            </a:rPr>
                            <m:t>′</m:t>
                          </m:r>
                        </m:sup>
                      </m:sSubSup>
                      <m:sSub>
                        <m:sSubPr>
                          <m:ctrlPr>
                            <a:rPr lang="en-US" sz="2000" i="1" smtClean="0">
                              <a:latin typeface="Cambria Math" panose="02040503050406030204" pitchFamily="18" charset="0"/>
                            </a:rPr>
                          </m:ctrlPr>
                        </m:sSubPr>
                        <m:e>
                          <m:r>
                            <a:rPr lang="en-US" sz="2000" i="1" smtClean="0">
                              <a:latin typeface="Cambria Math"/>
                              <a:ea typeface="Cambria Math"/>
                            </a:rPr>
                            <m:t>𝜇</m:t>
                          </m:r>
                        </m:e>
                        <m:sub>
                          <m:r>
                            <a:rPr lang="en-US" sz="2000" b="0" i="1" smtClean="0">
                              <a:latin typeface="Cambria Math"/>
                            </a:rPr>
                            <m:t>1</m:t>
                          </m:r>
                        </m:sub>
                      </m:sSub>
                      <m:r>
                        <a:rPr lang="en-US" sz="2000" b="0" i="1" smtClean="0">
                          <a:latin typeface="Cambria Math"/>
                        </a:rPr>
                        <m:t>′</m:t>
                      </m:r>
                      <m:r>
                        <a:rPr lang="en-US" sz="2000" i="1">
                          <a:latin typeface="Cambria Math"/>
                        </a:rPr>
                        <m:t>+</m:t>
                      </m:r>
                      <m:r>
                        <a:rPr lang="en-US" sz="2000" b="0" i="1" smtClean="0">
                          <a:latin typeface="Cambria Math"/>
                        </a:rPr>
                        <m:t>6</m:t>
                      </m:r>
                      <m:sSub>
                        <m:sSubPr>
                          <m:ctrlPr>
                            <a:rPr lang="en-US" sz="2000" b="0" i="1" smtClean="0">
                              <a:latin typeface="Cambria Math" panose="02040503050406030204" pitchFamily="18" charset="0"/>
                            </a:rPr>
                          </m:ctrlPr>
                        </m:sSubPr>
                        <m:e>
                          <m:r>
                            <a:rPr lang="en-US" sz="2000" b="0" i="1" smtClean="0">
                              <a:latin typeface="Cambria Math"/>
                              <a:ea typeface="Cambria Math"/>
                            </a:rPr>
                            <m:t>𝜇</m:t>
                          </m:r>
                        </m:e>
                        <m:sub>
                          <m:r>
                            <a:rPr lang="en-US" sz="2000" b="0" i="1" smtClean="0">
                              <a:latin typeface="Cambria Math"/>
                            </a:rPr>
                            <m:t>2</m:t>
                          </m:r>
                        </m:sub>
                      </m:sSub>
                      <m:r>
                        <a:rPr lang="en-US" sz="2000" b="0" i="1" smtClean="0">
                          <a:latin typeface="Cambria Math"/>
                        </a:rPr>
                        <m:t>′</m:t>
                      </m:r>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a:ea typeface="Cambria Math"/>
                                </a:rPr>
                                <m:t>𝜇</m:t>
                              </m:r>
                            </m:e>
                            <m:sub>
                              <m:r>
                                <a:rPr lang="en-US" sz="2000" b="0" i="1" smtClean="0">
                                  <a:latin typeface="Cambria Math"/>
                                </a:rPr>
                                <m:t>1</m:t>
                              </m:r>
                            </m:sub>
                          </m:sSub>
                          <m:r>
                            <a:rPr lang="en-US" sz="2000" b="0" i="1" smtClean="0">
                              <a:latin typeface="Cambria Math"/>
                            </a:rPr>
                            <m:t>′</m:t>
                          </m:r>
                        </m:e>
                        <m:sup>
                          <m:r>
                            <a:rPr lang="en-US" sz="2000" b="0" i="1" smtClean="0">
                              <a:latin typeface="Cambria Math"/>
                            </a:rPr>
                            <m:t>2</m:t>
                          </m:r>
                        </m:sup>
                      </m:sSup>
                      <m:r>
                        <a:rPr lang="en-US" sz="2000" b="0" i="0" smtClean="0">
                          <a:latin typeface="Cambria Math"/>
                        </a:rPr>
                        <m:t>−3</m:t>
                      </m:r>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a:ea typeface="Cambria Math"/>
                                </a:rPr>
                                <m:t>𝜇</m:t>
                              </m:r>
                            </m:e>
                            <m:sub>
                              <m:r>
                                <a:rPr lang="en-US" sz="2000" b="0" i="1" smtClean="0">
                                  <a:latin typeface="Cambria Math"/>
                                </a:rPr>
                                <m:t>1</m:t>
                              </m:r>
                            </m:sub>
                          </m:sSub>
                          <m:r>
                            <a:rPr lang="en-US" sz="2000" b="0" i="1" smtClean="0">
                              <a:latin typeface="Cambria Math"/>
                            </a:rPr>
                            <m:t>′</m:t>
                          </m:r>
                        </m:e>
                        <m:sup>
                          <m:r>
                            <a:rPr lang="en-US" sz="2000" b="0" i="1" smtClean="0">
                              <a:latin typeface="Cambria Math"/>
                            </a:rPr>
                            <m:t>4</m:t>
                          </m:r>
                        </m:sup>
                      </m:sSup>
                    </m:oMath>
                  </m:oMathPara>
                </a14:m>
                <a:endParaRPr lang="en-US" sz="2000" dirty="0"/>
              </a:p>
              <a:p>
                <a:endParaRPr lang="en-US" sz="2000" dirty="0"/>
              </a:p>
              <a:p>
                <a:r>
                  <a:rPr lang="en-US" sz="2200" b="1" dirty="0"/>
                  <a:t>Relation Between </a:t>
                </a:r>
                <a14:m>
                  <m:oMath xmlns:m="http://schemas.openxmlformats.org/officeDocument/2006/math">
                    <m:sSub>
                      <m:sSubPr>
                        <m:ctrlPr>
                          <a:rPr lang="en-US" sz="2200" b="1" i="1" smtClean="0">
                            <a:latin typeface="Cambria Math" panose="02040503050406030204" pitchFamily="18" charset="0"/>
                          </a:rPr>
                        </m:ctrlPr>
                      </m:sSubPr>
                      <m:e>
                        <m:r>
                          <a:rPr lang="en-US" sz="2200" b="1" i="1" smtClean="0">
                            <a:latin typeface="Cambria Math"/>
                          </a:rPr>
                          <m:t>𝒗</m:t>
                        </m:r>
                      </m:e>
                      <m:sub>
                        <m:r>
                          <a:rPr lang="en-US" sz="2200" b="1" i="1" smtClean="0">
                            <a:latin typeface="Cambria Math"/>
                          </a:rPr>
                          <m:t>𝒓</m:t>
                        </m:r>
                      </m:sub>
                    </m:sSub>
                  </m:oMath>
                </a14:m>
                <a:r>
                  <a:rPr lang="en-US" sz="2200" b="1" dirty="0"/>
                  <a:t> and </a:t>
                </a:r>
                <a14:m>
                  <m:oMath xmlns:m="http://schemas.openxmlformats.org/officeDocument/2006/math">
                    <m:r>
                      <a:rPr lang="en-US" sz="2200" b="1" i="1">
                        <a:latin typeface="Cambria Math"/>
                      </a:rPr>
                      <m:t> </m:t>
                    </m:r>
                    <m:sSub>
                      <m:sSubPr>
                        <m:ctrlPr>
                          <a:rPr lang="en-US" sz="2200" b="1" i="1">
                            <a:latin typeface="Cambria Math" panose="02040503050406030204" pitchFamily="18" charset="0"/>
                          </a:rPr>
                        </m:ctrlPr>
                      </m:sSubPr>
                      <m:e>
                        <m:r>
                          <a:rPr lang="en-US" sz="2200" b="1" i="1">
                            <a:latin typeface="Cambria Math"/>
                            <a:ea typeface="Cambria Math"/>
                          </a:rPr>
                          <m:t>𝝁</m:t>
                        </m:r>
                      </m:e>
                      <m:sub>
                        <m:r>
                          <a:rPr lang="en-US" sz="2200" b="1" i="1">
                            <a:latin typeface="Cambria Math"/>
                          </a:rPr>
                          <m:t>𝒓</m:t>
                        </m:r>
                      </m:sub>
                    </m:sSub>
                  </m:oMath>
                </a14:m>
                <a:r>
                  <a:rPr lang="en-US" sz="2200" b="1" dirty="0"/>
                  <a:t>:</a:t>
                </a:r>
              </a:p>
              <a:p>
                <a:pPr marL="0" indent="0">
                  <a:buNone/>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𝑣</m:t>
                          </m:r>
                        </m:e>
                        <m:sub>
                          <m:r>
                            <a:rPr lang="en-US" sz="2200" b="0" i="1" smtClean="0">
                              <a:latin typeface="Cambria Math"/>
                            </a:rPr>
                            <m:t>1</m:t>
                          </m:r>
                        </m:sub>
                      </m:sSub>
                      <m:r>
                        <a:rPr lang="en-US" sz="2200" b="0" i="1" smtClean="0">
                          <a:latin typeface="Cambria Math"/>
                        </a:rPr>
                        <m:t>=</m:t>
                      </m:r>
                      <m:acc>
                        <m:accPr>
                          <m:chr m:val="̅"/>
                          <m:ctrlPr>
                            <a:rPr lang="en-US" sz="2200" b="0" i="1" smtClean="0">
                              <a:latin typeface="Cambria Math" panose="02040503050406030204" pitchFamily="18" charset="0"/>
                            </a:rPr>
                          </m:ctrlPr>
                        </m:accPr>
                        <m:e>
                          <m:r>
                            <a:rPr lang="en-US" sz="2200" b="0" i="1" smtClean="0">
                              <a:latin typeface="Cambria Math"/>
                            </a:rPr>
                            <m:t>𝑥</m:t>
                          </m:r>
                        </m:e>
                      </m:acc>
                    </m:oMath>
                  </m:oMathPara>
                </a14:m>
                <a:endParaRPr lang="en-US" sz="2200" dirty="0"/>
              </a:p>
              <a:p>
                <a:pPr marL="0" indent="0">
                  <a:buNone/>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𝑣</m:t>
                          </m:r>
                        </m:e>
                        <m:sub>
                          <m:r>
                            <a:rPr lang="en-US" sz="2200" b="0" i="1" smtClean="0">
                              <a:latin typeface="Cambria Math"/>
                            </a:rPr>
                            <m:t>2</m:t>
                          </m:r>
                        </m:sub>
                      </m:sSub>
                      <m:r>
                        <a:rPr lang="en-US" sz="2200" b="0" i="1" smtClean="0">
                          <a:latin typeface="Cambria Math"/>
                        </a:rPr>
                        <m:t>=</m:t>
                      </m:r>
                      <m:sSub>
                        <m:sSubPr>
                          <m:ctrlPr>
                            <a:rPr lang="en-US" sz="2200" b="0" i="1" smtClean="0">
                              <a:latin typeface="Cambria Math" panose="02040503050406030204" pitchFamily="18" charset="0"/>
                            </a:rPr>
                          </m:ctrlPr>
                        </m:sSubPr>
                        <m:e>
                          <m:r>
                            <a:rPr lang="en-US" sz="2200" b="0" i="1" smtClean="0">
                              <a:latin typeface="Cambria Math"/>
                              <a:ea typeface="Cambria Math"/>
                            </a:rPr>
                            <m:t>𝜇</m:t>
                          </m:r>
                        </m:e>
                        <m:sub>
                          <m:r>
                            <a:rPr lang="en-US" sz="2200" b="0" i="1" smtClean="0">
                              <a:latin typeface="Cambria Math"/>
                            </a:rPr>
                            <m:t>2</m:t>
                          </m:r>
                        </m:sub>
                      </m:sSub>
                      <m:r>
                        <a:rPr lang="en-US" sz="2200" b="0" i="1" smtClean="0">
                          <a:latin typeface="Cambria Math"/>
                        </a:rPr>
                        <m:t>+</m:t>
                      </m:r>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a:rPr>
                                <m:t>𝑥</m:t>
                              </m:r>
                            </m:e>
                          </m:acc>
                        </m:e>
                        <m:sup>
                          <m:r>
                            <a:rPr lang="en-US" sz="2200" b="0" i="1" smtClean="0">
                              <a:latin typeface="Cambria Math"/>
                            </a:rPr>
                            <m:t>2</m:t>
                          </m:r>
                        </m:sup>
                      </m:sSup>
                    </m:oMath>
                  </m:oMathPara>
                </a14:m>
                <a:endParaRPr lang="en-US" sz="2200" dirty="0"/>
              </a:p>
              <a:p>
                <a:pPr marL="0" indent="0">
                  <a:buNone/>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𝑣</m:t>
                          </m:r>
                        </m:e>
                        <m:sub>
                          <m:r>
                            <a:rPr lang="en-US" sz="2200" b="0" i="1" smtClean="0">
                              <a:latin typeface="Cambria Math"/>
                            </a:rPr>
                            <m:t>3</m:t>
                          </m:r>
                        </m:sub>
                      </m:sSub>
                      <m:r>
                        <a:rPr lang="en-US" sz="2200" b="0" i="1" smtClean="0">
                          <a:latin typeface="Cambria Math"/>
                        </a:rPr>
                        <m:t>=</m:t>
                      </m:r>
                      <m:sSub>
                        <m:sSubPr>
                          <m:ctrlPr>
                            <a:rPr lang="en-US" sz="2200" b="0" i="1" smtClean="0">
                              <a:latin typeface="Cambria Math" panose="02040503050406030204" pitchFamily="18" charset="0"/>
                            </a:rPr>
                          </m:ctrlPr>
                        </m:sSubPr>
                        <m:e>
                          <m:r>
                            <a:rPr lang="en-US" sz="2200" b="0" i="1" smtClean="0">
                              <a:latin typeface="Cambria Math"/>
                              <a:ea typeface="Cambria Math"/>
                            </a:rPr>
                            <m:t>𝜇</m:t>
                          </m:r>
                        </m:e>
                        <m:sub>
                          <m:r>
                            <a:rPr lang="en-US" sz="2200" b="0" i="1" smtClean="0">
                              <a:latin typeface="Cambria Math"/>
                            </a:rPr>
                            <m:t>3</m:t>
                          </m:r>
                        </m:sub>
                      </m:sSub>
                      <m:r>
                        <a:rPr lang="en-US" sz="2200" b="0" i="1" smtClean="0">
                          <a:latin typeface="Cambria Math"/>
                        </a:rPr>
                        <m:t>+3</m:t>
                      </m:r>
                      <m:sSub>
                        <m:sSubPr>
                          <m:ctrlPr>
                            <a:rPr lang="en-US" sz="2200" b="0" i="1" smtClean="0">
                              <a:latin typeface="Cambria Math" panose="02040503050406030204" pitchFamily="18" charset="0"/>
                            </a:rPr>
                          </m:ctrlPr>
                        </m:sSubPr>
                        <m:e>
                          <m:r>
                            <a:rPr lang="en-US" sz="2200" b="0" i="1" smtClean="0">
                              <a:latin typeface="Cambria Math"/>
                              <a:ea typeface="Cambria Math"/>
                            </a:rPr>
                            <m:t>𝜇</m:t>
                          </m:r>
                        </m:e>
                        <m:sub>
                          <m:r>
                            <a:rPr lang="en-US" sz="2200" b="0" i="1" smtClean="0">
                              <a:latin typeface="Cambria Math"/>
                            </a:rPr>
                            <m:t>2</m:t>
                          </m:r>
                        </m:sub>
                      </m:sSub>
                      <m:acc>
                        <m:accPr>
                          <m:chr m:val="̅"/>
                          <m:ctrlPr>
                            <a:rPr lang="en-US" sz="2200" b="0" i="1" smtClean="0">
                              <a:latin typeface="Cambria Math" panose="02040503050406030204" pitchFamily="18" charset="0"/>
                            </a:rPr>
                          </m:ctrlPr>
                        </m:accPr>
                        <m:e>
                          <m:r>
                            <a:rPr lang="en-US" sz="2200" b="0" i="1" smtClean="0">
                              <a:latin typeface="Cambria Math"/>
                            </a:rPr>
                            <m:t>𝑥</m:t>
                          </m:r>
                        </m:e>
                      </m:acc>
                      <m:r>
                        <a:rPr lang="en-US" sz="2200" b="0" i="1" smtClean="0">
                          <a:latin typeface="Cambria Math"/>
                        </a:rPr>
                        <m:t>+</m:t>
                      </m:r>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a:rPr>
                                <m:t>𝑥</m:t>
                              </m:r>
                            </m:e>
                          </m:acc>
                        </m:e>
                        <m:sup>
                          <m:r>
                            <a:rPr lang="en-US" sz="2200" b="0" i="1" smtClean="0">
                              <a:latin typeface="Cambria Math"/>
                            </a:rPr>
                            <m:t>3</m:t>
                          </m:r>
                        </m:sup>
                      </m:sSup>
                    </m:oMath>
                  </m:oMathPara>
                </a14:m>
                <a:endParaRPr lang="en-US" sz="2200" dirty="0"/>
              </a:p>
              <a:p>
                <a:pPr marL="0" indent="0">
                  <a:buNone/>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𝑣</m:t>
                          </m:r>
                        </m:e>
                        <m:sub>
                          <m:r>
                            <a:rPr lang="en-US" sz="2200" b="0" i="1" smtClean="0">
                              <a:latin typeface="Cambria Math"/>
                            </a:rPr>
                            <m:t>4</m:t>
                          </m:r>
                        </m:sub>
                      </m:sSub>
                      <m:r>
                        <a:rPr lang="en-US" sz="2200" b="0" i="1" smtClean="0">
                          <a:latin typeface="Cambria Math"/>
                        </a:rPr>
                        <m:t>=</m:t>
                      </m:r>
                      <m:sSub>
                        <m:sSubPr>
                          <m:ctrlPr>
                            <a:rPr lang="en-US" sz="2200" b="0" i="1" smtClean="0">
                              <a:latin typeface="Cambria Math" panose="02040503050406030204" pitchFamily="18" charset="0"/>
                            </a:rPr>
                          </m:ctrlPr>
                        </m:sSubPr>
                        <m:e>
                          <m:r>
                            <a:rPr lang="en-US" sz="2200" b="0" i="1" smtClean="0">
                              <a:latin typeface="Cambria Math"/>
                              <a:ea typeface="Cambria Math"/>
                            </a:rPr>
                            <m:t>𝜇</m:t>
                          </m:r>
                        </m:e>
                        <m:sub>
                          <m:r>
                            <a:rPr lang="en-US" sz="2200" b="0" i="1" smtClean="0">
                              <a:latin typeface="Cambria Math"/>
                            </a:rPr>
                            <m:t>4</m:t>
                          </m:r>
                        </m:sub>
                      </m:sSub>
                      <m:r>
                        <a:rPr lang="en-US" sz="2200" b="0" i="1" smtClean="0">
                          <a:latin typeface="Cambria Math"/>
                        </a:rPr>
                        <m:t>+4</m:t>
                      </m:r>
                      <m:sSub>
                        <m:sSubPr>
                          <m:ctrlPr>
                            <a:rPr lang="en-US" sz="2200" b="0" i="1" smtClean="0">
                              <a:latin typeface="Cambria Math" panose="02040503050406030204" pitchFamily="18" charset="0"/>
                            </a:rPr>
                          </m:ctrlPr>
                        </m:sSubPr>
                        <m:e>
                          <m:r>
                            <a:rPr lang="en-US" sz="2200" b="0" i="1" smtClean="0">
                              <a:latin typeface="Cambria Math"/>
                              <a:ea typeface="Cambria Math"/>
                            </a:rPr>
                            <m:t>𝜇</m:t>
                          </m:r>
                        </m:e>
                        <m:sub>
                          <m:r>
                            <a:rPr lang="en-US" sz="2200" b="0" i="1" smtClean="0">
                              <a:latin typeface="Cambria Math"/>
                            </a:rPr>
                            <m:t>3</m:t>
                          </m:r>
                        </m:sub>
                      </m:sSub>
                      <m:acc>
                        <m:accPr>
                          <m:chr m:val="̅"/>
                          <m:ctrlPr>
                            <a:rPr lang="en-US" sz="2200" b="0" i="1" smtClean="0">
                              <a:latin typeface="Cambria Math" panose="02040503050406030204" pitchFamily="18" charset="0"/>
                            </a:rPr>
                          </m:ctrlPr>
                        </m:accPr>
                        <m:e>
                          <m:r>
                            <a:rPr lang="en-US" sz="2200" b="0" i="1" smtClean="0">
                              <a:latin typeface="Cambria Math"/>
                            </a:rPr>
                            <m:t>𝑥</m:t>
                          </m:r>
                        </m:e>
                      </m:acc>
                      <m:r>
                        <a:rPr lang="en-US" sz="2200" b="0" i="1" smtClean="0">
                          <a:latin typeface="Cambria Math"/>
                        </a:rPr>
                        <m:t>+6</m:t>
                      </m:r>
                      <m:sSub>
                        <m:sSubPr>
                          <m:ctrlPr>
                            <a:rPr lang="en-US" sz="2200" b="0" i="1" smtClean="0">
                              <a:latin typeface="Cambria Math" panose="02040503050406030204" pitchFamily="18" charset="0"/>
                            </a:rPr>
                          </m:ctrlPr>
                        </m:sSubPr>
                        <m:e>
                          <m:r>
                            <a:rPr lang="en-US" sz="2200" b="0" i="1" smtClean="0">
                              <a:latin typeface="Cambria Math"/>
                              <a:ea typeface="Cambria Math"/>
                            </a:rPr>
                            <m:t>𝜇</m:t>
                          </m:r>
                        </m:e>
                        <m:sub>
                          <m:r>
                            <a:rPr lang="en-US" sz="2200" b="0" i="1" smtClean="0">
                              <a:latin typeface="Cambria Math"/>
                            </a:rPr>
                            <m:t>2</m:t>
                          </m:r>
                        </m:sub>
                      </m:sSub>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a:rPr>
                                <m:t>𝑥</m:t>
                              </m:r>
                            </m:e>
                          </m:acc>
                        </m:e>
                        <m:sup>
                          <m:r>
                            <a:rPr lang="en-US" sz="2200" b="0" i="1" smtClean="0">
                              <a:latin typeface="Cambria Math"/>
                            </a:rPr>
                            <m:t>2</m:t>
                          </m:r>
                        </m:sup>
                      </m:sSup>
                      <m:r>
                        <a:rPr lang="en-US" sz="2200" b="0" i="0" smtClean="0">
                          <a:latin typeface="Cambria Math"/>
                        </a:rPr>
                        <m:t>+</m:t>
                      </m:r>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a:rPr>
                                <m:t>𝑥</m:t>
                              </m:r>
                            </m:e>
                          </m:acc>
                        </m:e>
                        <m:sup>
                          <m:r>
                            <a:rPr lang="en-US" sz="2200" b="0" i="1" smtClean="0">
                              <a:latin typeface="Cambria Math"/>
                            </a:rPr>
                            <m:t>4</m:t>
                          </m:r>
                        </m:sup>
                      </m:sSup>
                    </m:oMath>
                  </m:oMathPara>
                </a14:m>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889" t="-80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7BC05CA9-484E-47A2-844C-4DCD54B7010F}"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Relations (CO1)</a:t>
            </a:r>
          </a:p>
        </p:txBody>
      </p:sp>
    </p:spTree>
    <p:extLst>
      <p:ext uri="{BB962C8B-B14F-4D97-AF65-F5344CB8AC3E}">
        <p14:creationId xmlns:p14="http://schemas.microsoft.com/office/powerpoint/2010/main" val="19262014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Effect transition="in" filter="fade">
                                      <p:cBhvr>
                                        <p:cTn id="63" dur="1000"/>
                                        <p:tgtEl>
                                          <p:spTgt spid="3">
                                            <p:txEl>
                                              <p:pRg st="9" end="9"/>
                                            </p:txEl>
                                          </p:spTgt>
                                        </p:tgtEl>
                                      </p:cBhvr>
                                    </p:animEffect>
                                    <p:anim calcmode="lin" valueType="num">
                                      <p:cBhvr>
                                        <p:cTn id="64"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10" end="10"/>
                                            </p:txEl>
                                          </p:spTgt>
                                        </p:tgtEl>
                                        <p:attrNameLst>
                                          <p:attrName>style.visibility</p:attrName>
                                        </p:attrNameLst>
                                      </p:cBhvr>
                                      <p:to>
                                        <p:strVal val="visible"/>
                                      </p:to>
                                    </p:set>
                                    <p:animEffect transition="in" filter="fade">
                                      <p:cBhvr>
                                        <p:cTn id="70" dur="1000"/>
                                        <p:tgtEl>
                                          <p:spTgt spid="3">
                                            <p:txEl>
                                              <p:pRg st="10" end="10"/>
                                            </p:txEl>
                                          </p:spTgt>
                                        </p:tgtEl>
                                      </p:cBhvr>
                                    </p:animEffect>
                                    <p:anim calcmode="lin" valueType="num">
                                      <p:cBhvr>
                                        <p:cTn id="71"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rmAutofit lnSpcReduction="10000"/>
              </a:bodyPr>
              <a:lstStyle/>
              <a:p>
                <a:pPr>
                  <a:buFont typeface="Wingdings" pitchFamily="2" charset="2"/>
                  <a:buChar char="v"/>
                </a:pPr>
                <a:r>
                  <a:rPr lang="en-US" sz="2200" b="1" dirty="0"/>
                  <a:t>Karl Pearson’s </a:t>
                </a:r>
                <a14:m>
                  <m:oMath xmlns:m="http://schemas.openxmlformats.org/officeDocument/2006/math">
                    <m:r>
                      <a:rPr lang="en-US" sz="2200" b="1" i="1" smtClean="0">
                        <a:latin typeface="Cambria Math"/>
                        <a:ea typeface="Cambria Math"/>
                      </a:rPr>
                      <m:t>𝜷</m:t>
                    </m:r>
                    <m:r>
                      <a:rPr lang="en-IN" sz="2200" b="1" i="1" smtClean="0">
                        <a:latin typeface="Cambria Math" panose="02040503050406030204" pitchFamily="18" charset="0"/>
                        <a:ea typeface="Cambria Math"/>
                      </a:rPr>
                      <m:t>,</m:t>
                    </m:r>
                    <m:r>
                      <a:rPr lang="en-US" sz="2200" b="1" i="1" smtClean="0">
                        <a:latin typeface="Cambria Math"/>
                        <a:ea typeface="Cambria Math"/>
                      </a:rPr>
                      <m:t>𝜸</m:t>
                    </m:r>
                  </m:oMath>
                </a14:m>
                <a:r>
                  <a:rPr lang="en-US" sz="2200" b="1" dirty="0"/>
                  <a:t> Coefficients:</a:t>
                </a:r>
              </a:p>
              <a:p>
                <a:pPr marL="0" indent="0">
                  <a:buNone/>
                </a:pPr>
                <a:r>
                  <a:rPr lang="en-US" sz="2200" dirty="0"/>
                  <a:t>Karl Pearson defined the following four coefficients based upon the first four moments of a frequency distribution about it mean:</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The practical use of this coefficients is to measure the skewness and kurtosis of a frequency distribution .These coefficients are pure numbers independent of units of measurement.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1617"/>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95434D0A-BF9A-4A71-AD64-443CFCE83109}"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Karl Pearson’s Coefficients(CO1)</a:t>
            </a:r>
          </a:p>
        </p:txBody>
      </p:sp>
      <mc:AlternateContent xmlns:mc="http://schemas.openxmlformats.org/markup-compatibility/2006" xmlns:a14="http://schemas.microsoft.com/office/drawing/2010/main">
        <mc:Choice Requires="a14">
          <p:sp>
            <p:nvSpPr>
              <p:cNvPr id="2" name="Rectangle 1"/>
              <p:cNvSpPr/>
              <p:nvPr/>
            </p:nvSpPr>
            <p:spPr>
              <a:xfrm>
                <a:off x="1066800" y="2286000"/>
                <a:ext cx="71628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𝛽</m:t>
                        </m:r>
                      </m:e>
                      <m:sub>
                        <m:r>
                          <a:rPr lang="en-US" sz="2200" i="1">
                            <a:latin typeface="Cambria Math"/>
                          </a:rPr>
                          <m:t>1</m:t>
                        </m:r>
                      </m:sub>
                    </m:sSub>
                    <m:r>
                      <a:rPr lang="en-US" sz="2200" i="1">
                        <a:latin typeface="Cambria Math"/>
                      </a:rPr>
                      <m:t>=</m:t>
                    </m:r>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3</m:t>
                                </m:r>
                              </m:sub>
                            </m:sSub>
                          </m:e>
                          <m:sup>
                            <m:r>
                              <a:rPr lang="en-US" sz="2200" i="1">
                                <a:latin typeface="Cambria Math"/>
                              </a:rPr>
                              <m:t>2</m:t>
                            </m:r>
                          </m:sup>
                        </m:sSup>
                      </m:num>
                      <m:den>
                        <m:sSup>
                          <m:sSupPr>
                            <m:ctrlPr>
                              <a:rPr lang="en-US" sz="2200" i="1">
                                <a:latin typeface="Cambria Math" panose="02040503050406030204" pitchFamily="18" charset="0"/>
                              </a:rPr>
                            </m:ctrlPr>
                          </m:sSupPr>
                          <m:e>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2</m:t>
                                </m:r>
                              </m:sub>
                            </m:sSub>
                          </m:e>
                          <m:sup>
                            <m:r>
                              <a:rPr lang="en-US" sz="2200" i="1">
                                <a:latin typeface="Cambria Math"/>
                              </a:rPr>
                              <m:t>3</m:t>
                            </m:r>
                          </m:sup>
                        </m:sSup>
                      </m:den>
                    </m:f>
                  </m:oMath>
                </a14:m>
                <a:r>
                  <a:rPr lang="en-US" sz="2200" dirty="0">
                    <a:latin typeface="Times New Roman" panose="02020603050405020304" pitchFamily="18" charset="0"/>
                  </a:rPr>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𝛽</m:t>
                        </m:r>
                      </m:e>
                      <m:sub>
                        <m:r>
                          <a:rPr lang="en-US" sz="2200" i="1">
                            <a:latin typeface="Cambria Math"/>
                            <a:ea typeface="Cambria Math"/>
                          </a:rPr>
                          <m:t>2</m:t>
                        </m:r>
                      </m:sub>
                    </m:sSub>
                    <m:r>
                      <a:rPr lang="en-US" sz="2200" i="1">
                        <a:latin typeface="Cambria Math"/>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4</m:t>
                            </m:r>
                          </m:sub>
                        </m:sSub>
                      </m:num>
                      <m:den>
                        <m:sSup>
                          <m:sSupPr>
                            <m:ctrlPr>
                              <a:rPr lang="en-US" sz="2200" i="1">
                                <a:latin typeface="Cambria Math" panose="02040503050406030204" pitchFamily="18" charset="0"/>
                              </a:rPr>
                            </m:ctrlPr>
                          </m:sSupPr>
                          <m:e>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2</m:t>
                                </m:r>
                              </m:sub>
                            </m:sSub>
                          </m:e>
                          <m:sup>
                            <m:r>
                              <a:rPr lang="en-US" sz="2200" i="1">
                                <a:latin typeface="Cambria Math"/>
                              </a:rPr>
                              <m:t>2</m:t>
                            </m:r>
                          </m:sup>
                        </m:sSup>
                      </m:den>
                    </m:f>
                  </m:oMath>
                </a14:m>
                <a:r>
                  <a:rPr lang="en-US" sz="2200" dirty="0">
                    <a:latin typeface="Times New Roman" panose="02020603050405020304" pitchFamily="18" charset="0"/>
                  </a:rPr>
                  <a:t>               (</a:t>
                </a:r>
                <a14:m>
                  <m:oMath xmlns:m="http://schemas.openxmlformats.org/officeDocument/2006/math">
                    <m:r>
                      <a:rPr lang="en-US" sz="2200" i="1" dirty="0">
                        <a:latin typeface="Cambria Math"/>
                        <a:ea typeface="Cambria Math"/>
                      </a:rPr>
                      <m:t>𝛽</m:t>
                    </m:r>
                    <m:r>
                      <a:rPr lang="en-US" sz="2200" i="1" dirty="0">
                        <a:latin typeface="Cambria Math"/>
                        <a:ea typeface="Cambria Math"/>
                      </a:rPr>
                      <m:t>−</m:t>
                    </m:r>
                  </m:oMath>
                </a14:m>
                <a:r>
                  <a:rPr lang="en-US" sz="2200" dirty="0">
                    <a:latin typeface="Times New Roman" panose="02020603050405020304" pitchFamily="18" charset="0"/>
                  </a:rPr>
                  <a:t>coefficients)</a:t>
                </a:r>
              </a:p>
            </p:txBody>
          </p:sp>
        </mc:Choice>
        <mc:Fallback xmlns="">
          <p:sp>
            <p:nvSpPr>
              <p:cNvPr id="2" name="Rectangle 1"/>
              <p:cNvSpPr>
                <a:spLocks noRot="1" noChangeAspect="1" noMove="1" noResize="1" noEditPoints="1" noAdjustHandles="1" noChangeArrowheads="1" noChangeShapeType="1" noTextEdit="1"/>
              </p:cNvSpPr>
              <p:nvPr/>
            </p:nvSpPr>
            <p:spPr>
              <a:xfrm>
                <a:off x="1066800" y="2286000"/>
                <a:ext cx="7162800" cy="8382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066800" y="3470564"/>
                <a:ext cx="7162800" cy="831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𝛾</m:t>
                        </m:r>
                      </m:e>
                      <m:sub>
                        <m:r>
                          <a:rPr lang="en-US" sz="2200" i="1">
                            <a:latin typeface="Cambria Math"/>
                          </a:rPr>
                          <m:t>1</m:t>
                        </m:r>
                      </m:sub>
                    </m:sSub>
                    <m:r>
                      <a:rPr lang="en-US" sz="2200" i="1">
                        <a:latin typeface="Cambria Math"/>
                      </a:rPr>
                      <m:t>=+</m:t>
                    </m:r>
                    <m:rad>
                      <m:radPr>
                        <m:degHide m:val="on"/>
                        <m:ctrlPr>
                          <a:rPr lang="en-US" sz="2200" i="1">
                            <a:latin typeface="Cambria Math" panose="02040503050406030204" pitchFamily="18" charset="0"/>
                          </a:rPr>
                        </m:ctrlPr>
                      </m:radPr>
                      <m:deg/>
                      <m:e>
                        <m:sSub>
                          <m:sSubPr>
                            <m:ctrlPr>
                              <a:rPr lang="en-US" sz="2200" i="1">
                                <a:latin typeface="Cambria Math" panose="02040503050406030204" pitchFamily="18" charset="0"/>
                              </a:rPr>
                            </m:ctrlPr>
                          </m:sSubPr>
                          <m:e>
                            <m:r>
                              <a:rPr lang="en-US" sz="2200" i="1">
                                <a:latin typeface="Cambria Math"/>
                                <a:ea typeface="Cambria Math"/>
                              </a:rPr>
                              <m:t>𝛽</m:t>
                            </m:r>
                          </m:e>
                          <m:sub>
                            <m:r>
                              <a:rPr lang="en-US" sz="2200" i="1">
                                <a:latin typeface="Cambria Math"/>
                              </a:rPr>
                              <m:t>1</m:t>
                            </m:r>
                          </m:sub>
                        </m:sSub>
                      </m:e>
                    </m:rad>
                  </m:oMath>
                </a14:m>
                <a:r>
                  <a:rPr lang="en-US" sz="2200" dirty="0">
                    <a:latin typeface="Times New Roman" panose="02020603050405020304" pitchFamily="18" charset="0"/>
                  </a:rPr>
                  <a:t>           </a:t>
                </a:r>
                <a14:m>
                  <m:oMath xmlns:m="http://schemas.openxmlformats.org/officeDocument/2006/math">
                    <m:sSub>
                      <m:sSubPr>
                        <m:ctrlPr>
                          <a:rPr lang="en-US" sz="2200" i="1" dirty="0">
                            <a:latin typeface="Cambria Math" panose="02040503050406030204" pitchFamily="18" charset="0"/>
                          </a:rPr>
                        </m:ctrlPr>
                      </m:sSubPr>
                      <m:e>
                        <m:r>
                          <a:rPr lang="en-US" sz="2200" i="1" dirty="0">
                            <a:latin typeface="Cambria Math"/>
                            <a:ea typeface="Cambria Math"/>
                          </a:rPr>
                          <m:t>𝛾</m:t>
                        </m:r>
                      </m:e>
                      <m:sub>
                        <m:r>
                          <a:rPr lang="en-US" sz="2200" i="1" dirty="0">
                            <a:latin typeface="Cambria Math"/>
                          </a:rPr>
                          <m:t>2</m:t>
                        </m:r>
                      </m:sub>
                    </m:sSub>
                    <m:r>
                      <a:rPr lang="en-US" sz="2200" i="1" dirty="0">
                        <a:latin typeface="Cambria Math"/>
                      </a:rPr>
                      <m:t>=</m:t>
                    </m:r>
                    <m:sSub>
                      <m:sSubPr>
                        <m:ctrlPr>
                          <a:rPr lang="en-US" sz="2200" i="1" dirty="0">
                            <a:latin typeface="Cambria Math" panose="02040503050406030204" pitchFamily="18" charset="0"/>
                          </a:rPr>
                        </m:ctrlPr>
                      </m:sSubPr>
                      <m:e>
                        <m:r>
                          <a:rPr lang="en-US" sz="2200" i="1" dirty="0">
                            <a:latin typeface="Cambria Math"/>
                            <a:ea typeface="Cambria Math"/>
                          </a:rPr>
                          <m:t>𝛽</m:t>
                        </m:r>
                      </m:e>
                      <m:sub>
                        <m:r>
                          <a:rPr lang="en-US" sz="2200" i="1" dirty="0">
                            <a:latin typeface="Cambria Math"/>
                          </a:rPr>
                          <m:t>2</m:t>
                        </m:r>
                      </m:sub>
                    </m:sSub>
                    <m:r>
                      <a:rPr lang="en-US" sz="2200" i="1" dirty="0">
                        <a:latin typeface="Cambria Math"/>
                      </a:rPr>
                      <m:t>−3</m:t>
                    </m:r>
                  </m:oMath>
                </a14:m>
                <a:r>
                  <a:rPr lang="en-US" sz="2200" dirty="0">
                    <a:latin typeface="Times New Roman" panose="02020603050405020304" pitchFamily="18" charset="0"/>
                  </a:rPr>
                  <a:t>        (</a:t>
                </a:r>
                <a14:m>
                  <m:oMath xmlns:m="http://schemas.openxmlformats.org/officeDocument/2006/math">
                    <m:r>
                      <a:rPr lang="en-US" sz="2200" i="1" dirty="0">
                        <a:latin typeface="Cambria Math"/>
                        <a:ea typeface="Cambria Math"/>
                      </a:rPr>
                      <m:t>𝛾</m:t>
                    </m:r>
                    <m:r>
                      <a:rPr lang="en-US" sz="2200" i="1" dirty="0">
                        <a:latin typeface="Cambria Math"/>
                        <a:ea typeface="Cambria Math"/>
                      </a:rPr>
                      <m:t>−</m:t>
                    </m:r>
                  </m:oMath>
                </a14:m>
                <a:r>
                  <a:rPr lang="en-US" sz="2200" dirty="0">
                    <a:latin typeface="Times New Roman" panose="02020603050405020304" pitchFamily="18" charset="0"/>
                  </a:rPr>
                  <a:t>coefficients)</a:t>
                </a:r>
              </a:p>
            </p:txBody>
          </p:sp>
        </mc:Choice>
        <mc:Fallback xmlns="">
          <p:sp>
            <p:nvSpPr>
              <p:cNvPr id="9" name="Rectangle 8"/>
              <p:cNvSpPr>
                <a:spLocks noRot="1" noChangeAspect="1" noMove="1" noResize="1" noEditPoints="1" noAdjustHandles="1" noChangeArrowheads="1" noChangeShapeType="1" noTextEdit="1"/>
              </p:cNvSpPr>
              <p:nvPr/>
            </p:nvSpPr>
            <p:spPr>
              <a:xfrm>
                <a:off x="1066800" y="3470564"/>
                <a:ext cx="7162800" cy="83127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304114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1000"/>
                                        <p:tgtEl>
                                          <p:spTgt spid="3">
                                            <p:txEl>
                                              <p:pRg st="8" end="8"/>
                                            </p:txEl>
                                          </p:spTgt>
                                        </p:tgtEl>
                                      </p:cBhvr>
                                    </p:animEffect>
                                    <p:anim calcmode="lin" valueType="num">
                                      <p:cBhvr>
                                        <p:cTn id="2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lstStyle/>
              <a:p>
                <a:pPr marL="0" indent="0">
                  <a:buNone/>
                </a:pPr>
                <a:r>
                  <a:rPr lang="en-US" sz="2200" b="1" dirty="0"/>
                  <a:t>Example1 : </a:t>
                </a:r>
                <a:r>
                  <a:rPr lang="en-US" sz="2200" dirty="0"/>
                  <a:t>The first three moments of a distribution about the value “2” of the variable are 1,16 and </a:t>
                </a:r>
                <a14:m>
                  <m:oMath xmlns:m="http://schemas.openxmlformats.org/officeDocument/2006/math">
                    <m:r>
                      <a:rPr lang="en-US" sz="2200" b="0" i="1" smtClean="0">
                        <a:latin typeface="Cambria Math"/>
                      </a:rPr>
                      <m:t>−</m:t>
                    </m:r>
                  </m:oMath>
                </a14:m>
                <a:r>
                  <a:rPr lang="en-US" sz="2200" dirty="0"/>
                  <a:t>40.Show that the mean is 3,variance is 15 and </a:t>
                </a:r>
                <a14:m>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a:ea typeface="Cambria Math"/>
                          </a:rPr>
                          <m:t>𝜇</m:t>
                        </m:r>
                      </m:e>
                      <m:sub>
                        <m:r>
                          <a:rPr lang="en-US" sz="2200" b="0" i="1" smtClean="0">
                            <a:latin typeface="Cambria Math"/>
                          </a:rPr>
                          <m:t>3</m:t>
                        </m:r>
                      </m:sub>
                    </m:sSub>
                    <m:r>
                      <a:rPr lang="en-US" sz="2200" b="0" i="1" smtClean="0">
                        <a:latin typeface="Cambria Math"/>
                      </a:rPr>
                      <m:t>=−86.</m:t>
                    </m:r>
                  </m:oMath>
                </a14:m>
                <a:endParaRPr lang="en-US" sz="2200" dirty="0"/>
              </a:p>
              <a:p>
                <a:pPr marL="0" indent="0">
                  <a:buNone/>
                </a:pPr>
                <a:r>
                  <a:rPr lang="en-US" sz="2200" dirty="0"/>
                  <a:t>Solution: We have A=2,</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ea typeface="Cambria Math"/>
                          </a:rPr>
                          <m:t>𝜇</m:t>
                        </m:r>
                        <m:r>
                          <a:rPr lang="en-US" sz="2200" b="0" i="1" smtClean="0">
                            <a:latin typeface="Cambria Math"/>
                            <a:ea typeface="Cambria Math"/>
                          </a:rPr>
                          <m:t>′</m:t>
                        </m:r>
                      </m:e>
                      <m:sub>
                        <m:r>
                          <a:rPr lang="en-US" sz="2200" b="0" i="1" smtClean="0">
                            <a:latin typeface="Cambria Math"/>
                          </a:rPr>
                          <m:t>1</m:t>
                        </m:r>
                      </m:sub>
                    </m:sSub>
                    <m:r>
                      <a:rPr lang="en-US" sz="2200" b="0" i="1" smtClean="0">
                        <a:latin typeface="Cambria Math"/>
                      </a:rPr>
                      <m:t>=1</m:t>
                    </m:r>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b="0" i="1">
                            <a:latin typeface="Cambria Math"/>
                            <a:ea typeface="Cambria Math"/>
                          </a:rPr>
                          <m:t>𝜇</m:t>
                        </m:r>
                        <m:r>
                          <a:rPr lang="en-US" sz="2200" b="0" i="1">
                            <a:latin typeface="Cambria Math"/>
                            <a:ea typeface="Cambria Math"/>
                          </a:rPr>
                          <m:t>′</m:t>
                        </m:r>
                      </m:e>
                      <m:sub>
                        <m:r>
                          <a:rPr lang="en-US" sz="2200" b="0" i="1" smtClean="0">
                            <a:latin typeface="Cambria Math"/>
                            <a:ea typeface="Cambria Math"/>
                          </a:rPr>
                          <m:t>2</m:t>
                        </m:r>
                      </m:sub>
                    </m:sSub>
                    <m:r>
                      <a:rPr lang="en-US" sz="2200" b="0" i="1">
                        <a:latin typeface="Cambria Math"/>
                      </a:rPr>
                      <m:t>=</m:t>
                    </m:r>
                    <m:r>
                      <a:rPr lang="en-US" sz="2200" b="0" i="1" smtClean="0">
                        <a:latin typeface="Cambria Math"/>
                      </a:rPr>
                      <m:t>16</m:t>
                    </m:r>
                  </m:oMath>
                </a14:m>
                <a:r>
                  <a:rPr lang="en-US" sz="2200" dirty="0"/>
                  <a:t> and </a:t>
                </a:r>
                <a14:m>
                  <m:oMath xmlns:m="http://schemas.openxmlformats.org/officeDocument/2006/math">
                    <m:sSub>
                      <m:sSubPr>
                        <m:ctrlPr>
                          <a:rPr lang="en-US" sz="2200" i="1">
                            <a:latin typeface="Cambria Math" panose="02040503050406030204" pitchFamily="18" charset="0"/>
                          </a:rPr>
                        </m:ctrlPr>
                      </m:sSubPr>
                      <m:e>
                        <m:r>
                          <a:rPr lang="en-US" sz="2200" b="0" i="1">
                            <a:latin typeface="Cambria Math"/>
                            <a:ea typeface="Cambria Math"/>
                          </a:rPr>
                          <m:t>𝜇</m:t>
                        </m:r>
                        <m:r>
                          <a:rPr lang="en-US" sz="2200" b="0" i="1">
                            <a:latin typeface="Cambria Math"/>
                            <a:ea typeface="Cambria Math"/>
                          </a:rPr>
                          <m:t>′</m:t>
                        </m:r>
                      </m:e>
                      <m:sub>
                        <m:r>
                          <a:rPr lang="en-US" sz="2200" b="0" i="1" smtClean="0">
                            <a:latin typeface="Cambria Math"/>
                            <a:ea typeface="Cambria Math"/>
                          </a:rPr>
                          <m:t>3</m:t>
                        </m:r>
                      </m:sub>
                    </m:sSub>
                    <m:r>
                      <a:rPr lang="en-US" sz="2200" b="0" i="1">
                        <a:latin typeface="Cambria Math"/>
                      </a:rPr>
                      <m:t>=</m:t>
                    </m:r>
                    <m:r>
                      <a:rPr lang="en-US" sz="2200" b="0" i="1" smtClean="0">
                        <a:latin typeface="Cambria Math"/>
                      </a:rPr>
                      <m:t>−40</m:t>
                    </m:r>
                  </m:oMath>
                </a14:m>
                <a:endParaRPr lang="en-US" sz="2200" dirty="0"/>
              </a:p>
              <a:p>
                <a:pPr marL="0" indent="0">
                  <a:buNone/>
                </a:pPr>
                <a:r>
                  <a:rPr lang="en-US" sz="2200" dirty="0"/>
                  <a:t>We have that </a:t>
                </a:r>
                <a14:m>
                  <m:oMath xmlns:m="http://schemas.openxmlformats.org/officeDocument/2006/math">
                    <m:sSub>
                      <m:sSubPr>
                        <m:ctrlPr>
                          <a:rPr lang="en-US" sz="2200" i="1">
                            <a:latin typeface="Cambria Math" panose="02040503050406030204" pitchFamily="18" charset="0"/>
                          </a:rPr>
                        </m:ctrlPr>
                      </m:sSubPr>
                      <m:e>
                        <m:r>
                          <a:rPr lang="en-US" sz="2200" b="0" i="1">
                            <a:latin typeface="Cambria Math"/>
                            <a:ea typeface="Cambria Math"/>
                          </a:rPr>
                          <m:t>𝜇</m:t>
                        </m:r>
                        <m:r>
                          <a:rPr lang="en-US" sz="2200" b="0" i="1">
                            <a:latin typeface="Cambria Math"/>
                            <a:ea typeface="Cambria Math"/>
                          </a:rPr>
                          <m:t>′</m:t>
                        </m:r>
                      </m:e>
                      <m:sub>
                        <m:r>
                          <a:rPr lang="en-US" sz="2200" b="0" i="1">
                            <a:latin typeface="Cambria Math"/>
                          </a:rPr>
                          <m:t>1</m:t>
                        </m:r>
                      </m:sub>
                    </m:sSub>
                    <m:r>
                      <a:rPr lang="en-US" sz="2200" b="0" i="1">
                        <a:latin typeface="Cambria Math"/>
                      </a:rPr>
                      <m:t>=</m:t>
                    </m:r>
                    <m:acc>
                      <m:accPr>
                        <m:chr m:val="̅"/>
                        <m:ctrlPr>
                          <a:rPr lang="en-US" sz="2200" i="1" smtClean="0">
                            <a:latin typeface="Cambria Math" panose="02040503050406030204" pitchFamily="18" charset="0"/>
                          </a:rPr>
                        </m:ctrlPr>
                      </m:accPr>
                      <m:e>
                        <m:r>
                          <a:rPr lang="en-US" sz="2200" b="0" i="1" smtClean="0">
                            <a:latin typeface="Cambria Math"/>
                          </a:rPr>
                          <m:t>𝑥</m:t>
                        </m:r>
                      </m:e>
                    </m:acc>
                    <m:r>
                      <a:rPr lang="en-US" sz="2200" b="0" i="1" smtClean="0">
                        <a:latin typeface="Cambria Math"/>
                      </a:rPr>
                      <m:t>−</m:t>
                    </m:r>
                    <m:r>
                      <a:rPr lang="en-US" sz="2200" b="0" i="1" smtClean="0">
                        <a:latin typeface="Cambria Math"/>
                      </a:rPr>
                      <m:t>𝐴</m:t>
                    </m:r>
                    <m:r>
                      <a:rPr lang="en-US" sz="2200" b="0" i="1" smtClean="0">
                        <a:latin typeface="Cambria Math"/>
                        <a:ea typeface="Cambria Math"/>
                      </a:rPr>
                      <m:t>⟹</m:t>
                    </m:r>
                    <m:acc>
                      <m:accPr>
                        <m:chr m:val="̅"/>
                        <m:ctrlPr>
                          <a:rPr lang="en-US" sz="2200" i="1" smtClean="0">
                            <a:latin typeface="Cambria Math" panose="02040503050406030204" pitchFamily="18" charset="0"/>
                            <a:ea typeface="Cambria Math"/>
                          </a:rPr>
                        </m:ctrlPr>
                      </m:accPr>
                      <m:e>
                        <m:r>
                          <a:rPr lang="en-US" sz="2200" b="0" i="1" smtClean="0">
                            <a:latin typeface="Cambria Math"/>
                            <a:ea typeface="Cambria Math"/>
                          </a:rPr>
                          <m:t>𝑥</m:t>
                        </m:r>
                      </m:e>
                    </m:acc>
                    <m:r>
                      <a:rPr lang="en-US" sz="2200" b="0" i="1" smtClean="0">
                        <a:latin typeface="Cambria Math"/>
                      </a:rPr>
                      <m:t>=</m:t>
                    </m:r>
                    <m:sSub>
                      <m:sSubPr>
                        <m:ctrlPr>
                          <a:rPr lang="en-US" sz="2200" i="1" smtClean="0">
                            <a:latin typeface="Cambria Math" panose="02040503050406030204" pitchFamily="18" charset="0"/>
                          </a:rPr>
                        </m:ctrlPr>
                      </m:sSubPr>
                      <m:e>
                        <m:r>
                          <a:rPr lang="en-US" sz="2200" b="0" i="1" smtClean="0">
                            <a:latin typeface="Cambria Math"/>
                            <a:ea typeface="Cambria Math"/>
                          </a:rPr>
                          <m:t>𝜇</m:t>
                        </m:r>
                        <m:r>
                          <a:rPr lang="en-US" sz="2200" b="0" i="1" smtClean="0">
                            <a:latin typeface="Cambria Math"/>
                            <a:ea typeface="Cambria Math"/>
                          </a:rPr>
                          <m:t>′</m:t>
                        </m:r>
                      </m:e>
                      <m:sub>
                        <m:r>
                          <a:rPr lang="en-US" sz="2200" b="0" i="1" smtClean="0">
                            <a:latin typeface="Cambria Math"/>
                          </a:rPr>
                          <m:t>1</m:t>
                        </m:r>
                      </m:sub>
                    </m:sSub>
                    <m:r>
                      <a:rPr lang="en-US" sz="2200" b="0" i="1" smtClean="0">
                        <a:latin typeface="Cambria Math"/>
                      </a:rPr>
                      <m:t>+</m:t>
                    </m:r>
                    <m:r>
                      <a:rPr lang="en-US" sz="2200" b="0" i="1" smtClean="0">
                        <a:latin typeface="Cambria Math"/>
                      </a:rPr>
                      <m:t>𝐴</m:t>
                    </m:r>
                    <m:r>
                      <a:rPr lang="en-US" sz="2200" b="0" i="1" smtClean="0">
                        <a:latin typeface="Cambria Math"/>
                      </a:rPr>
                      <m:t>=1+2=3</m:t>
                    </m:r>
                  </m:oMath>
                </a14:m>
                <a:endParaRPr lang="en-US" sz="2200" dirty="0"/>
              </a:p>
              <a:p>
                <a:pPr marL="0" indent="0">
                  <a:buNone/>
                </a:pPr>
                <a:r>
                  <a:rPr lang="en-US" sz="2200" dirty="0"/>
                  <a:t>Variance=</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ea typeface="Cambria Math"/>
                          </a:rPr>
                          <m:t>𝜇</m:t>
                        </m:r>
                      </m:e>
                      <m:sub>
                        <m:r>
                          <a:rPr lang="en-US" sz="2200" b="0" i="1" smtClean="0">
                            <a:latin typeface="Cambria Math"/>
                          </a:rPr>
                          <m:t>2</m:t>
                        </m:r>
                      </m:sub>
                    </m:sSub>
                    <m:r>
                      <a:rPr lang="en-US" sz="2200" b="0" i="1" smtClean="0">
                        <a:latin typeface="Cambria Math"/>
                      </a:rPr>
                      <m:t>=</m:t>
                    </m:r>
                    <m:sSub>
                      <m:sSubPr>
                        <m:ctrlPr>
                          <a:rPr lang="en-US" sz="2200" i="1" smtClean="0">
                            <a:latin typeface="Cambria Math" panose="02040503050406030204" pitchFamily="18" charset="0"/>
                          </a:rPr>
                        </m:ctrlPr>
                      </m:sSubPr>
                      <m:e>
                        <m:r>
                          <a:rPr lang="en-US" sz="2200" b="0" i="1" smtClean="0">
                            <a:latin typeface="Cambria Math"/>
                            <a:ea typeface="Cambria Math"/>
                          </a:rPr>
                          <m:t>𝜇</m:t>
                        </m:r>
                        <m:r>
                          <a:rPr lang="en-US" sz="2200" b="0" i="1" smtClean="0">
                            <a:latin typeface="Cambria Math"/>
                            <a:ea typeface="Cambria Math"/>
                          </a:rPr>
                          <m:t>′</m:t>
                        </m:r>
                      </m:e>
                      <m:sub>
                        <m:r>
                          <a:rPr lang="en-US" sz="2200" b="0" i="1" smtClean="0">
                            <a:latin typeface="Cambria Math"/>
                          </a:rPr>
                          <m:t>2</m:t>
                        </m:r>
                      </m:sub>
                    </m:sSub>
                    <m:r>
                      <a:rPr lang="en-US" sz="2200" b="0" i="1" smtClean="0">
                        <a:latin typeface="Cambria Math"/>
                      </a:rPr>
                      <m:t>−</m:t>
                    </m:r>
                    <m:sSup>
                      <m:sSupPr>
                        <m:ctrlPr>
                          <a:rPr lang="en-US" sz="2200" i="1" smtClean="0">
                            <a:latin typeface="Cambria Math" panose="02040503050406030204" pitchFamily="18" charset="0"/>
                          </a:rPr>
                        </m:ctrlPr>
                      </m:sSupPr>
                      <m:e>
                        <m:sSub>
                          <m:sSubPr>
                            <m:ctrlPr>
                              <a:rPr lang="en-US" sz="2200" i="1" smtClean="0">
                                <a:latin typeface="Cambria Math" panose="02040503050406030204" pitchFamily="18" charset="0"/>
                              </a:rPr>
                            </m:ctrlPr>
                          </m:sSubPr>
                          <m:e>
                            <m:r>
                              <a:rPr lang="en-US" sz="2200" b="0" i="1" smtClean="0">
                                <a:latin typeface="Cambria Math"/>
                                <a:ea typeface="Cambria Math"/>
                              </a:rPr>
                              <m:t>𝜇</m:t>
                            </m:r>
                            <m:r>
                              <a:rPr lang="en-US" sz="2200" b="0" i="1" smtClean="0">
                                <a:latin typeface="Cambria Math"/>
                                <a:ea typeface="Cambria Math"/>
                              </a:rPr>
                              <m:t>′</m:t>
                            </m:r>
                          </m:e>
                          <m:sub>
                            <m:r>
                              <a:rPr lang="en-US" sz="2200" b="0" i="1" smtClean="0">
                                <a:latin typeface="Cambria Math"/>
                              </a:rPr>
                              <m:t>1</m:t>
                            </m:r>
                          </m:sub>
                        </m:sSub>
                      </m:e>
                      <m:sup>
                        <m:r>
                          <a:rPr lang="en-US" sz="2200" b="0" i="1" smtClean="0">
                            <a:latin typeface="Cambria Math"/>
                          </a:rPr>
                          <m:t>2</m:t>
                        </m:r>
                      </m:sup>
                    </m:sSup>
                    <m:r>
                      <a:rPr lang="en-US" sz="2200" b="0" i="0" smtClean="0">
                        <a:latin typeface="Cambria Math"/>
                      </a:rPr>
                      <m:t>=16−</m:t>
                    </m:r>
                    <m:sSup>
                      <m:sSupPr>
                        <m:ctrlPr>
                          <a:rPr lang="en-US" sz="2200" i="1" smtClean="0">
                            <a:latin typeface="Cambria Math" panose="02040503050406030204" pitchFamily="18" charset="0"/>
                          </a:rPr>
                        </m:ctrlPr>
                      </m:sSupPr>
                      <m:e>
                        <m:d>
                          <m:dPr>
                            <m:ctrlPr>
                              <a:rPr lang="en-US" sz="2200" i="1" smtClean="0">
                                <a:latin typeface="Cambria Math" panose="02040503050406030204" pitchFamily="18" charset="0"/>
                              </a:rPr>
                            </m:ctrlPr>
                          </m:dPr>
                          <m:e>
                            <m:r>
                              <a:rPr lang="en-US" sz="2200" b="0" i="1" smtClean="0">
                                <a:latin typeface="Cambria Math"/>
                              </a:rPr>
                              <m:t>1</m:t>
                            </m:r>
                          </m:e>
                        </m:d>
                      </m:e>
                      <m:sup>
                        <m:r>
                          <a:rPr lang="en-US" sz="2200" b="0" i="1" smtClean="0">
                            <a:latin typeface="Cambria Math"/>
                          </a:rPr>
                          <m:t>2</m:t>
                        </m:r>
                      </m:sup>
                    </m:sSup>
                    <m:r>
                      <a:rPr lang="en-US" sz="2200" b="0" i="1" smtClean="0">
                        <a:latin typeface="Cambria Math"/>
                      </a:rPr>
                      <m:t>=15</m:t>
                    </m:r>
                  </m:oMath>
                </a14:m>
                <a:endParaRPr lang="en-US" sz="2200" dirty="0"/>
              </a:p>
              <a:p>
                <a:pPr marL="0" indent="0">
                  <a:buNone/>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ea typeface="Cambria Math"/>
                            </a:rPr>
                            <m:t>𝜇</m:t>
                          </m:r>
                        </m:e>
                        <m:sub>
                          <m:r>
                            <a:rPr lang="en-US" sz="2200" b="0" i="1" smtClean="0">
                              <a:latin typeface="Cambria Math"/>
                            </a:rPr>
                            <m:t>3</m:t>
                          </m:r>
                        </m:sub>
                      </m:sSub>
                      <m:r>
                        <a:rPr lang="en-US" sz="2200" b="0" i="1" smtClean="0">
                          <a:latin typeface="Cambria Math"/>
                        </a:rPr>
                        <m:t>=</m:t>
                      </m:r>
                      <m:sSub>
                        <m:sSubPr>
                          <m:ctrlPr>
                            <a:rPr lang="en-US" sz="2200" i="1" smtClean="0">
                              <a:latin typeface="Cambria Math" panose="02040503050406030204" pitchFamily="18" charset="0"/>
                            </a:rPr>
                          </m:ctrlPr>
                        </m:sSubPr>
                        <m:e>
                          <m:r>
                            <a:rPr lang="en-US" sz="2200" b="0" i="1" smtClean="0">
                              <a:latin typeface="Cambria Math"/>
                              <a:ea typeface="Cambria Math"/>
                            </a:rPr>
                            <m:t>𝜇</m:t>
                          </m:r>
                          <m:r>
                            <a:rPr lang="en-US" sz="2200" b="0" i="1" smtClean="0">
                              <a:latin typeface="Cambria Math"/>
                              <a:ea typeface="Cambria Math"/>
                            </a:rPr>
                            <m:t>′</m:t>
                          </m:r>
                        </m:e>
                        <m:sub>
                          <m:r>
                            <a:rPr lang="en-US" sz="2200" b="0" i="1" smtClean="0">
                              <a:latin typeface="Cambria Math"/>
                            </a:rPr>
                            <m:t>3</m:t>
                          </m:r>
                        </m:sub>
                      </m:sSub>
                      <m:r>
                        <a:rPr lang="en-US" sz="2200" b="0" i="1" smtClean="0">
                          <a:latin typeface="Cambria Math"/>
                        </a:rPr>
                        <m:t>−3</m:t>
                      </m:r>
                      <m:sSub>
                        <m:sSubPr>
                          <m:ctrlPr>
                            <a:rPr lang="en-US" sz="2200" i="1" smtClean="0">
                              <a:latin typeface="Cambria Math" panose="02040503050406030204" pitchFamily="18" charset="0"/>
                            </a:rPr>
                          </m:ctrlPr>
                        </m:sSubPr>
                        <m:e>
                          <m:sSup>
                            <m:sSupPr>
                              <m:ctrlPr>
                                <a:rPr lang="en-US" sz="2200" i="1" smtClean="0">
                                  <a:latin typeface="Cambria Math" panose="02040503050406030204" pitchFamily="18" charset="0"/>
                                  <a:ea typeface="Cambria Math"/>
                                </a:rPr>
                              </m:ctrlPr>
                            </m:sSupPr>
                            <m:e>
                              <m:r>
                                <a:rPr lang="en-US" sz="2200" b="0" i="1" smtClean="0">
                                  <a:latin typeface="Cambria Math"/>
                                  <a:ea typeface="Cambria Math"/>
                                </a:rPr>
                                <m:t>𝜇</m:t>
                              </m:r>
                            </m:e>
                            <m:sup>
                              <m:r>
                                <a:rPr lang="en-US" sz="2200" b="0" i="1" smtClean="0">
                                  <a:latin typeface="Cambria Math"/>
                                  <a:ea typeface="Cambria Math"/>
                                </a:rPr>
                                <m:t>′</m:t>
                              </m:r>
                            </m:sup>
                          </m:sSup>
                        </m:e>
                        <m:sub>
                          <m:r>
                            <a:rPr lang="en-US" sz="2200" b="0" i="1" smtClean="0">
                              <a:latin typeface="Cambria Math"/>
                            </a:rPr>
                            <m:t>2</m:t>
                          </m:r>
                        </m:sub>
                      </m:sSub>
                      <m:sSub>
                        <m:sSubPr>
                          <m:ctrlPr>
                            <a:rPr lang="en-US" sz="2200" i="1" smtClean="0">
                              <a:latin typeface="Cambria Math" panose="02040503050406030204" pitchFamily="18" charset="0"/>
                            </a:rPr>
                          </m:ctrlPr>
                        </m:sSubPr>
                        <m:e>
                          <m:sSup>
                            <m:sSupPr>
                              <m:ctrlPr>
                                <a:rPr lang="en-US" sz="2200" i="1" smtClean="0">
                                  <a:latin typeface="Cambria Math" panose="02040503050406030204" pitchFamily="18" charset="0"/>
                                  <a:ea typeface="Cambria Math"/>
                                </a:rPr>
                              </m:ctrlPr>
                            </m:sSupPr>
                            <m:e>
                              <m:r>
                                <a:rPr lang="en-US" sz="2200" b="0" i="1" smtClean="0">
                                  <a:latin typeface="Cambria Math"/>
                                  <a:ea typeface="Cambria Math"/>
                                </a:rPr>
                                <m:t>𝜇</m:t>
                              </m:r>
                            </m:e>
                            <m:sup>
                              <m:r>
                                <a:rPr lang="en-US" sz="2200" b="0" i="1" smtClean="0">
                                  <a:latin typeface="Cambria Math"/>
                                  <a:ea typeface="Cambria Math"/>
                                </a:rPr>
                                <m:t>′</m:t>
                              </m:r>
                            </m:sup>
                          </m:sSup>
                        </m:e>
                        <m:sub>
                          <m:r>
                            <a:rPr lang="en-US" sz="2200" b="0" i="1" smtClean="0">
                              <a:latin typeface="Cambria Math"/>
                            </a:rPr>
                            <m:t>1</m:t>
                          </m:r>
                        </m:sub>
                      </m:sSub>
                      <m:r>
                        <a:rPr lang="en-US" sz="2200" b="0" i="1" smtClean="0">
                          <a:latin typeface="Cambria Math"/>
                        </a:rPr>
                        <m:t>+2</m:t>
                      </m:r>
                      <m:sSup>
                        <m:sSupPr>
                          <m:ctrlPr>
                            <a:rPr lang="en-US" sz="2200" i="1" smtClean="0">
                              <a:latin typeface="Cambria Math" panose="02040503050406030204" pitchFamily="18" charset="0"/>
                            </a:rPr>
                          </m:ctrlPr>
                        </m:sSupPr>
                        <m:e>
                          <m:sSub>
                            <m:sSubPr>
                              <m:ctrlPr>
                                <a:rPr lang="en-US" sz="2200" i="1" smtClean="0">
                                  <a:latin typeface="Cambria Math" panose="02040503050406030204" pitchFamily="18" charset="0"/>
                                </a:rPr>
                              </m:ctrlPr>
                            </m:sSubPr>
                            <m:e>
                              <m:sSup>
                                <m:sSupPr>
                                  <m:ctrlPr>
                                    <a:rPr lang="en-US" sz="2200" i="1" smtClean="0">
                                      <a:latin typeface="Cambria Math" panose="02040503050406030204" pitchFamily="18" charset="0"/>
                                      <a:ea typeface="Cambria Math"/>
                                    </a:rPr>
                                  </m:ctrlPr>
                                </m:sSupPr>
                                <m:e>
                                  <m:r>
                                    <a:rPr lang="en-US" sz="2200" b="0" i="1" smtClean="0">
                                      <a:latin typeface="Cambria Math"/>
                                      <a:ea typeface="Cambria Math"/>
                                    </a:rPr>
                                    <m:t>𝜇</m:t>
                                  </m:r>
                                </m:e>
                                <m:sup>
                                  <m:r>
                                    <a:rPr lang="en-US" sz="2200" b="0" i="1" smtClean="0">
                                      <a:latin typeface="Cambria Math"/>
                                      <a:ea typeface="Cambria Math"/>
                                    </a:rPr>
                                    <m:t>′</m:t>
                                  </m:r>
                                </m:sup>
                              </m:sSup>
                            </m:e>
                            <m:sub>
                              <m:r>
                                <a:rPr lang="en-US" sz="2200" b="0" i="1" smtClean="0">
                                  <a:latin typeface="Cambria Math"/>
                                </a:rPr>
                                <m:t>1</m:t>
                              </m:r>
                            </m:sub>
                          </m:sSub>
                        </m:e>
                        <m:sup>
                          <m:r>
                            <a:rPr lang="en-US" sz="2200" b="0" i="1" smtClean="0">
                              <a:latin typeface="Cambria Math"/>
                            </a:rPr>
                            <m:t>3</m:t>
                          </m:r>
                        </m:sup>
                      </m:sSup>
                      <m:r>
                        <a:rPr lang="en-US" sz="2200" b="0" i="1" smtClean="0">
                          <a:latin typeface="Cambria Math"/>
                        </a:rPr>
                        <m:t>=−40−3</m:t>
                      </m:r>
                      <m:d>
                        <m:dPr>
                          <m:ctrlPr>
                            <a:rPr lang="en-US" sz="2200" i="1" smtClean="0">
                              <a:latin typeface="Cambria Math" panose="02040503050406030204" pitchFamily="18" charset="0"/>
                            </a:rPr>
                          </m:ctrlPr>
                        </m:dPr>
                        <m:e>
                          <m:r>
                            <a:rPr lang="en-US" sz="2200" b="0" i="1" smtClean="0">
                              <a:latin typeface="Cambria Math"/>
                            </a:rPr>
                            <m:t>16</m:t>
                          </m:r>
                        </m:e>
                      </m:d>
                      <m:d>
                        <m:dPr>
                          <m:ctrlPr>
                            <a:rPr lang="en-US" sz="2200" i="1" smtClean="0">
                              <a:latin typeface="Cambria Math" panose="02040503050406030204" pitchFamily="18" charset="0"/>
                            </a:rPr>
                          </m:ctrlPr>
                        </m:dPr>
                        <m:e>
                          <m:r>
                            <a:rPr lang="en-US" sz="2200" b="0" i="1" smtClean="0">
                              <a:latin typeface="Cambria Math"/>
                            </a:rPr>
                            <m:t>1</m:t>
                          </m:r>
                        </m:e>
                      </m:d>
                      <m:r>
                        <a:rPr lang="en-US" sz="2200" b="0" i="1" smtClean="0">
                          <a:latin typeface="Cambria Math"/>
                        </a:rPr>
                        <m:t>+2</m:t>
                      </m:r>
                      <m:sSup>
                        <m:sSupPr>
                          <m:ctrlPr>
                            <a:rPr lang="en-US" sz="2200" i="1" smtClean="0">
                              <a:latin typeface="Cambria Math" panose="02040503050406030204" pitchFamily="18" charset="0"/>
                            </a:rPr>
                          </m:ctrlPr>
                        </m:sSupPr>
                        <m:e>
                          <m:d>
                            <m:dPr>
                              <m:ctrlPr>
                                <a:rPr lang="en-US" sz="2200" i="1" smtClean="0">
                                  <a:latin typeface="Cambria Math" panose="02040503050406030204" pitchFamily="18" charset="0"/>
                                </a:rPr>
                              </m:ctrlPr>
                            </m:dPr>
                            <m:e>
                              <m:r>
                                <a:rPr lang="en-US" sz="2200" b="0" i="1" smtClean="0">
                                  <a:latin typeface="Cambria Math"/>
                                </a:rPr>
                                <m:t>1</m:t>
                              </m:r>
                            </m:e>
                          </m:d>
                        </m:e>
                        <m:sup>
                          <m:r>
                            <a:rPr lang="en-US" sz="2200" b="0" i="1" smtClean="0">
                              <a:latin typeface="Cambria Math"/>
                            </a:rPr>
                            <m:t>3</m:t>
                          </m:r>
                        </m:sup>
                      </m:sSup>
                      <m:r>
                        <a:rPr lang="en-US" sz="2200" b="0" i="1" smtClean="0">
                          <a:latin typeface="Cambria Math"/>
                        </a:rPr>
                        <m:t>=−40−48+2=−86</m:t>
                      </m:r>
                      <m:r>
                        <a:rPr lang="en-US" sz="2200" b="1" i="1" smtClean="0">
                          <a:latin typeface="Cambria Math"/>
                        </a:rPr>
                        <m:t>.</m:t>
                      </m:r>
                    </m:oMath>
                  </m:oMathPara>
                </a14:m>
                <a:endParaRPr lang="en-US" sz="22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37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07B6AFD1-F113-4AF8-A706-49EE689DD66E}"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Karl Pearson’s Coefficients(CO1)</a:t>
            </a:r>
          </a:p>
        </p:txBody>
      </p:sp>
    </p:spTree>
    <p:extLst>
      <p:ext uri="{BB962C8B-B14F-4D97-AF65-F5344CB8AC3E}">
        <p14:creationId xmlns:p14="http://schemas.microsoft.com/office/powerpoint/2010/main" val="29435603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Example 2:</a:t>
                </a:r>
                <a:r>
                  <a:rPr lang="en-US" sz="2200" dirty="0"/>
                  <a:t>The first moments of a distribution about the value “35” are</a:t>
                </a:r>
                <a14:m>
                  <m:oMath xmlns:m="http://schemas.openxmlformats.org/officeDocument/2006/math">
                    <m:r>
                      <a:rPr lang="en-US" sz="2200" b="0" i="1" smtClean="0">
                        <a:latin typeface="Cambria Math"/>
                      </a:rPr>
                      <m:t>−1.8,240,−1020 </m:t>
                    </m:r>
                    <m:r>
                      <a:rPr lang="en-US" sz="2200" b="0" i="1" smtClean="0">
                        <a:latin typeface="Cambria Math"/>
                      </a:rPr>
                      <m:t>𝑎𝑛𝑑</m:t>
                    </m:r>
                    <m:r>
                      <a:rPr lang="en-US" sz="2200" b="0" i="1" smtClean="0">
                        <a:latin typeface="Cambria Math"/>
                      </a:rPr>
                      <m:t> 144000.</m:t>
                    </m:r>
                  </m:oMath>
                </a14:m>
                <a:r>
                  <a:rPr lang="en-US" sz="2200" dirty="0"/>
                  <a:t>Find the values of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ea typeface="Cambria Math"/>
                          </a:rPr>
                          <m:t>𝜇</m:t>
                        </m:r>
                      </m:e>
                      <m:sub>
                        <m:r>
                          <a:rPr lang="en-US" sz="2200" b="0" i="1" smtClean="0">
                            <a:latin typeface="Cambria Math"/>
                          </a:rPr>
                          <m:t>1</m:t>
                        </m:r>
                      </m:sub>
                    </m:sSub>
                    <m:r>
                      <a:rPr lang="en-US" sz="2200" b="0" i="1" smtClean="0">
                        <a:latin typeface="Cambria Math"/>
                      </a:rPr>
                      <m:t>,</m:t>
                    </m:r>
                    <m:sSub>
                      <m:sSubPr>
                        <m:ctrlPr>
                          <a:rPr lang="en-US" sz="2200" i="1" smtClean="0">
                            <a:latin typeface="Cambria Math" panose="02040503050406030204" pitchFamily="18" charset="0"/>
                          </a:rPr>
                        </m:ctrlPr>
                      </m:sSubPr>
                      <m:e>
                        <m:r>
                          <a:rPr lang="en-US" sz="2200" b="0" i="1" smtClean="0">
                            <a:latin typeface="Cambria Math"/>
                            <a:ea typeface="Cambria Math"/>
                          </a:rPr>
                          <m:t>𝜇</m:t>
                        </m:r>
                      </m:e>
                      <m:sub>
                        <m:r>
                          <a:rPr lang="en-US" sz="2200" b="0" i="1" smtClean="0">
                            <a:latin typeface="Cambria Math"/>
                          </a:rPr>
                          <m:t>2</m:t>
                        </m:r>
                      </m:sub>
                    </m:sSub>
                    <m:r>
                      <a:rPr lang="en-US" sz="2200" b="0" i="1" smtClean="0">
                        <a:latin typeface="Cambria Math"/>
                      </a:rPr>
                      <m:t>,</m:t>
                    </m:r>
                    <m:sSub>
                      <m:sSubPr>
                        <m:ctrlPr>
                          <a:rPr lang="en-US" sz="2200" i="1" smtClean="0">
                            <a:latin typeface="Cambria Math" panose="02040503050406030204" pitchFamily="18" charset="0"/>
                          </a:rPr>
                        </m:ctrlPr>
                      </m:sSubPr>
                      <m:e>
                        <m:r>
                          <a:rPr lang="en-US" sz="2200" b="0" i="1" smtClean="0">
                            <a:latin typeface="Cambria Math"/>
                            <a:ea typeface="Cambria Math"/>
                          </a:rPr>
                          <m:t>𝜇</m:t>
                        </m:r>
                      </m:e>
                      <m:sub>
                        <m:r>
                          <a:rPr lang="en-US" sz="2200" b="0" i="1" smtClean="0">
                            <a:latin typeface="Cambria Math"/>
                          </a:rPr>
                          <m:t>3</m:t>
                        </m:r>
                      </m:sub>
                    </m:sSub>
                    <m:r>
                      <a:rPr lang="en-US" sz="2200" b="0" i="1" smtClean="0">
                        <a:latin typeface="Cambria Math"/>
                      </a:rPr>
                      <m:t>,</m:t>
                    </m:r>
                    <m:sSub>
                      <m:sSubPr>
                        <m:ctrlPr>
                          <a:rPr lang="en-US" sz="2200" i="1" smtClean="0">
                            <a:latin typeface="Cambria Math" panose="02040503050406030204" pitchFamily="18" charset="0"/>
                          </a:rPr>
                        </m:ctrlPr>
                      </m:sSubPr>
                      <m:e>
                        <m:r>
                          <a:rPr lang="en-US" sz="2200" b="0" i="1" smtClean="0">
                            <a:latin typeface="Cambria Math"/>
                            <a:ea typeface="Cambria Math"/>
                          </a:rPr>
                          <m:t>𝜇</m:t>
                        </m:r>
                      </m:e>
                      <m:sub>
                        <m:r>
                          <a:rPr lang="en-US" sz="2200" b="0" i="1" smtClean="0">
                            <a:latin typeface="Cambria Math"/>
                          </a:rPr>
                          <m:t>4.</m:t>
                        </m:r>
                      </m:sub>
                    </m:sSub>
                  </m:oMath>
                </a14:m>
                <a:endParaRPr lang="en-US" sz="2200" dirty="0"/>
              </a:p>
              <a:p>
                <a:pPr marL="0" indent="0">
                  <a:buNone/>
                </a:pPr>
                <a:r>
                  <a:rPr lang="en-US" sz="2200" b="1" dirty="0"/>
                  <a:t>Solution:</a:t>
                </a:r>
                <a:r>
                  <a:rPr lang="en-US" sz="2200" dirty="0"/>
                  <a:t>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ea typeface="Cambria Math"/>
                          </a:rPr>
                          <m:t>𝜇</m:t>
                        </m:r>
                      </m:e>
                      <m:sub>
                        <m:r>
                          <a:rPr lang="en-US" sz="2200" b="0" i="1" smtClean="0">
                            <a:latin typeface="Cambria Math"/>
                          </a:rPr>
                          <m:t>1</m:t>
                        </m:r>
                      </m:sub>
                    </m:sSub>
                    <m:r>
                      <a:rPr lang="en-US" sz="2200" b="0" i="1" smtClean="0">
                        <a:latin typeface="Cambria Math"/>
                      </a:rPr>
                      <m:t>=0</m:t>
                    </m:r>
                  </m:oMath>
                </a14:m>
                <a:endParaRPr lang="en-US" sz="2200" dirty="0"/>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ea typeface="Cambria Math"/>
                            </a:rPr>
                            <m:t>𝜇</m:t>
                          </m:r>
                        </m:e>
                        <m:sub>
                          <m:r>
                            <a:rPr lang="en-US" sz="2200" b="0" i="1" smtClean="0">
                              <a:latin typeface="Cambria Math"/>
                            </a:rPr>
                            <m:t>2</m:t>
                          </m:r>
                        </m:sub>
                      </m:sSub>
                      <m:r>
                        <a:rPr lang="en-US" sz="2200" b="0" i="1" smtClean="0">
                          <a:latin typeface="Cambria Math"/>
                        </a:rPr>
                        <m:t>=</m:t>
                      </m:r>
                      <m:sSub>
                        <m:sSubPr>
                          <m:ctrlPr>
                            <a:rPr lang="en-US" sz="2200" i="1" smtClean="0">
                              <a:latin typeface="Cambria Math" panose="02040503050406030204" pitchFamily="18" charset="0"/>
                            </a:rPr>
                          </m:ctrlPr>
                        </m:sSubPr>
                        <m:e>
                          <m:r>
                            <a:rPr lang="en-US" sz="2200" b="0" i="1" smtClean="0">
                              <a:latin typeface="Cambria Math"/>
                              <a:ea typeface="Cambria Math"/>
                            </a:rPr>
                            <m:t>𝜇</m:t>
                          </m:r>
                          <m:r>
                            <a:rPr lang="en-US" sz="2200" b="0" i="1" smtClean="0">
                              <a:latin typeface="Cambria Math"/>
                              <a:ea typeface="Cambria Math"/>
                            </a:rPr>
                            <m:t>′</m:t>
                          </m:r>
                        </m:e>
                        <m:sub>
                          <m:r>
                            <a:rPr lang="en-US" sz="2200" b="0" i="1" smtClean="0">
                              <a:latin typeface="Cambria Math"/>
                            </a:rPr>
                            <m:t>2</m:t>
                          </m:r>
                        </m:sub>
                      </m:sSub>
                      <m:r>
                        <a:rPr lang="en-US" sz="2200" b="0" i="1" smtClean="0">
                          <a:latin typeface="Cambria Math"/>
                        </a:rPr>
                        <m:t>−</m:t>
                      </m:r>
                      <m:sSup>
                        <m:sSupPr>
                          <m:ctrlPr>
                            <a:rPr lang="en-US" sz="2200" i="1" smtClean="0">
                              <a:latin typeface="Cambria Math" panose="02040503050406030204" pitchFamily="18" charset="0"/>
                            </a:rPr>
                          </m:ctrlPr>
                        </m:sSupPr>
                        <m:e>
                          <m:sSub>
                            <m:sSubPr>
                              <m:ctrlPr>
                                <a:rPr lang="en-US" sz="2200" i="1" smtClean="0">
                                  <a:latin typeface="Cambria Math" panose="02040503050406030204" pitchFamily="18" charset="0"/>
                                </a:rPr>
                              </m:ctrlPr>
                            </m:sSubPr>
                            <m:e>
                              <m:r>
                                <a:rPr lang="en-US" sz="2200" b="0" i="1" smtClean="0">
                                  <a:latin typeface="Cambria Math"/>
                                  <a:ea typeface="Cambria Math"/>
                                </a:rPr>
                                <m:t>𝜇</m:t>
                              </m:r>
                            </m:e>
                            <m:sub>
                              <m:r>
                                <a:rPr lang="en-US" sz="2200" b="0" i="1" smtClean="0">
                                  <a:latin typeface="Cambria Math"/>
                                </a:rPr>
                                <m:t>1</m:t>
                              </m:r>
                            </m:sub>
                          </m:sSub>
                          <m:r>
                            <a:rPr lang="en-US" sz="2200" b="0" i="1" smtClean="0">
                              <a:latin typeface="Cambria Math"/>
                            </a:rPr>
                            <m:t>′</m:t>
                          </m:r>
                        </m:e>
                        <m:sup>
                          <m:r>
                            <a:rPr lang="en-US" sz="2200" b="0" i="1" smtClean="0">
                              <a:latin typeface="Cambria Math"/>
                            </a:rPr>
                            <m:t>2</m:t>
                          </m:r>
                        </m:sup>
                      </m:sSup>
                      <m:r>
                        <a:rPr lang="en-US" sz="2200" b="0" i="1" smtClean="0">
                          <a:latin typeface="Cambria Math"/>
                        </a:rPr>
                        <m:t>=240−</m:t>
                      </m:r>
                      <m:sSup>
                        <m:sSupPr>
                          <m:ctrlPr>
                            <a:rPr lang="en-US" sz="2200" i="1" smtClean="0">
                              <a:latin typeface="Cambria Math" panose="02040503050406030204" pitchFamily="18" charset="0"/>
                            </a:rPr>
                          </m:ctrlPr>
                        </m:sSupPr>
                        <m:e>
                          <m:d>
                            <m:dPr>
                              <m:ctrlPr>
                                <a:rPr lang="en-US" sz="2200" i="1" smtClean="0">
                                  <a:latin typeface="Cambria Math" panose="02040503050406030204" pitchFamily="18" charset="0"/>
                                </a:rPr>
                              </m:ctrlPr>
                            </m:dPr>
                            <m:e>
                              <m:r>
                                <a:rPr lang="en-US" sz="2200" b="0" i="1" smtClean="0">
                                  <a:latin typeface="Cambria Math"/>
                                </a:rPr>
                                <m:t>−1.8</m:t>
                              </m:r>
                            </m:e>
                          </m:d>
                        </m:e>
                        <m:sup>
                          <m:r>
                            <a:rPr lang="en-US" sz="2200" b="0" i="1" smtClean="0">
                              <a:latin typeface="Cambria Math"/>
                            </a:rPr>
                            <m:t>2</m:t>
                          </m:r>
                        </m:sup>
                      </m:sSup>
                      <m:r>
                        <a:rPr lang="en-US" sz="2200" b="0" i="1" smtClean="0">
                          <a:latin typeface="Cambria Math"/>
                        </a:rPr>
                        <m:t>=236.76</m:t>
                      </m:r>
                    </m:oMath>
                  </m:oMathPara>
                </a14:m>
                <a:endParaRPr lang="en-US" sz="2200" dirty="0"/>
              </a:p>
              <a:p>
                <a:pPr marL="0" indent="0">
                  <a:buNone/>
                </a:pP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ea typeface="Cambria Math"/>
                          </a:rPr>
                          <m:t>𝜇</m:t>
                        </m:r>
                      </m:e>
                      <m:sub>
                        <m:r>
                          <a:rPr lang="en-US" sz="2200" b="0" i="1" smtClean="0">
                            <a:latin typeface="Cambria Math"/>
                          </a:rPr>
                          <m:t>3</m:t>
                        </m:r>
                      </m:sub>
                    </m:sSub>
                    <m:r>
                      <a:rPr lang="en-US" sz="2200" b="0" i="1" smtClean="0">
                        <a:latin typeface="Cambria Math"/>
                      </a:rPr>
                      <m:t>=</m:t>
                    </m:r>
                    <m:sSub>
                      <m:sSubPr>
                        <m:ctrlPr>
                          <a:rPr lang="en-US" sz="2200" i="1" smtClean="0">
                            <a:latin typeface="Cambria Math" panose="02040503050406030204" pitchFamily="18" charset="0"/>
                          </a:rPr>
                        </m:ctrlPr>
                      </m:sSubPr>
                      <m:e>
                        <m:r>
                          <a:rPr lang="en-US" sz="2200" b="0" i="1" smtClean="0">
                            <a:latin typeface="Cambria Math"/>
                            <a:ea typeface="Cambria Math"/>
                          </a:rPr>
                          <m:t>𝜇</m:t>
                        </m:r>
                        <m:r>
                          <a:rPr lang="en-US" sz="2200" b="0" i="1" smtClean="0">
                            <a:latin typeface="Cambria Math"/>
                            <a:ea typeface="Cambria Math"/>
                          </a:rPr>
                          <m:t>′</m:t>
                        </m:r>
                      </m:e>
                      <m:sub>
                        <m:r>
                          <a:rPr lang="en-US" sz="2200" b="0" i="1" smtClean="0">
                            <a:latin typeface="Cambria Math"/>
                          </a:rPr>
                          <m:t>3</m:t>
                        </m:r>
                      </m:sub>
                    </m:sSub>
                    <m:r>
                      <a:rPr lang="en-US" sz="2200" b="0" i="1" smtClean="0">
                        <a:latin typeface="Cambria Math"/>
                      </a:rPr>
                      <m:t>−</m:t>
                    </m:r>
                    <m:r>
                      <a:rPr lang="en-US" sz="2200" b="0" i="0" smtClean="0">
                        <a:latin typeface="Cambria Math"/>
                      </a:rPr>
                      <m:t>3</m:t>
                    </m:r>
                    <m:sSub>
                      <m:sSubPr>
                        <m:ctrlPr>
                          <a:rPr lang="en-US" sz="2200" i="1" dirty="0" smtClean="0">
                            <a:latin typeface="Cambria Math" panose="02040503050406030204" pitchFamily="18" charset="0"/>
                          </a:rPr>
                        </m:ctrlPr>
                      </m:sSubPr>
                      <m:e>
                        <m:r>
                          <a:rPr lang="en-US" sz="2200" b="0" i="1" dirty="0" smtClean="0">
                            <a:latin typeface="Cambria Math"/>
                            <a:ea typeface="Cambria Math"/>
                          </a:rPr>
                          <m:t>𝜇</m:t>
                        </m:r>
                        <m:r>
                          <a:rPr lang="en-US" sz="2200" b="0" i="1" dirty="0" smtClean="0">
                            <a:latin typeface="Cambria Math"/>
                            <a:ea typeface="Cambria Math"/>
                          </a:rPr>
                          <m:t>′</m:t>
                        </m:r>
                      </m:e>
                      <m:sub>
                        <m:r>
                          <a:rPr lang="en-US" sz="2200" b="0" i="1" dirty="0" smtClean="0">
                            <a:latin typeface="Cambria Math"/>
                          </a:rPr>
                          <m:t>2</m:t>
                        </m:r>
                      </m:sub>
                    </m:sSub>
                    <m:sSub>
                      <m:sSubPr>
                        <m:ctrlPr>
                          <a:rPr lang="en-US" sz="2200" i="1" dirty="0" smtClean="0">
                            <a:latin typeface="Cambria Math" panose="02040503050406030204" pitchFamily="18" charset="0"/>
                          </a:rPr>
                        </m:ctrlPr>
                      </m:sSubPr>
                      <m:e>
                        <m:r>
                          <a:rPr lang="en-US" sz="2200" b="0" i="1" dirty="0" smtClean="0">
                            <a:latin typeface="Cambria Math"/>
                            <a:ea typeface="Cambria Math"/>
                          </a:rPr>
                          <m:t>𝜇</m:t>
                        </m:r>
                        <m:r>
                          <a:rPr lang="en-US" sz="2200" b="0" i="1" dirty="0" smtClean="0">
                            <a:latin typeface="Cambria Math"/>
                            <a:ea typeface="Cambria Math"/>
                          </a:rPr>
                          <m:t>′</m:t>
                        </m:r>
                      </m:e>
                      <m:sub>
                        <m:r>
                          <a:rPr lang="en-US" sz="2200" b="0" i="1" dirty="0" smtClean="0">
                            <a:latin typeface="Cambria Math"/>
                          </a:rPr>
                          <m:t>1</m:t>
                        </m:r>
                      </m:sub>
                    </m:sSub>
                    <m:r>
                      <a:rPr lang="en-US" sz="2200" b="0" i="1" dirty="0" smtClean="0">
                        <a:latin typeface="Cambria Math"/>
                      </a:rPr>
                      <m:t>+</m:t>
                    </m:r>
                  </m:oMath>
                </a14:m>
                <a:r>
                  <a:rPr lang="en-US" sz="2200" dirty="0"/>
                  <a:t>2</a:t>
                </a:r>
                <a14:m>
                  <m:oMath xmlns:m="http://schemas.openxmlformats.org/officeDocument/2006/math">
                    <m:sSup>
                      <m:sSupPr>
                        <m:ctrlPr>
                          <a:rPr lang="en-US" sz="2200" i="1" dirty="0" smtClean="0">
                            <a:latin typeface="Cambria Math" panose="02040503050406030204" pitchFamily="18" charset="0"/>
                          </a:rPr>
                        </m:ctrlPr>
                      </m:sSupPr>
                      <m:e>
                        <m:sSub>
                          <m:sSubPr>
                            <m:ctrlPr>
                              <a:rPr lang="en-US" sz="2200" i="1" dirty="0" smtClean="0">
                                <a:latin typeface="Cambria Math" panose="02040503050406030204" pitchFamily="18" charset="0"/>
                              </a:rPr>
                            </m:ctrlPr>
                          </m:sSubPr>
                          <m:e>
                            <m:r>
                              <a:rPr lang="en-US" sz="2200" b="0" i="1" dirty="0" smtClean="0">
                                <a:latin typeface="Cambria Math"/>
                                <a:ea typeface="Cambria Math"/>
                              </a:rPr>
                              <m:t>𝜇</m:t>
                            </m:r>
                            <m:r>
                              <a:rPr lang="en-US" sz="2200" b="0" i="1" dirty="0" smtClean="0">
                                <a:latin typeface="Cambria Math"/>
                                <a:ea typeface="Cambria Math"/>
                              </a:rPr>
                              <m:t>′</m:t>
                            </m:r>
                          </m:e>
                          <m:sub>
                            <m:r>
                              <a:rPr lang="en-US" sz="2200" b="0" i="1" dirty="0" smtClean="0">
                                <a:latin typeface="Cambria Math"/>
                              </a:rPr>
                              <m:t>1</m:t>
                            </m:r>
                          </m:sub>
                        </m:sSub>
                      </m:e>
                      <m:sup>
                        <m:r>
                          <a:rPr lang="en-US" sz="2200" b="0" i="1" dirty="0" smtClean="0">
                            <a:latin typeface="Cambria Math"/>
                          </a:rPr>
                          <m:t>3</m:t>
                        </m:r>
                      </m:sup>
                    </m:sSup>
                  </m:oMath>
                </a14:m>
                <a:endParaRPr lang="en-US" sz="2200" i="1" dirty="0">
                  <a:latin typeface="Cambria Math"/>
                </a:endParaRPr>
              </a:p>
              <a:p>
                <a:pPr marL="0" indent="0">
                  <a:buNone/>
                </a:pPr>
                <a14:m>
                  <m:oMathPara xmlns:m="http://schemas.openxmlformats.org/officeDocument/2006/math">
                    <m:oMathParaPr>
                      <m:jc m:val="left"/>
                    </m:oMathParaPr>
                    <m:oMath xmlns:m="http://schemas.openxmlformats.org/officeDocument/2006/math">
                      <m:r>
                        <a:rPr lang="en-US" sz="2200" b="0" i="0" dirty="0" smtClean="0">
                          <a:latin typeface="Cambria Math"/>
                        </a:rPr>
                        <m:t>=−1020−3</m:t>
                      </m:r>
                      <m:d>
                        <m:dPr>
                          <m:ctrlPr>
                            <a:rPr lang="en-US" sz="2200" i="1" dirty="0" smtClean="0">
                              <a:latin typeface="Cambria Math" panose="02040503050406030204" pitchFamily="18" charset="0"/>
                            </a:rPr>
                          </m:ctrlPr>
                        </m:dPr>
                        <m:e>
                          <m:r>
                            <a:rPr lang="en-US" sz="2200" b="0" i="0" dirty="0" smtClean="0">
                              <a:latin typeface="Cambria Math"/>
                            </a:rPr>
                            <m:t>240</m:t>
                          </m:r>
                        </m:e>
                      </m:d>
                      <m:d>
                        <m:dPr>
                          <m:ctrlPr>
                            <a:rPr lang="en-US" sz="2200" i="1" dirty="0" smtClean="0">
                              <a:latin typeface="Cambria Math" panose="02040503050406030204" pitchFamily="18" charset="0"/>
                            </a:rPr>
                          </m:ctrlPr>
                        </m:dPr>
                        <m:e>
                          <m:r>
                            <a:rPr lang="en-US" sz="2200" b="0" i="0" dirty="0" smtClean="0">
                              <a:latin typeface="Cambria Math"/>
                            </a:rPr>
                            <m:t>−1.8</m:t>
                          </m:r>
                        </m:e>
                      </m:d>
                      <m:r>
                        <a:rPr lang="en-US" sz="2200" b="0" i="0" dirty="0" smtClean="0">
                          <a:latin typeface="Cambria Math"/>
                        </a:rPr>
                        <m:t>+2</m:t>
                      </m:r>
                      <m:sSup>
                        <m:sSupPr>
                          <m:ctrlPr>
                            <a:rPr lang="en-US" sz="2200" i="1" dirty="0" smtClean="0">
                              <a:latin typeface="Cambria Math" panose="02040503050406030204" pitchFamily="18" charset="0"/>
                            </a:rPr>
                          </m:ctrlPr>
                        </m:sSupPr>
                        <m:e>
                          <m:d>
                            <m:dPr>
                              <m:ctrlPr>
                                <a:rPr lang="en-US" sz="2200" i="1" dirty="0" smtClean="0">
                                  <a:latin typeface="Cambria Math" panose="02040503050406030204" pitchFamily="18" charset="0"/>
                                </a:rPr>
                              </m:ctrlPr>
                            </m:dPr>
                            <m:e>
                              <m:r>
                                <a:rPr lang="en-US" sz="2200" b="0" i="1" dirty="0" smtClean="0">
                                  <a:latin typeface="Cambria Math"/>
                                </a:rPr>
                                <m:t>−1.8</m:t>
                              </m:r>
                            </m:e>
                          </m:d>
                        </m:e>
                        <m:sup>
                          <m:r>
                            <a:rPr lang="en-US" sz="2200" b="0" i="1" dirty="0" smtClean="0">
                              <a:latin typeface="Cambria Math"/>
                            </a:rPr>
                            <m:t>3</m:t>
                          </m:r>
                        </m:sup>
                      </m:sSup>
                      <m:r>
                        <a:rPr lang="en-US" sz="2200" b="0" i="1" dirty="0" smtClean="0">
                          <a:latin typeface="Cambria Math"/>
                        </a:rPr>
                        <m:t>=264.36</m:t>
                      </m:r>
                    </m:oMath>
                  </m:oMathPara>
                </a14:m>
                <a:endParaRPr lang="en-US" sz="2200" b="0" dirty="0"/>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a:ea typeface="Cambria Math"/>
                            </a:rPr>
                            <m:t>𝜇</m:t>
                          </m:r>
                        </m:e>
                        <m:sub>
                          <m:r>
                            <a:rPr lang="en-US" sz="2200" b="0" i="1" smtClean="0">
                              <a:latin typeface="Cambria Math"/>
                            </a:rPr>
                            <m:t>4</m:t>
                          </m:r>
                        </m:sub>
                      </m:sSub>
                      <m:r>
                        <a:rPr lang="en-US" sz="2200" b="0" i="1" smtClean="0">
                          <a:latin typeface="Cambria Math"/>
                        </a:rPr>
                        <m:t>=</m:t>
                      </m:r>
                      <m:sSub>
                        <m:sSubPr>
                          <m:ctrlPr>
                            <a:rPr lang="en-US" sz="2200" b="0" i="1" smtClean="0">
                              <a:latin typeface="Cambria Math" panose="02040503050406030204" pitchFamily="18" charset="0"/>
                            </a:rPr>
                          </m:ctrlPr>
                        </m:sSubPr>
                        <m:e>
                          <m:r>
                            <a:rPr lang="en-US" sz="2200" b="0" i="1" smtClean="0">
                              <a:latin typeface="Cambria Math"/>
                              <a:ea typeface="Cambria Math"/>
                            </a:rPr>
                            <m:t>𝜇</m:t>
                          </m:r>
                          <m:r>
                            <a:rPr lang="en-US" sz="2200" b="0" i="1" smtClean="0">
                              <a:latin typeface="Cambria Math"/>
                              <a:ea typeface="Cambria Math"/>
                            </a:rPr>
                            <m:t>′</m:t>
                          </m:r>
                        </m:e>
                        <m:sub>
                          <m:r>
                            <a:rPr lang="en-US" sz="2200" b="0" i="1" smtClean="0">
                              <a:latin typeface="Cambria Math"/>
                            </a:rPr>
                            <m:t>4</m:t>
                          </m:r>
                        </m:sub>
                      </m:sSub>
                      <m:r>
                        <a:rPr lang="en-US" sz="2200" b="0" i="1" smtClean="0">
                          <a:latin typeface="Cambria Math"/>
                        </a:rPr>
                        <m:t>−4</m:t>
                      </m:r>
                      <m:sSub>
                        <m:sSubPr>
                          <m:ctrlPr>
                            <a:rPr lang="en-US" sz="2200" b="0" i="1" smtClean="0">
                              <a:latin typeface="Cambria Math" panose="02040503050406030204" pitchFamily="18" charset="0"/>
                            </a:rPr>
                          </m:ctrlPr>
                        </m:sSubPr>
                        <m:e>
                          <m:sSup>
                            <m:sSupPr>
                              <m:ctrlPr>
                                <a:rPr lang="en-US" sz="2200" b="0" i="1" smtClean="0">
                                  <a:latin typeface="Cambria Math" panose="02040503050406030204" pitchFamily="18" charset="0"/>
                                  <a:ea typeface="Cambria Math"/>
                                </a:rPr>
                              </m:ctrlPr>
                            </m:sSupPr>
                            <m:e>
                              <m:r>
                                <a:rPr lang="en-US" sz="2200" b="0" i="1" smtClean="0">
                                  <a:latin typeface="Cambria Math"/>
                                  <a:ea typeface="Cambria Math"/>
                                </a:rPr>
                                <m:t>𝜇</m:t>
                              </m:r>
                            </m:e>
                            <m:sup>
                              <m:r>
                                <a:rPr lang="en-US" sz="2200" b="0" i="1" smtClean="0">
                                  <a:latin typeface="Cambria Math"/>
                                  <a:ea typeface="Cambria Math"/>
                                </a:rPr>
                                <m:t>′</m:t>
                              </m:r>
                            </m:sup>
                          </m:sSup>
                        </m:e>
                        <m:sub>
                          <m:r>
                            <a:rPr lang="en-US" sz="2200" b="0" i="1" smtClean="0">
                              <a:latin typeface="Cambria Math"/>
                            </a:rPr>
                            <m:t>3</m:t>
                          </m:r>
                        </m:sub>
                      </m:sSub>
                      <m:sSub>
                        <m:sSubPr>
                          <m:ctrlPr>
                            <a:rPr lang="en-US" sz="2200" b="0" i="1" smtClean="0">
                              <a:latin typeface="Cambria Math" panose="02040503050406030204" pitchFamily="18" charset="0"/>
                            </a:rPr>
                          </m:ctrlPr>
                        </m:sSubPr>
                        <m:e>
                          <m:sSup>
                            <m:sSupPr>
                              <m:ctrlPr>
                                <a:rPr lang="en-US" sz="2200" b="0" i="1" smtClean="0">
                                  <a:latin typeface="Cambria Math" panose="02040503050406030204" pitchFamily="18" charset="0"/>
                                  <a:ea typeface="Cambria Math"/>
                                </a:rPr>
                              </m:ctrlPr>
                            </m:sSupPr>
                            <m:e>
                              <m:r>
                                <a:rPr lang="en-US" sz="2200" b="0" i="1" smtClean="0">
                                  <a:latin typeface="Cambria Math"/>
                                  <a:ea typeface="Cambria Math"/>
                                </a:rPr>
                                <m:t>𝜇</m:t>
                              </m:r>
                            </m:e>
                            <m:sup>
                              <m:r>
                                <a:rPr lang="en-US" sz="2200" b="0" i="1" smtClean="0">
                                  <a:latin typeface="Cambria Math"/>
                                  <a:ea typeface="Cambria Math"/>
                                </a:rPr>
                                <m:t>′</m:t>
                              </m:r>
                            </m:sup>
                          </m:sSup>
                        </m:e>
                        <m:sub>
                          <m:r>
                            <a:rPr lang="en-US" sz="2200" b="0" i="1" smtClean="0">
                              <a:latin typeface="Cambria Math"/>
                            </a:rPr>
                            <m:t>1</m:t>
                          </m:r>
                        </m:sub>
                      </m:sSub>
                      <m:r>
                        <a:rPr lang="en-US" sz="2200" b="0" i="1" smtClean="0">
                          <a:latin typeface="Cambria Math"/>
                        </a:rPr>
                        <m:t>+6</m:t>
                      </m:r>
                      <m:sSub>
                        <m:sSubPr>
                          <m:ctrlPr>
                            <a:rPr lang="en-US" sz="2200" b="0" i="1" smtClean="0">
                              <a:latin typeface="Cambria Math" panose="02040503050406030204" pitchFamily="18" charset="0"/>
                            </a:rPr>
                          </m:ctrlPr>
                        </m:sSubPr>
                        <m:e>
                          <m:sSup>
                            <m:sSupPr>
                              <m:ctrlPr>
                                <a:rPr lang="en-US" sz="2200" b="0" i="1" smtClean="0">
                                  <a:latin typeface="Cambria Math" panose="02040503050406030204" pitchFamily="18" charset="0"/>
                                  <a:ea typeface="Cambria Math"/>
                                </a:rPr>
                              </m:ctrlPr>
                            </m:sSupPr>
                            <m:e>
                              <m:r>
                                <a:rPr lang="en-US" sz="2200" b="0" i="1" smtClean="0">
                                  <a:latin typeface="Cambria Math"/>
                                  <a:ea typeface="Cambria Math"/>
                                </a:rPr>
                                <m:t>𝜇</m:t>
                              </m:r>
                            </m:e>
                            <m:sup>
                              <m:r>
                                <a:rPr lang="en-US" sz="2200" b="0" i="1" smtClean="0">
                                  <a:latin typeface="Cambria Math"/>
                                  <a:ea typeface="Cambria Math"/>
                                </a:rPr>
                                <m:t>′</m:t>
                              </m:r>
                            </m:sup>
                          </m:sSup>
                        </m:e>
                        <m:sub>
                          <m:r>
                            <a:rPr lang="en-US" sz="2200" b="0" i="1" smtClean="0">
                              <a:latin typeface="Cambria Math"/>
                            </a:rPr>
                            <m:t>2</m:t>
                          </m:r>
                        </m:sub>
                      </m:sSub>
                      <m:sSub>
                        <m:sSubPr>
                          <m:ctrlPr>
                            <a:rPr lang="en-US" sz="2200" b="0" i="1" smtClean="0">
                              <a:latin typeface="Cambria Math" panose="02040503050406030204" pitchFamily="18" charset="0"/>
                            </a:rPr>
                          </m:ctrlPr>
                        </m:sSubPr>
                        <m:e>
                          <m:sSup>
                            <m:sSupPr>
                              <m:ctrlPr>
                                <a:rPr lang="en-US" sz="2200" b="0" i="1" smtClean="0">
                                  <a:latin typeface="Cambria Math" panose="02040503050406030204" pitchFamily="18" charset="0"/>
                                </a:rPr>
                              </m:ctrlPr>
                            </m:sSupPr>
                            <m:e>
                              <m:sSup>
                                <m:sSupPr>
                                  <m:ctrlPr>
                                    <a:rPr lang="en-US" sz="2200" b="0" i="1" smtClean="0">
                                      <a:latin typeface="Cambria Math" panose="02040503050406030204" pitchFamily="18" charset="0"/>
                                      <a:ea typeface="Cambria Math"/>
                                    </a:rPr>
                                  </m:ctrlPr>
                                </m:sSupPr>
                                <m:e>
                                  <m:r>
                                    <a:rPr lang="en-US" sz="2200" b="0" i="1" smtClean="0">
                                      <a:latin typeface="Cambria Math"/>
                                      <a:ea typeface="Cambria Math"/>
                                    </a:rPr>
                                    <m:t>𝜇</m:t>
                                  </m:r>
                                </m:e>
                                <m:sup>
                                  <m:r>
                                    <a:rPr lang="en-US" sz="2200" b="0" i="1" smtClean="0">
                                      <a:latin typeface="Cambria Math"/>
                                      <a:ea typeface="Cambria Math"/>
                                    </a:rPr>
                                    <m:t>′</m:t>
                                  </m:r>
                                </m:sup>
                              </m:sSup>
                            </m:e>
                            <m:sup>
                              <m:r>
                                <a:rPr lang="en-US" sz="2200" b="0" i="1" smtClean="0">
                                  <a:latin typeface="Cambria Math"/>
                                </a:rPr>
                                <m:t>2</m:t>
                              </m:r>
                            </m:sup>
                          </m:sSup>
                        </m:e>
                        <m:sub>
                          <m:r>
                            <a:rPr lang="en-US" sz="2200" b="0" i="1" smtClean="0">
                              <a:latin typeface="Cambria Math"/>
                            </a:rPr>
                            <m:t>1</m:t>
                          </m:r>
                        </m:sub>
                      </m:sSub>
                      <m:r>
                        <a:rPr lang="en-US" sz="2200" b="0" i="1" smtClean="0">
                          <a:latin typeface="Cambria Math"/>
                        </a:rPr>
                        <m:t>−3</m:t>
                      </m:r>
                      <m:sSub>
                        <m:sSubPr>
                          <m:ctrlPr>
                            <a:rPr lang="en-US" sz="2200" b="0" i="1" smtClean="0">
                              <a:latin typeface="Cambria Math" panose="02040503050406030204" pitchFamily="18" charset="0"/>
                            </a:rPr>
                          </m:ctrlPr>
                        </m:sSubPr>
                        <m:e>
                          <m:sSup>
                            <m:sSupPr>
                              <m:ctrlPr>
                                <a:rPr lang="en-US" sz="2200" b="0" i="1" smtClean="0">
                                  <a:latin typeface="Cambria Math" panose="02040503050406030204" pitchFamily="18" charset="0"/>
                                </a:rPr>
                              </m:ctrlPr>
                            </m:sSupPr>
                            <m:e>
                              <m:sSup>
                                <m:sSupPr>
                                  <m:ctrlPr>
                                    <a:rPr lang="en-US" sz="2200" b="0" i="1" smtClean="0">
                                      <a:latin typeface="Cambria Math" panose="02040503050406030204" pitchFamily="18" charset="0"/>
                                      <a:ea typeface="Cambria Math"/>
                                    </a:rPr>
                                  </m:ctrlPr>
                                </m:sSupPr>
                                <m:e>
                                  <m:r>
                                    <a:rPr lang="en-US" sz="2200" b="0" i="1" smtClean="0">
                                      <a:latin typeface="Cambria Math"/>
                                      <a:ea typeface="Cambria Math"/>
                                    </a:rPr>
                                    <m:t>𝜇</m:t>
                                  </m:r>
                                </m:e>
                                <m:sup>
                                  <m:r>
                                    <a:rPr lang="en-US" sz="2200" b="0" i="1" smtClean="0">
                                      <a:latin typeface="Cambria Math"/>
                                      <a:ea typeface="Cambria Math"/>
                                    </a:rPr>
                                    <m:t>′</m:t>
                                  </m:r>
                                </m:sup>
                              </m:sSup>
                            </m:e>
                            <m:sup>
                              <m:r>
                                <a:rPr lang="en-US" sz="2200" b="0" i="1" smtClean="0">
                                  <a:latin typeface="Cambria Math"/>
                                </a:rPr>
                                <m:t>4</m:t>
                              </m:r>
                            </m:sup>
                          </m:sSup>
                        </m:e>
                        <m:sub>
                          <m:r>
                            <a:rPr lang="en-US" sz="2200" b="0" i="1" smtClean="0">
                              <a:latin typeface="Cambria Math"/>
                            </a:rPr>
                            <m:t>1</m:t>
                          </m:r>
                        </m:sub>
                      </m:sSub>
                      <m:r>
                        <a:rPr lang="en-US" sz="2200" b="0" i="1" smtClean="0">
                          <a:latin typeface="Cambria Math"/>
                        </a:rPr>
                        <m:t>=144000−4</m:t>
                      </m:r>
                      <m:d>
                        <m:dPr>
                          <m:ctrlPr>
                            <a:rPr lang="en-US" sz="2200" b="0" i="1" smtClean="0">
                              <a:latin typeface="Cambria Math" panose="02040503050406030204" pitchFamily="18" charset="0"/>
                            </a:rPr>
                          </m:ctrlPr>
                        </m:dPr>
                        <m:e>
                          <m:r>
                            <a:rPr lang="en-US" sz="2200" b="0" i="1" smtClean="0">
                              <a:latin typeface="Cambria Math"/>
                            </a:rPr>
                            <m:t>−1020</m:t>
                          </m:r>
                        </m:e>
                      </m:d>
                      <m:d>
                        <m:dPr>
                          <m:ctrlPr>
                            <a:rPr lang="en-US" sz="2200" b="0" i="1" smtClean="0">
                              <a:latin typeface="Cambria Math" panose="02040503050406030204" pitchFamily="18" charset="0"/>
                            </a:rPr>
                          </m:ctrlPr>
                        </m:dPr>
                        <m:e>
                          <m:r>
                            <a:rPr lang="en-US" sz="2200" b="0" i="1" smtClean="0">
                              <a:latin typeface="Cambria Math"/>
                            </a:rPr>
                            <m:t>−1.8</m:t>
                          </m:r>
                        </m:e>
                      </m:d>
                      <m:r>
                        <a:rPr lang="en-US" sz="2200" b="0" i="1" smtClean="0">
                          <a:latin typeface="Cambria Math"/>
                        </a:rPr>
                        <m:t>+6</m:t>
                      </m:r>
                      <m:d>
                        <m:dPr>
                          <m:ctrlPr>
                            <a:rPr lang="en-US" sz="2200" b="0" i="1" smtClean="0">
                              <a:latin typeface="Cambria Math" panose="02040503050406030204" pitchFamily="18" charset="0"/>
                            </a:rPr>
                          </m:ctrlPr>
                        </m:dPr>
                        <m:e>
                          <m:r>
                            <a:rPr lang="en-US" sz="2200" b="0" i="1" smtClean="0">
                              <a:latin typeface="Cambria Math"/>
                            </a:rPr>
                            <m:t>240</m:t>
                          </m:r>
                        </m:e>
                      </m:d>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r>
                                <a:rPr lang="en-US" sz="2200" b="0" i="1" smtClean="0">
                                  <a:latin typeface="Cambria Math"/>
                                </a:rPr>
                                <m:t>−1.8</m:t>
                              </m:r>
                            </m:e>
                          </m:d>
                        </m:e>
                        <m:sup>
                          <m:r>
                            <a:rPr lang="en-US" sz="2200" b="0" i="1" smtClean="0">
                              <a:latin typeface="Cambria Math"/>
                            </a:rPr>
                            <m:t>2−</m:t>
                          </m:r>
                        </m:sup>
                      </m:sSup>
                      <m:r>
                        <a:rPr lang="en-US" sz="2200" b="0" i="1" smtClean="0">
                          <a:latin typeface="Cambria Math"/>
                        </a:rPr>
                        <m:t>3</m:t>
                      </m:r>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r>
                                <a:rPr lang="en-US" sz="2200" b="0" i="1" smtClean="0">
                                  <a:latin typeface="Cambria Math"/>
                                </a:rPr>
                                <m:t>−1.84</m:t>
                              </m:r>
                            </m:e>
                          </m:d>
                        </m:e>
                        <m:sup>
                          <m:r>
                            <a:rPr lang="en-US" sz="2200" b="0" i="1" smtClean="0">
                              <a:latin typeface="Cambria Math"/>
                            </a:rPr>
                            <m:t>4</m:t>
                          </m:r>
                        </m:sup>
                      </m:sSup>
                      <m:r>
                        <a:rPr lang="en-US" sz="2200" b="0" i="1" smtClean="0">
                          <a:latin typeface="Cambria Math"/>
                        </a:rPr>
                        <m:t>=141290.11.</m:t>
                      </m:r>
                    </m:oMath>
                  </m:oMathPara>
                </a14:m>
                <a:endParaRPr lang="en-US" sz="2200" dirty="0"/>
              </a:p>
              <a:p>
                <a:pPr marL="0" indent="0">
                  <a:buNone/>
                </a:pPr>
                <a:endParaRPr lang="en-US" sz="22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56CFD8D8-6CA1-4C60-99B5-C873E53A2AF1}"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Karl Pearson’s Coefficients(CO1)</a:t>
            </a:r>
          </a:p>
        </p:txBody>
      </p:sp>
    </p:spTree>
    <p:extLst>
      <p:ext uri="{BB962C8B-B14F-4D97-AF65-F5344CB8AC3E}">
        <p14:creationId xmlns:p14="http://schemas.microsoft.com/office/powerpoint/2010/main" val="18052289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AF7CE2BD-230C-4F54-9FCD-E6E20CF7F15B}" type="datetime1">
              <a:rPr lang="en-US" smtClean="0"/>
              <a:t>1/5/2023</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6</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Syllabus</a:t>
            </a:r>
          </a:p>
        </p:txBody>
      </p:sp>
      <p:sp>
        <p:nvSpPr>
          <p:cNvPr id="10" name="Footer Placeholder 9"/>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2" name="Content Placeholder 1"/>
          <p:cNvSpPr>
            <a:spLocks noGrp="1"/>
          </p:cNvSpPr>
          <p:nvPr>
            <p:ph idx="1"/>
          </p:nvPr>
        </p:nvSpPr>
        <p:spPr/>
        <p:txBody>
          <a:bodyPr>
            <a:normAutofit/>
          </a:bodyPr>
          <a:lstStyle/>
          <a:p>
            <a:pPr marL="0" indent="0" algn="just">
              <a:buNone/>
            </a:pPr>
            <a:r>
              <a:rPr lang="en-IN" sz="2000" b="1" dirty="0">
                <a:solidFill>
                  <a:srgbClr val="000000"/>
                </a:solidFill>
                <a:latin typeface="Times New Roman" pitchFamily="18" charset="0"/>
                <a:ea typeface="Times New Roman" panose="02020603050405020304" pitchFamily="18" charset="0"/>
                <a:cs typeface="Times New Roman" pitchFamily="18" charset="0"/>
              </a:rPr>
              <a:t>Unit V (</a:t>
            </a:r>
            <a:r>
              <a:rPr lang="en-US" sz="2000" b="1" dirty="0">
                <a:latin typeface="Times New Roman" pitchFamily="18" charset="0"/>
                <a:ea typeface="Calibri" panose="020F0502020204030204" pitchFamily="34" charset="0"/>
                <a:cs typeface="Times New Roman" pitchFamily="18" charset="0"/>
              </a:rPr>
              <a:t>Wavelets and applications and Aptitude-IV)</a:t>
            </a:r>
          </a:p>
          <a:p>
            <a:pPr marL="0" indent="0" algn="just">
              <a:buNone/>
            </a:pPr>
            <a:r>
              <a:rPr lang="en-US" sz="2000" dirty="0">
                <a:latin typeface="Times New Roman" pitchFamily="18" charset="0"/>
                <a:ea typeface="Calibri" panose="020F0502020204030204" pitchFamily="34" charset="0"/>
                <a:cs typeface="Times New Roman" pitchFamily="18" charset="0"/>
              </a:rPr>
              <a:t>Wavelet Transform, wavelet series. Basic wavelets (</a:t>
            </a:r>
            <a:r>
              <a:rPr lang="en-US" sz="2000" dirty="0" err="1">
                <a:latin typeface="Times New Roman" pitchFamily="18" charset="0"/>
                <a:ea typeface="Calibri" panose="020F0502020204030204" pitchFamily="34" charset="0"/>
                <a:cs typeface="Times New Roman" pitchFamily="18" charset="0"/>
              </a:rPr>
              <a:t>Haar</a:t>
            </a:r>
            <a:r>
              <a:rPr lang="en-US" sz="2000" dirty="0">
                <a:latin typeface="Times New Roman" pitchFamily="18" charset="0"/>
                <a:ea typeface="Calibri" panose="020F0502020204030204" pitchFamily="34" charset="0"/>
                <a:cs typeface="Times New Roman" pitchFamily="18" charset="0"/>
              </a:rPr>
              <a:t>/Shannon/</a:t>
            </a:r>
            <a:r>
              <a:rPr lang="en-US" sz="2000" dirty="0" err="1">
                <a:latin typeface="Times New Roman" pitchFamily="18" charset="0"/>
                <a:ea typeface="Calibri" panose="020F0502020204030204" pitchFamily="34" charset="0"/>
                <a:cs typeface="Times New Roman" pitchFamily="18" charset="0"/>
              </a:rPr>
              <a:t>Daubechies</a:t>
            </a:r>
            <a:r>
              <a:rPr lang="en-US" sz="2000" dirty="0">
                <a:latin typeface="Times New Roman" pitchFamily="18" charset="0"/>
                <a:ea typeface="Calibri" panose="020F0502020204030204" pitchFamily="34" charset="0"/>
                <a:cs typeface="Times New Roman" pitchFamily="18" charset="0"/>
              </a:rPr>
              <a:t>), orthogonal wavelets, multi-resolution analysis, reconstruction of wavelets and applications.</a:t>
            </a:r>
          </a:p>
          <a:p>
            <a:pPr marL="0" indent="0" algn="just">
              <a:buNone/>
            </a:pPr>
            <a:r>
              <a:rPr lang="en-US" sz="2000" dirty="0">
                <a:latin typeface="Times New Roman" pitchFamily="18" charset="0"/>
                <a:ea typeface="Calibri" panose="020F0502020204030204" pitchFamily="34" charset="0"/>
                <a:cs typeface="Times New Roman" pitchFamily="18" charset="0"/>
              </a:rPr>
              <a:t>Number System, Permutation &amp; Combination, Probability, Function, Data Interpretation, Syllogism.</a:t>
            </a:r>
          </a:p>
          <a:p>
            <a:pPr marL="0" indent="0">
              <a:buNone/>
            </a:pPr>
            <a:endParaRPr lang="en-US" sz="2000" b="1" dirty="0">
              <a:latin typeface="Times New Roman" pitchFamily="18" charset="0"/>
              <a:ea typeface="Calibri" panose="020F0502020204030204" pitchFamily="34" charset="0"/>
              <a:cs typeface="Times New Roman" pitchFamily="18" charset="0"/>
            </a:endParaRPr>
          </a:p>
          <a:p>
            <a:pPr marL="0" indent="0">
              <a:buNone/>
            </a:pPr>
            <a:endParaRPr lang="en-IN" sz="2000" b="1" dirty="0">
              <a:solidFill>
                <a:srgbClr val="000000"/>
              </a:solidFill>
              <a:latin typeface="Times New Roman" panose="02020603050405020304" pitchFamily="18" charset="0"/>
              <a:ea typeface="Times New Roman" panose="02020603050405020304" pitchFamily="18" charset="0"/>
              <a:cs typeface="Times New Roman" pitchFamily="18" charset="0"/>
            </a:endParaRPr>
          </a:p>
          <a:p>
            <a:pPr marL="0" indent="0">
              <a:buNone/>
            </a:pPr>
            <a:endParaRPr lang="en-US" sz="2000" dirty="0">
              <a:latin typeface="Times New Roman" pitchFamily="18" charset="0"/>
              <a:ea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val="25413583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953000"/>
          </a:xfrm>
        </p:spPr>
        <p:txBody>
          <a:bodyPr>
            <a:normAutofit/>
          </a:bodyPr>
          <a:lstStyle/>
          <a:p>
            <a:pPr marL="0" indent="0">
              <a:buNone/>
            </a:pPr>
            <a:r>
              <a:rPr lang="en-US" sz="2200" b="1" dirty="0"/>
              <a:t>Example 3:</a:t>
            </a:r>
            <a:r>
              <a:rPr lang="en-US" sz="2200" dirty="0"/>
              <a:t>Calculate the variance and third central moment from the following data.</a:t>
            </a:r>
          </a:p>
          <a:p>
            <a:endParaRPr lang="en-US" sz="2200" b="1" dirty="0"/>
          </a:p>
          <a:p>
            <a:endParaRPr lang="en-US" sz="2200" b="1" dirty="0"/>
          </a:p>
          <a:p>
            <a:pPr marL="0" indent="0">
              <a:buNone/>
            </a:pPr>
            <a:r>
              <a:rPr lang="en-US" sz="2200" b="1" dirty="0"/>
              <a:t>Solution:   Calculation of Moments</a:t>
            </a:r>
          </a:p>
          <a:p>
            <a:endParaRPr lang="en-US" sz="2200" b="1" dirty="0"/>
          </a:p>
          <a:p>
            <a:endParaRPr lang="en-US" sz="2200" b="1" dirty="0"/>
          </a:p>
          <a:p>
            <a:endParaRPr lang="en-US" sz="2200" b="1" dirty="0"/>
          </a:p>
          <a:p>
            <a:endParaRPr lang="en-US" sz="2200" b="1" dirty="0"/>
          </a:p>
          <a:p>
            <a:endParaRPr lang="en-US" sz="2200" b="1" dirty="0"/>
          </a:p>
          <a:p>
            <a:endParaRPr lang="en-US" sz="2200" b="1" dirty="0"/>
          </a:p>
          <a:p>
            <a:endParaRPr lang="en-US" sz="2200" b="1" dirty="0"/>
          </a:p>
          <a:p>
            <a:endParaRPr lang="en-US" sz="2200" b="1" dirty="0"/>
          </a:p>
          <a:p>
            <a:endParaRPr lang="en-US" sz="2200" b="1" dirty="0"/>
          </a:p>
          <a:p>
            <a:endParaRPr lang="en-US" sz="2200" b="1" dirty="0"/>
          </a:p>
        </p:txBody>
      </p:sp>
      <p:sp>
        <p:nvSpPr>
          <p:cNvPr id="4" name="Date Placeholder 3"/>
          <p:cNvSpPr>
            <a:spLocks noGrp="1"/>
          </p:cNvSpPr>
          <p:nvPr>
            <p:ph type="dt" sz="half" idx="10"/>
          </p:nvPr>
        </p:nvSpPr>
        <p:spPr/>
        <p:txBody>
          <a:bodyPr/>
          <a:lstStyle/>
          <a:p>
            <a:fld id="{A50F9D56-5194-4786-A31D-E8BA662B0968}"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160994049"/>
                  </p:ext>
                </p:extLst>
              </p:nvPr>
            </p:nvGraphicFramePr>
            <p:xfrm>
              <a:off x="1371600" y="1981200"/>
              <a:ext cx="6096000" cy="73660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a:rPr>
                                      <m:t>𝒙</m:t>
                                    </m:r>
                                  </m:e>
                                  <m:sub>
                                    <m:r>
                                      <a:rPr lang="en-US" b="1" i="1" smtClean="0">
                                        <a:latin typeface="Cambria Math"/>
                                      </a:rPr>
                                      <m:t>𝒊</m:t>
                                    </m:r>
                                  </m:sub>
                                </m:sSub>
                              </m:oMath>
                            </m:oMathPara>
                          </a14:m>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5</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7</a:t>
                          </a:r>
                        </a:p>
                      </a:txBody>
                      <a:tcPr/>
                    </a:tc>
                    <a:tc>
                      <a:txBody>
                        <a:bodyPr/>
                        <a:lstStyle/>
                        <a:p>
                          <a:r>
                            <a:rPr lang="en-US" dirty="0">
                              <a:latin typeface="Times New Roman" panose="02020603050405020304" pitchFamily="18" charset="0"/>
                            </a:rPr>
                            <a:t>8</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𝐹</m:t>
                                    </m:r>
                                  </m:e>
                                  <m:sub>
                                    <m:r>
                                      <a:rPr lang="en-US" b="0" i="1" smtClean="0">
                                        <a:latin typeface="Cambria Math"/>
                                      </a:rPr>
                                      <m:t>𝑖</m:t>
                                    </m:r>
                                  </m:sub>
                                </m:sSub>
                              </m:oMath>
                            </m:oMathPara>
                          </a14:m>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9</a:t>
                          </a:r>
                        </a:p>
                      </a:txBody>
                      <a:tcPr/>
                    </a:tc>
                    <a:tc>
                      <a:txBody>
                        <a:bodyPr/>
                        <a:lstStyle/>
                        <a:p>
                          <a:r>
                            <a:rPr lang="en-US" dirty="0">
                              <a:latin typeface="Times New Roman" panose="02020603050405020304" pitchFamily="18" charset="0"/>
                            </a:rPr>
                            <a:t>26</a:t>
                          </a:r>
                        </a:p>
                      </a:txBody>
                      <a:tcPr/>
                    </a:tc>
                    <a:tc>
                      <a:txBody>
                        <a:bodyPr/>
                        <a:lstStyle/>
                        <a:p>
                          <a:r>
                            <a:rPr lang="en-US" dirty="0">
                              <a:latin typeface="Times New Roman" panose="02020603050405020304" pitchFamily="18" charset="0"/>
                            </a:rPr>
                            <a:t>59</a:t>
                          </a:r>
                        </a:p>
                      </a:txBody>
                      <a:tcPr/>
                    </a:tc>
                    <a:tc>
                      <a:txBody>
                        <a:bodyPr/>
                        <a:lstStyle/>
                        <a:p>
                          <a:r>
                            <a:rPr lang="en-US" dirty="0">
                              <a:latin typeface="Times New Roman" panose="02020603050405020304" pitchFamily="18" charset="0"/>
                            </a:rPr>
                            <a:t>72</a:t>
                          </a:r>
                        </a:p>
                      </a:txBody>
                      <a:tcPr/>
                    </a:tc>
                    <a:tc>
                      <a:txBody>
                        <a:bodyPr/>
                        <a:lstStyle/>
                        <a:p>
                          <a:r>
                            <a:rPr lang="en-US" dirty="0">
                              <a:latin typeface="Times New Roman" panose="02020603050405020304" pitchFamily="18" charset="0"/>
                            </a:rPr>
                            <a:t>52</a:t>
                          </a:r>
                        </a:p>
                      </a:txBody>
                      <a:tcPr/>
                    </a:tc>
                    <a:tc>
                      <a:txBody>
                        <a:bodyPr/>
                        <a:lstStyle/>
                        <a:p>
                          <a:r>
                            <a:rPr lang="en-US" dirty="0">
                              <a:latin typeface="Times New Roman" panose="02020603050405020304" pitchFamily="18" charset="0"/>
                            </a:rPr>
                            <a:t>29</a:t>
                          </a:r>
                        </a:p>
                      </a:txBody>
                      <a:tcPr/>
                    </a:tc>
                    <a:tc>
                      <a:txBody>
                        <a:bodyPr/>
                        <a:lstStyle/>
                        <a:p>
                          <a:r>
                            <a:rPr lang="en-US" dirty="0">
                              <a:latin typeface="Times New Roman" panose="02020603050405020304" pitchFamily="18" charset="0"/>
                            </a:rPr>
                            <a:t>7</a:t>
                          </a:r>
                        </a:p>
                      </a:txBody>
                      <a:tcPr/>
                    </a:tc>
                    <a:tc>
                      <a:txBody>
                        <a:bodyPr/>
                        <a:lstStyle/>
                        <a:p>
                          <a:r>
                            <a:rPr lang="en-US" dirty="0">
                              <a:latin typeface="Times New Roman" panose="02020603050405020304" pitchFamily="18" charset="0"/>
                            </a:rPr>
                            <a:t>1</a:t>
                          </a:r>
                        </a:p>
                      </a:txBody>
                      <a:tcPr/>
                    </a:tc>
                    <a:extLst>
                      <a:ext uri="{0D108BD9-81ED-4DB2-BD59-A6C34878D82A}">
                        <a16:rowId xmlns:a16="http://schemas.microsoft.com/office/drawing/2014/main" val="10001"/>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160994049"/>
                  </p:ext>
                </p:extLst>
              </p:nvPr>
            </p:nvGraphicFramePr>
            <p:xfrm>
              <a:off x="1371600" y="1981200"/>
              <a:ext cx="6096000" cy="73660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365760">
                    <a:tc>
                      <a:txBody>
                        <a:bodyPr/>
                        <a:lstStyle/>
                        <a:p>
                          <a:endParaRPr lang="en-US"/>
                        </a:p>
                      </a:txBody>
                      <a:tcPr>
                        <a:blipFill>
                          <a:blip r:embed="rId2"/>
                          <a:stretch>
                            <a:fillRect l="-2000" t="-8333" r="-905000" b="-126667"/>
                          </a:stretch>
                        </a:blipFill>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5</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7</a:t>
                          </a:r>
                        </a:p>
                      </a:txBody>
                      <a:tcPr/>
                    </a:tc>
                    <a:tc>
                      <a:txBody>
                        <a:bodyPr/>
                        <a:lstStyle/>
                        <a:p>
                          <a:r>
                            <a:rPr lang="en-US" dirty="0">
                              <a:latin typeface="Times New Roman" panose="02020603050405020304" pitchFamily="18" charset="0"/>
                            </a:rPr>
                            <a:t>8</a:t>
                          </a:r>
                        </a:p>
                      </a:txBody>
                      <a:tcPr/>
                    </a:tc>
                    <a:extLst>
                      <a:ext uri="{0D108BD9-81ED-4DB2-BD59-A6C34878D82A}">
                        <a16:rowId xmlns:a16="http://schemas.microsoft.com/office/drawing/2014/main" val="10000"/>
                      </a:ext>
                    </a:extLst>
                  </a:tr>
                  <a:tr h="370840">
                    <a:tc>
                      <a:txBody>
                        <a:bodyPr/>
                        <a:lstStyle/>
                        <a:p>
                          <a:endParaRPr lang="en-US"/>
                        </a:p>
                      </a:txBody>
                      <a:tcPr>
                        <a:blipFill>
                          <a:blip r:embed="rId2"/>
                          <a:stretch>
                            <a:fillRect l="-2000" t="-106557" r="-905000" b="-24590"/>
                          </a:stretch>
                        </a:blipFill>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9</a:t>
                          </a:r>
                        </a:p>
                      </a:txBody>
                      <a:tcPr/>
                    </a:tc>
                    <a:tc>
                      <a:txBody>
                        <a:bodyPr/>
                        <a:lstStyle/>
                        <a:p>
                          <a:r>
                            <a:rPr lang="en-US" dirty="0">
                              <a:latin typeface="Times New Roman" panose="02020603050405020304" pitchFamily="18" charset="0"/>
                            </a:rPr>
                            <a:t>26</a:t>
                          </a:r>
                        </a:p>
                      </a:txBody>
                      <a:tcPr/>
                    </a:tc>
                    <a:tc>
                      <a:txBody>
                        <a:bodyPr/>
                        <a:lstStyle/>
                        <a:p>
                          <a:r>
                            <a:rPr lang="en-US" dirty="0">
                              <a:latin typeface="Times New Roman" panose="02020603050405020304" pitchFamily="18" charset="0"/>
                            </a:rPr>
                            <a:t>59</a:t>
                          </a:r>
                        </a:p>
                      </a:txBody>
                      <a:tcPr/>
                    </a:tc>
                    <a:tc>
                      <a:txBody>
                        <a:bodyPr/>
                        <a:lstStyle/>
                        <a:p>
                          <a:r>
                            <a:rPr lang="en-US" dirty="0">
                              <a:latin typeface="Times New Roman" panose="02020603050405020304" pitchFamily="18" charset="0"/>
                            </a:rPr>
                            <a:t>72</a:t>
                          </a:r>
                        </a:p>
                      </a:txBody>
                      <a:tcPr/>
                    </a:tc>
                    <a:tc>
                      <a:txBody>
                        <a:bodyPr/>
                        <a:lstStyle/>
                        <a:p>
                          <a:r>
                            <a:rPr lang="en-US" dirty="0">
                              <a:latin typeface="Times New Roman" panose="02020603050405020304" pitchFamily="18" charset="0"/>
                            </a:rPr>
                            <a:t>52</a:t>
                          </a:r>
                        </a:p>
                      </a:txBody>
                      <a:tcPr/>
                    </a:tc>
                    <a:tc>
                      <a:txBody>
                        <a:bodyPr/>
                        <a:lstStyle/>
                        <a:p>
                          <a:r>
                            <a:rPr lang="en-US" dirty="0">
                              <a:latin typeface="Times New Roman" panose="02020603050405020304" pitchFamily="18" charset="0"/>
                            </a:rPr>
                            <a:t>29</a:t>
                          </a:r>
                        </a:p>
                      </a:txBody>
                      <a:tcPr/>
                    </a:tc>
                    <a:tc>
                      <a:txBody>
                        <a:bodyPr/>
                        <a:lstStyle/>
                        <a:p>
                          <a:r>
                            <a:rPr lang="en-US" dirty="0">
                              <a:latin typeface="Times New Roman" panose="02020603050405020304" pitchFamily="18" charset="0"/>
                            </a:rPr>
                            <a:t>7</a:t>
                          </a:r>
                        </a:p>
                      </a:txBody>
                      <a:tcPr/>
                    </a:tc>
                    <a:tc>
                      <a:txBody>
                        <a:bodyPr/>
                        <a:lstStyle/>
                        <a:p>
                          <a:r>
                            <a:rPr lang="en-US" dirty="0">
                              <a:latin typeface="Times New Roman" panose="02020603050405020304" pitchFamily="18" charset="0"/>
                            </a:rPr>
                            <a:t>1</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2419172678"/>
                  </p:ext>
                </p:extLst>
              </p:nvPr>
            </p:nvGraphicFramePr>
            <p:xfrm>
              <a:off x="1352811" y="3352800"/>
              <a:ext cx="6096000" cy="2590038"/>
            </p:xfrm>
            <a:graphic>
              <a:graphicData uri="http://schemas.openxmlformats.org/drawingml/2006/table">
                <a:tbl>
                  <a:tblPr firstRow="1" bandRow="1">
                    <a:tableStyleId>{5C22544A-7EE6-4342-B048-85BDC9FD1C3A}</a:tableStyleId>
                  </a:tblPr>
                  <a:tblGrid>
                    <a:gridCol w="475989">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32004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819411">
                      <a:extLst>
                        <a:ext uri="{9D8B030D-6E8A-4147-A177-3AD203B41FA5}">
                          <a16:colId xmlns:a16="http://schemas.microsoft.com/office/drawing/2014/main" val="20005"/>
                        </a:ext>
                      </a:extLst>
                    </a:gridCol>
                  </a:tblGrid>
                  <a:tr h="456438">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𝒙</m:t>
                                </m:r>
                              </m:oMath>
                            </m:oMathPara>
                          </a14:m>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𝒇</m:t>
                                </m:r>
                              </m:oMath>
                            </m:oMathPara>
                          </a14:m>
                          <a:endParaRPr lang="en-US" dirty="0">
                            <a:latin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1" i="1" smtClean="0">
                                  <a:latin typeface="Cambria Math"/>
                                </a:rPr>
                                <m:t>𝒖</m:t>
                              </m:r>
                              <m:r>
                                <a:rPr lang="en-US" b="1" i="1" smtClean="0">
                                  <a:latin typeface="Cambria Math"/>
                                </a:rPr>
                                <m:t>=</m:t>
                              </m:r>
                              <m:f>
                                <m:fPr>
                                  <m:ctrlPr>
                                    <a:rPr lang="en-US" b="1" i="1" smtClean="0">
                                      <a:latin typeface="Cambria Math" panose="02040503050406030204" pitchFamily="18" charset="0"/>
                                    </a:rPr>
                                  </m:ctrlPr>
                                </m:fPr>
                                <m:num>
                                  <m:r>
                                    <a:rPr lang="en-US" b="1" i="1" smtClean="0">
                                      <a:latin typeface="Cambria Math"/>
                                    </a:rPr>
                                    <m:t>𝒙</m:t>
                                  </m:r>
                                  <m:r>
                                    <a:rPr lang="en-US" b="1" i="1" smtClean="0">
                                      <a:latin typeface="Cambria Math"/>
                                    </a:rPr>
                                    <m:t>−</m:t>
                                  </m:r>
                                  <m:r>
                                    <a:rPr lang="en-US" b="1" i="1" smtClean="0">
                                      <a:latin typeface="Cambria Math"/>
                                    </a:rPr>
                                    <m:t>𝑨</m:t>
                                  </m:r>
                                </m:num>
                                <m:den>
                                  <m:r>
                                    <a:rPr lang="en-US" b="1" i="1" smtClean="0">
                                      <a:latin typeface="Cambria Math"/>
                                    </a:rPr>
                                    <m:t>𝒉</m:t>
                                  </m:r>
                                </m:den>
                              </m:f>
                            </m:oMath>
                          </a14:m>
                          <a:r>
                            <a:rPr lang="en-US" b="1" dirty="0">
                              <a:latin typeface="Times New Roman" panose="02020603050405020304" pitchFamily="18" charset="0"/>
                            </a:rPr>
                            <a:t>, </a:t>
                          </a:r>
                          <a14:m>
                            <m:oMath xmlns:m="http://schemas.openxmlformats.org/officeDocument/2006/math">
                              <m:r>
                                <a:rPr lang="en-US" b="1" i="1" smtClean="0">
                                  <a:latin typeface="Cambria Math"/>
                                </a:rPr>
                                <m:t>𝑨</m:t>
                              </m:r>
                              <m:r>
                                <a:rPr lang="en-US" b="1" i="1" smtClean="0">
                                  <a:latin typeface="Cambria Math"/>
                                </a:rPr>
                                <m:t>=</m:t>
                              </m:r>
                              <m:r>
                                <a:rPr lang="en-US" b="1" i="1" smtClean="0">
                                  <a:latin typeface="Cambria Math"/>
                                </a:rPr>
                                <m:t>𝟒</m:t>
                              </m:r>
                              <m:r>
                                <a:rPr lang="en-US" b="1" i="1" smtClean="0">
                                  <a:latin typeface="Cambria Math"/>
                                </a:rPr>
                                <m:t>,</m:t>
                              </m:r>
                              <m:r>
                                <a:rPr lang="en-US" b="1" i="1" smtClean="0">
                                  <a:latin typeface="Cambria Math"/>
                                </a:rPr>
                                <m:t>𝒉</m:t>
                              </m:r>
                              <m:r>
                                <a:rPr lang="en-US" b="1" i="1" smtClean="0">
                                  <a:latin typeface="Cambria Math"/>
                                </a:rPr>
                                <m:t>=</m:t>
                              </m:r>
                              <m:r>
                                <a:rPr lang="en-US" b="1" i="1" smtClean="0">
                                  <a:latin typeface="Cambria Math"/>
                                </a:rPr>
                                <m:t>𝟏</m:t>
                              </m:r>
                            </m:oMath>
                          </a14:m>
                          <a:endParaRPr lang="en-US" dirty="0"/>
                        </a:p>
                        <a:p>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a:rPr>
                                      <m:t>𝒇</m:t>
                                    </m:r>
                                  </m:e>
                                  <m:sub>
                                    <m:r>
                                      <a:rPr lang="en-US" b="1" i="1" smtClean="0">
                                        <a:latin typeface="Cambria Math"/>
                                      </a:rPr>
                                      <m:t>𝒖</m:t>
                                    </m:r>
                                  </m:sub>
                                </m:sSub>
                              </m:oMath>
                            </m:oMathPara>
                          </a14:m>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a:rPr>
                                      <m:t>𝒇𝒖</m:t>
                                    </m:r>
                                  </m:e>
                                  <m:sup>
                                    <m:r>
                                      <a:rPr lang="en-US" b="1" i="1" smtClean="0">
                                        <a:latin typeface="Cambria Math"/>
                                      </a:rPr>
                                      <m:t>𝟐</m:t>
                                    </m:r>
                                  </m:sup>
                                </m:sSup>
                              </m:oMath>
                            </m:oMathPara>
                          </a14:m>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a:rPr>
                                      <m:t>𝒇𝒖</m:t>
                                    </m:r>
                                  </m:e>
                                  <m:sup>
                                    <m:r>
                                      <a:rPr lang="en-US" b="1" i="1" smtClean="0">
                                        <a:latin typeface="Cambria Math"/>
                                      </a:rPr>
                                      <m:t>𝟑</m:t>
                                    </m:r>
                                  </m:sup>
                                </m:sSup>
                              </m:oMath>
                            </m:oMathPara>
                          </a14:m>
                          <a:endParaRPr lang="en-US" dirty="0">
                            <a:latin typeface="Times New Roman" panose="02020603050405020304" pitchFamily="18" charset="0"/>
                          </a:endParaRPr>
                        </a:p>
                      </a:txBody>
                      <a:tcPr/>
                    </a:tc>
                    <a:extLst>
                      <a:ext uri="{0D108BD9-81ED-4DB2-BD59-A6C34878D82A}">
                        <a16:rowId xmlns:a16="http://schemas.microsoft.com/office/drawing/2014/main" val="10000"/>
                      </a:ext>
                    </a:extLst>
                  </a:tr>
                  <a:tr h="309880">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16</a:t>
                          </a:r>
                        </a:p>
                      </a:txBody>
                      <a:tcPr/>
                    </a:tc>
                    <a:tc>
                      <a:txBody>
                        <a:bodyPr/>
                        <a:lstStyle/>
                        <a:p>
                          <a:r>
                            <a:rPr lang="en-US" dirty="0">
                              <a:latin typeface="Times New Roman" panose="02020603050405020304" pitchFamily="18" charset="0"/>
                            </a:rPr>
                            <a:t>-64</a:t>
                          </a:r>
                        </a:p>
                      </a:txBody>
                      <a:tcPr/>
                    </a:tc>
                    <a:extLst>
                      <a:ext uri="{0D108BD9-81ED-4DB2-BD59-A6C34878D82A}">
                        <a16:rowId xmlns:a16="http://schemas.microsoft.com/office/drawing/2014/main" val="10001"/>
                      </a:ext>
                    </a:extLst>
                  </a:tr>
                  <a:tr h="309880">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9</a:t>
                          </a:r>
                        </a:p>
                      </a:txBody>
                      <a:tcPr/>
                    </a:tc>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-27</a:t>
                          </a:r>
                        </a:p>
                      </a:txBody>
                      <a:tcPr/>
                    </a:tc>
                    <a:tc>
                      <a:txBody>
                        <a:bodyPr/>
                        <a:lstStyle/>
                        <a:p>
                          <a:r>
                            <a:rPr lang="en-US" dirty="0">
                              <a:latin typeface="Times New Roman" panose="02020603050405020304" pitchFamily="18" charset="0"/>
                            </a:rPr>
                            <a:t>81</a:t>
                          </a:r>
                        </a:p>
                      </a:txBody>
                      <a:tcPr/>
                    </a:tc>
                    <a:tc>
                      <a:txBody>
                        <a:bodyPr/>
                        <a:lstStyle/>
                        <a:p>
                          <a:r>
                            <a:rPr lang="en-US" dirty="0">
                              <a:latin typeface="Times New Roman" panose="02020603050405020304" pitchFamily="18" charset="0"/>
                            </a:rPr>
                            <a:t>-243</a:t>
                          </a:r>
                        </a:p>
                      </a:txBody>
                      <a:tcPr/>
                    </a:tc>
                    <a:extLst>
                      <a:ext uri="{0D108BD9-81ED-4DB2-BD59-A6C34878D82A}">
                        <a16:rowId xmlns:a16="http://schemas.microsoft.com/office/drawing/2014/main" val="10002"/>
                      </a:ext>
                    </a:extLst>
                  </a:tr>
                  <a:tr h="309880">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26</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-52</a:t>
                          </a:r>
                        </a:p>
                      </a:txBody>
                      <a:tcPr/>
                    </a:tc>
                    <a:tc>
                      <a:txBody>
                        <a:bodyPr/>
                        <a:lstStyle/>
                        <a:p>
                          <a:r>
                            <a:rPr lang="en-US" dirty="0">
                              <a:latin typeface="Times New Roman" panose="02020603050405020304" pitchFamily="18" charset="0"/>
                            </a:rPr>
                            <a:t>104</a:t>
                          </a:r>
                        </a:p>
                      </a:txBody>
                      <a:tcPr/>
                    </a:tc>
                    <a:tc>
                      <a:txBody>
                        <a:bodyPr/>
                        <a:lstStyle/>
                        <a:p>
                          <a:r>
                            <a:rPr lang="en-US" dirty="0">
                              <a:latin typeface="Times New Roman" panose="02020603050405020304" pitchFamily="18" charset="0"/>
                            </a:rPr>
                            <a:t>-208</a:t>
                          </a:r>
                        </a:p>
                      </a:txBody>
                      <a:tcPr/>
                    </a:tc>
                    <a:extLst>
                      <a:ext uri="{0D108BD9-81ED-4DB2-BD59-A6C34878D82A}">
                        <a16:rowId xmlns:a16="http://schemas.microsoft.com/office/drawing/2014/main" val="10003"/>
                      </a:ext>
                    </a:extLst>
                  </a:tr>
                  <a:tr h="309880">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59</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-59</a:t>
                          </a:r>
                        </a:p>
                      </a:txBody>
                      <a:tcPr/>
                    </a:tc>
                    <a:tc>
                      <a:txBody>
                        <a:bodyPr/>
                        <a:lstStyle/>
                        <a:p>
                          <a:r>
                            <a:rPr lang="en-US" dirty="0">
                              <a:latin typeface="Times New Roman" panose="02020603050405020304" pitchFamily="18" charset="0"/>
                            </a:rPr>
                            <a:t>59</a:t>
                          </a:r>
                        </a:p>
                      </a:txBody>
                      <a:tcPr/>
                    </a:tc>
                    <a:tc>
                      <a:txBody>
                        <a:bodyPr/>
                        <a:lstStyle/>
                        <a:p>
                          <a:r>
                            <a:rPr lang="en-US" dirty="0">
                              <a:latin typeface="Times New Roman" panose="02020603050405020304" pitchFamily="18" charset="0"/>
                            </a:rPr>
                            <a:t>-59</a:t>
                          </a:r>
                        </a:p>
                      </a:txBody>
                      <a:tcPr/>
                    </a:tc>
                    <a:extLst>
                      <a:ext uri="{0D108BD9-81ED-4DB2-BD59-A6C34878D82A}">
                        <a16:rowId xmlns:a16="http://schemas.microsoft.com/office/drawing/2014/main" val="10004"/>
                      </a:ext>
                    </a:extLst>
                  </a:tr>
                  <a:tr h="309880">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72</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0</a:t>
                          </a:r>
                        </a:p>
                      </a:txBody>
                      <a:tcPr/>
                    </a:tc>
                    <a:extLst>
                      <a:ext uri="{0D108BD9-81ED-4DB2-BD59-A6C34878D82A}">
                        <a16:rowId xmlns:a16="http://schemas.microsoft.com/office/drawing/2014/main" val="10005"/>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2419172678"/>
                  </p:ext>
                </p:extLst>
              </p:nvPr>
            </p:nvGraphicFramePr>
            <p:xfrm>
              <a:off x="1352811" y="3352800"/>
              <a:ext cx="6096000" cy="2590038"/>
            </p:xfrm>
            <a:graphic>
              <a:graphicData uri="http://schemas.openxmlformats.org/drawingml/2006/table">
                <a:tbl>
                  <a:tblPr firstRow="1" bandRow="1">
                    <a:tableStyleId>{5C22544A-7EE6-4342-B048-85BDC9FD1C3A}</a:tableStyleId>
                  </a:tblPr>
                  <a:tblGrid>
                    <a:gridCol w="475989">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32004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819411">
                      <a:extLst>
                        <a:ext uri="{9D8B030D-6E8A-4147-A177-3AD203B41FA5}">
                          <a16:colId xmlns:a16="http://schemas.microsoft.com/office/drawing/2014/main" val="20005"/>
                        </a:ext>
                      </a:extLst>
                    </a:gridCol>
                  </a:tblGrid>
                  <a:tr h="761238">
                    <a:tc>
                      <a:txBody>
                        <a:bodyPr/>
                        <a:lstStyle/>
                        <a:p>
                          <a:endParaRPr lang="en-US"/>
                        </a:p>
                      </a:txBody>
                      <a:tcPr>
                        <a:blipFill>
                          <a:blip r:embed="rId3"/>
                          <a:stretch>
                            <a:fillRect l="-1282" t="-1600" r="-1189744" b="-252800"/>
                          </a:stretch>
                        </a:blipFill>
                      </a:tcPr>
                    </a:tc>
                    <a:tc>
                      <a:txBody>
                        <a:bodyPr/>
                        <a:lstStyle/>
                        <a:p>
                          <a:endParaRPr lang="en-US"/>
                        </a:p>
                      </a:txBody>
                      <a:tcPr>
                        <a:blipFill>
                          <a:blip r:embed="rId3"/>
                          <a:stretch>
                            <a:fillRect l="-105333" t="-1600" r="-1137333" b="-252800"/>
                          </a:stretch>
                        </a:blipFill>
                      </a:tcPr>
                    </a:tc>
                    <a:tc>
                      <a:txBody>
                        <a:bodyPr/>
                        <a:lstStyle/>
                        <a:p>
                          <a:endParaRPr lang="en-US"/>
                        </a:p>
                      </a:txBody>
                      <a:tcPr>
                        <a:blipFill>
                          <a:blip r:embed="rId3"/>
                          <a:stretch>
                            <a:fillRect l="-29278" t="-1600" r="-62167" b="-252800"/>
                          </a:stretch>
                        </a:blipFill>
                      </a:tcPr>
                    </a:tc>
                    <a:tc>
                      <a:txBody>
                        <a:bodyPr/>
                        <a:lstStyle/>
                        <a:p>
                          <a:endParaRPr lang="en-US"/>
                        </a:p>
                      </a:txBody>
                      <a:tcPr>
                        <a:blipFill>
                          <a:blip r:embed="rId3"/>
                          <a:stretch>
                            <a:fillRect l="-781609" t="-1600" r="-275862" b="-252800"/>
                          </a:stretch>
                        </a:blipFill>
                      </a:tcPr>
                    </a:tc>
                    <a:tc>
                      <a:txBody>
                        <a:bodyPr/>
                        <a:lstStyle/>
                        <a:p>
                          <a:endParaRPr lang="en-US"/>
                        </a:p>
                      </a:txBody>
                      <a:tcPr>
                        <a:blipFill>
                          <a:blip r:embed="rId3"/>
                          <a:stretch>
                            <a:fillRect l="-767000" t="-1600" r="-140000" b="-252800"/>
                          </a:stretch>
                        </a:blipFill>
                      </a:tcPr>
                    </a:tc>
                    <a:tc>
                      <a:txBody>
                        <a:bodyPr/>
                        <a:lstStyle/>
                        <a:p>
                          <a:endParaRPr lang="en-US"/>
                        </a:p>
                      </a:txBody>
                      <a:tcPr>
                        <a:blipFill>
                          <a:blip r:embed="rId3"/>
                          <a:stretch>
                            <a:fillRect l="-642222" t="-1600" r="-3704" b="-252800"/>
                          </a:stretch>
                        </a:blipFill>
                      </a:tcPr>
                    </a:tc>
                    <a:extLst>
                      <a:ext uri="{0D108BD9-81ED-4DB2-BD59-A6C34878D82A}">
                        <a16:rowId xmlns:a16="http://schemas.microsoft.com/office/drawing/2014/main" val="10000"/>
                      </a:ext>
                    </a:extLst>
                  </a:tr>
                  <a:tr h="365760">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16</a:t>
                          </a:r>
                        </a:p>
                      </a:txBody>
                      <a:tcPr/>
                    </a:tc>
                    <a:tc>
                      <a:txBody>
                        <a:bodyPr/>
                        <a:lstStyle/>
                        <a:p>
                          <a:r>
                            <a:rPr lang="en-US" dirty="0">
                              <a:latin typeface="Times New Roman" panose="02020603050405020304" pitchFamily="18" charset="0"/>
                            </a:rPr>
                            <a:t>-64</a:t>
                          </a:r>
                        </a:p>
                      </a:txBody>
                      <a:tcPr/>
                    </a:tc>
                    <a:extLst>
                      <a:ext uri="{0D108BD9-81ED-4DB2-BD59-A6C34878D82A}">
                        <a16:rowId xmlns:a16="http://schemas.microsoft.com/office/drawing/2014/main" val="10001"/>
                      </a:ext>
                    </a:extLst>
                  </a:tr>
                  <a:tr h="365760">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9</a:t>
                          </a:r>
                        </a:p>
                      </a:txBody>
                      <a:tcPr/>
                    </a:tc>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-27</a:t>
                          </a:r>
                        </a:p>
                      </a:txBody>
                      <a:tcPr/>
                    </a:tc>
                    <a:tc>
                      <a:txBody>
                        <a:bodyPr/>
                        <a:lstStyle/>
                        <a:p>
                          <a:r>
                            <a:rPr lang="en-US" dirty="0">
                              <a:latin typeface="Times New Roman" panose="02020603050405020304" pitchFamily="18" charset="0"/>
                            </a:rPr>
                            <a:t>81</a:t>
                          </a:r>
                        </a:p>
                      </a:txBody>
                      <a:tcPr/>
                    </a:tc>
                    <a:tc>
                      <a:txBody>
                        <a:bodyPr/>
                        <a:lstStyle/>
                        <a:p>
                          <a:r>
                            <a:rPr lang="en-US" dirty="0">
                              <a:latin typeface="Times New Roman" panose="02020603050405020304" pitchFamily="18" charset="0"/>
                            </a:rPr>
                            <a:t>-243</a:t>
                          </a:r>
                        </a:p>
                      </a:txBody>
                      <a:tcPr/>
                    </a:tc>
                    <a:extLst>
                      <a:ext uri="{0D108BD9-81ED-4DB2-BD59-A6C34878D82A}">
                        <a16:rowId xmlns:a16="http://schemas.microsoft.com/office/drawing/2014/main" val="10002"/>
                      </a:ext>
                    </a:extLst>
                  </a:tr>
                  <a:tr h="365760">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26</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-52</a:t>
                          </a:r>
                        </a:p>
                      </a:txBody>
                      <a:tcPr/>
                    </a:tc>
                    <a:tc>
                      <a:txBody>
                        <a:bodyPr/>
                        <a:lstStyle/>
                        <a:p>
                          <a:r>
                            <a:rPr lang="en-US" dirty="0">
                              <a:latin typeface="Times New Roman" panose="02020603050405020304" pitchFamily="18" charset="0"/>
                            </a:rPr>
                            <a:t>104</a:t>
                          </a:r>
                        </a:p>
                      </a:txBody>
                      <a:tcPr/>
                    </a:tc>
                    <a:tc>
                      <a:txBody>
                        <a:bodyPr/>
                        <a:lstStyle/>
                        <a:p>
                          <a:r>
                            <a:rPr lang="en-US" dirty="0">
                              <a:latin typeface="Times New Roman" panose="02020603050405020304" pitchFamily="18" charset="0"/>
                            </a:rPr>
                            <a:t>-208</a:t>
                          </a:r>
                        </a:p>
                      </a:txBody>
                      <a:tcPr/>
                    </a:tc>
                    <a:extLst>
                      <a:ext uri="{0D108BD9-81ED-4DB2-BD59-A6C34878D82A}">
                        <a16:rowId xmlns:a16="http://schemas.microsoft.com/office/drawing/2014/main" val="10003"/>
                      </a:ext>
                    </a:extLst>
                  </a:tr>
                  <a:tr h="365760">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59</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-59</a:t>
                          </a:r>
                        </a:p>
                      </a:txBody>
                      <a:tcPr/>
                    </a:tc>
                    <a:tc>
                      <a:txBody>
                        <a:bodyPr/>
                        <a:lstStyle/>
                        <a:p>
                          <a:r>
                            <a:rPr lang="en-US" dirty="0">
                              <a:latin typeface="Times New Roman" panose="02020603050405020304" pitchFamily="18" charset="0"/>
                            </a:rPr>
                            <a:t>59</a:t>
                          </a:r>
                        </a:p>
                      </a:txBody>
                      <a:tcPr/>
                    </a:tc>
                    <a:tc>
                      <a:txBody>
                        <a:bodyPr/>
                        <a:lstStyle/>
                        <a:p>
                          <a:r>
                            <a:rPr lang="en-US" dirty="0">
                              <a:latin typeface="Times New Roman" panose="02020603050405020304" pitchFamily="18" charset="0"/>
                            </a:rPr>
                            <a:t>-59</a:t>
                          </a:r>
                        </a:p>
                      </a:txBody>
                      <a:tcPr/>
                    </a:tc>
                    <a:extLst>
                      <a:ext uri="{0D108BD9-81ED-4DB2-BD59-A6C34878D82A}">
                        <a16:rowId xmlns:a16="http://schemas.microsoft.com/office/drawing/2014/main" val="10004"/>
                      </a:ext>
                    </a:extLst>
                  </a:tr>
                  <a:tr h="365760">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72</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0</a:t>
                          </a:r>
                        </a:p>
                      </a:txBody>
                      <a:tcPr/>
                    </a:tc>
                    <a:extLst>
                      <a:ext uri="{0D108BD9-81ED-4DB2-BD59-A6C34878D82A}">
                        <a16:rowId xmlns:a16="http://schemas.microsoft.com/office/drawing/2014/main" val="10005"/>
                      </a:ext>
                    </a:extLst>
                  </a:tr>
                </a:tbl>
              </a:graphicData>
            </a:graphic>
          </p:graphicFrame>
        </mc:Fallback>
      </mc:AlternateContent>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Karl Pearson’s Coefficients(CO1)</a:t>
            </a:r>
          </a:p>
        </p:txBody>
      </p:sp>
    </p:spTree>
    <p:extLst>
      <p:ext uri="{BB962C8B-B14F-4D97-AF65-F5344CB8AC3E}">
        <p14:creationId xmlns:p14="http://schemas.microsoft.com/office/powerpoint/2010/main" val="17675645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E30B90B-62E8-4DB7-9789-1DA51037516B}"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388785" y="1066800"/>
                <a:ext cx="8229600" cy="4525963"/>
              </a:xfrm>
            </p:spPr>
            <p:txBody>
              <a:bodyPr>
                <a:normAutofit/>
              </a:bodyPr>
              <a:lstStyle/>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i="1" dirty="0">
                  <a:latin typeface="Cambria Math"/>
                </a:endParaRPr>
              </a:p>
              <a:p>
                <a:pPr marL="0" indent="0">
                  <a:buNone/>
                </a:pPr>
                <a:endParaRPr lang="en-US" sz="2200" i="1" dirty="0">
                  <a:latin typeface="Cambria Math"/>
                </a:endParaRPr>
              </a:p>
              <a:p>
                <a:pPr marL="0" indent="0">
                  <a:buNone/>
                </a:pPr>
                <a:endParaRPr lang="en-US" sz="2200" i="1" dirty="0">
                  <a:latin typeface="Cambria Math"/>
                </a:endParaRPr>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a:ea typeface="Cambria Math"/>
                            </a:rPr>
                            <m:t>𝜇</m:t>
                          </m:r>
                          <m:r>
                            <a:rPr lang="en-US" sz="2200" b="0" i="1" smtClean="0">
                              <a:latin typeface="Cambria Math"/>
                              <a:ea typeface="Cambria Math"/>
                            </a:rPr>
                            <m:t>′</m:t>
                          </m:r>
                        </m:e>
                        <m:sub>
                          <m:r>
                            <a:rPr lang="en-US" sz="2200" b="0" i="1" smtClean="0">
                              <a:latin typeface="Cambria Math"/>
                            </a:rPr>
                            <m:t>1</m:t>
                          </m:r>
                        </m:sub>
                      </m:sSub>
                      <m:r>
                        <a:rPr lang="en-US" sz="2200" b="0" i="1" smtClean="0">
                          <a:latin typeface="Cambria Math"/>
                        </a:rPr>
                        <m:t>=</m:t>
                      </m:r>
                      <m:d>
                        <m:dPr>
                          <m:ctrlPr>
                            <a:rPr lang="en-US" sz="2200" b="0" i="1" smtClean="0">
                              <a:latin typeface="Cambria Math" panose="02040503050406030204" pitchFamily="18" charset="0"/>
                            </a:rPr>
                          </m:ctrlPr>
                        </m:dPr>
                        <m:e>
                          <m:f>
                            <m:fPr>
                              <m:ctrlPr>
                                <a:rPr lang="en-US" sz="2200" b="0" i="1" smtClean="0">
                                  <a:latin typeface="Cambria Math" panose="02040503050406030204" pitchFamily="18" charset="0"/>
                                </a:rPr>
                              </m:ctrlPr>
                            </m:fPr>
                            <m:num>
                              <m:nary>
                                <m:naryPr>
                                  <m:chr m:val="∑"/>
                                  <m:subHide m:val="on"/>
                                  <m:supHide m:val="on"/>
                                  <m:ctrlPr>
                                    <a:rPr lang="en-US" sz="2200" b="0" i="1" smtClean="0">
                                      <a:latin typeface="Cambria Math" panose="02040503050406030204" pitchFamily="18" charset="0"/>
                                    </a:rPr>
                                  </m:ctrlPr>
                                </m:naryPr>
                                <m:sub/>
                                <m:sup/>
                                <m:e>
                                  <m:r>
                                    <a:rPr lang="en-US" sz="2200" b="0" i="1" smtClean="0">
                                      <a:latin typeface="Cambria Math"/>
                                    </a:rPr>
                                    <m:t>𝑓𝑢</m:t>
                                  </m:r>
                                </m:e>
                              </m:nary>
                            </m:num>
                            <m:den>
                              <m:r>
                                <a:rPr lang="en-US" sz="2200" b="0" i="1" smtClean="0">
                                  <a:latin typeface="Cambria Math"/>
                                </a:rPr>
                                <m:t>𝑁</m:t>
                              </m:r>
                            </m:den>
                          </m:f>
                        </m:e>
                      </m:d>
                      <m:r>
                        <m:rPr>
                          <m:sty m:val="p"/>
                        </m:rPr>
                        <a:rPr lang="en-US" sz="2200" b="0" i="0" smtClean="0">
                          <a:latin typeface="Cambria Math"/>
                        </a:rPr>
                        <m:t>h</m:t>
                      </m:r>
                      <m:r>
                        <a:rPr lang="en-US" sz="2200" b="0" i="0"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−7</m:t>
                          </m:r>
                        </m:num>
                        <m:den>
                          <m:r>
                            <a:rPr lang="en-US" sz="2200" b="0" i="1" smtClean="0">
                              <a:latin typeface="Cambria Math"/>
                            </a:rPr>
                            <m:t>256</m:t>
                          </m:r>
                        </m:den>
                      </m:f>
                      <m:r>
                        <a:rPr lang="en-US" sz="2200" b="0" i="1" smtClean="0">
                          <a:latin typeface="Cambria Math"/>
                        </a:rPr>
                        <m:t>=−0.02734</m:t>
                      </m:r>
                    </m:oMath>
                  </m:oMathPara>
                </a14:m>
                <a:endParaRPr lang="en-US" sz="2200" b="0" dirty="0"/>
              </a:p>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𝜇</m:t>
                        </m:r>
                        <m:r>
                          <a:rPr lang="en-US" sz="2200" i="1">
                            <a:latin typeface="Cambria Math"/>
                            <a:ea typeface="Cambria Math"/>
                          </a:rPr>
                          <m:t>′</m:t>
                        </m:r>
                      </m:e>
                      <m:sub>
                        <m:r>
                          <a:rPr lang="en-US" sz="2200" b="0" i="1" smtClean="0">
                            <a:latin typeface="Cambria Math"/>
                            <a:ea typeface="Cambria Math"/>
                          </a:rPr>
                          <m:t>2</m:t>
                        </m:r>
                      </m:sub>
                    </m:sSub>
                    <m:r>
                      <a:rPr lang="en-US" sz="2200" i="1">
                        <a:latin typeface="Cambria Math"/>
                      </a:rPr>
                      <m:t>=</m:t>
                    </m:r>
                    <m:d>
                      <m:dPr>
                        <m:ctrlPr>
                          <a:rPr lang="en-US" sz="2200" i="1">
                            <a:latin typeface="Cambria Math" panose="02040503050406030204" pitchFamily="18" charset="0"/>
                          </a:rPr>
                        </m:ctrlPr>
                      </m:dPr>
                      <m:e>
                        <m:f>
                          <m:fPr>
                            <m:ctrlPr>
                              <a:rPr lang="en-US" sz="2200" i="1">
                                <a:latin typeface="Cambria Math" panose="02040503050406030204" pitchFamily="18" charset="0"/>
                              </a:rPr>
                            </m:ctrlPr>
                          </m:fPr>
                          <m:num>
                            <m:nary>
                              <m:naryPr>
                                <m:chr m:val="∑"/>
                                <m:subHide m:val="on"/>
                                <m:supHide m:val="on"/>
                                <m:ctrlPr>
                                  <a:rPr lang="en-US" sz="2200" i="1" smtClean="0">
                                    <a:latin typeface="Cambria Math" panose="02040503050406030204" pitchFamily="18" charset="0"/>
                                  </a:rPr>
                                </m:ctrlPr>
                              </m:naryPr>
                              <m:sub/>
                              <m:sup/>
                              <m:e>
                                <m:r>
                                  <a:rPr lang="en-US" sz="2200" i="1">
                                    <a:latin typeface="Cambria Math"/>
                                  </a:rPr>
                                  <m:t>𝑓</m:t>
                                </m:r>
                                <m:sSup>
                                  <m:sSupPr>
                                    <m:ctrlPr>
                                      <a:rPr lang="en-US" sz="2200" i="1" smtClean="0">
                                        <a:latin typeface="Cambria Math" panose="02040503050406030204" pitchFamily="18" charset="0"/>
                                      </a:rPr>
                                    </m:ctrlPr>
                                  </m:sSupPr>
                                  <m:e>
                                    <m:r>
                                      <a:rPr lang="en-US" sz="2200" b="0" i="1" smtClean="0">
                                        <a:latin typeface="Cambria Math"/>
                                      </a:rPr>
                                      <m:t>𝑢</m:t>
                                    </m:r>
                                  </m:e>
                                  <m:sup>
                                    <m:r>
                                      <a:rPr lang="en-US" sz="2200" b="0" i="1" smtClean="0">
                                        <a:latin typeface="Cambria Math"/>
                                      </a:rPr>
                                      <m:t>2</m:t>
                                    </m:r>
                                  </m:sup>
                                </m:sSup>
                              </m:e>
                            </m:nary>
                          </m:num>
                          <m:den>
                            <m:r>
                              <a:rPr lang="en-US" sz="2200" i="1">
                                <a:latin typeface="Cambria Math"/>
                              </a:rPr>
                              <m:t>𝑁</m:t>
                            </m:r>
                          </m:den>
                        </m:f>
                      </m:e>
                    </m:d>
                    <m:sSup>
                      <m:sSupPr>
                        <m:ctrlPr>
                          <a:rPr lang="en-US" sz="2200" i="1" smtClean="0">
                            <a:latin typeface="Cambria Math" panose="02040503050406030204" pitchFamily="18" charset="0"/>
                          </a:rPr>
                        </m:ctrlPr>
                      </m:sSupPr>
                      <m:e>
                        <m:r>
                          <a:rPr lang="en-US" sz="2200" b="0" i="1" smtClean="0">
                            <a:latin typeface="Cambria Math"/>
                          </a:rPr>
                          <m:t>h</m:t>
                        </m:r>
                      </m:e>
                      <m:sup>
                        <m:r>
                          <a:rPr lang="en-US" sz="2200" b="0" i="1" smtClean="0">
                            <a:latin typeface="Cambria Math"/>
                          </a:rPr>
                          <m:t>2</m:t>
                        </m:r>
                      </m:sup>
                    </m:sSup>
                    <m:r>
                      <a:rPr lang="en-US" sz="2200">
                        <a:latin typeface="Cambria Math"/>
                      </a:rPr>
                      <m:t>=</m:t>
                    </m:r>
                    <m:f>
                      <m:fPr>
                        <m:ctrlPr>
                          <a:rPr lang="en-US" sz="2200" i="1">
                            <a:latin typeface="Cambria Math" panose="02040503050406030204" pitchFamily="18" charset="0"/>
                          </a:rPr>
                        </m:ctrlPr>
                      </m:fPr>
                      <m:num>
                        <m:r>
                          <a:rPr lang="en-US" sz="2200" b="0" i="1" smtClean="0">
                            <a:latin typeface="Cambria Math"/>
                          </a:rPr>
                          <m:t>507</m:t>
                        </m:r>
                      </m:num>
                      <m:den>
                        <m:r>
                          <a:rPr lang="en-US" sz="2200" i="1">
                            <a:latin typeface="Cambria Math"/>
                          </a:rPr>
                          <m:t>256</m:t>
                        </m:r>
                      </m:den>
                    </m:f>
                    <m:r>
                      <a:rPr lang="en-US" sz="2200" i="1">
                        <a:latin typeface="Cambria Math"/>
                      </a:rPr>
                      <m:t>=</m:t>
                    </m:r>
                  </m:oMath>
                </a14:m>
                <a:r>
                  <a:rPr lang="en-US" sz="2200" b="0" dirty="0"/>
                  <a:t>1.9805</a:t>
                </a:r>
              </a:p>
              <a:p>
                <a:pPr marL="0" indent="0">
                  <a:buNone/>
                </a:pPr>
                <a:endParaRPr lang="en-US" sz="2200" b="0" dirty="0"/>
              </a:p>
              <a:p>
                <a:pPr marL="0" indent="0">
                  <a:buNone/>
                </a:pPr>
                <a:endParaRPr lang="en-US" sz="2200"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388785" y="1066800"/>
                <a:ext cx="8229600" cy="4525963"/>
              </a:xfrm>
              <a:blipFill rotWithShape="1">
                <a:blip r:embed="rId3"/>
                <a:stretch>
                  <a:fillRect l="-963" t="-809" b="-14016"/>
                </a:stretch>
              </a:blipFill>
            </p:spPr>
            <p:txBody>
              <a:bodyPr/>
              <a:lstStyle/>
              <a:p>
                <a:r>
                  <a:rPr lang="en-US">
                    <a:noFill/>
                  </a:rPr>
                  <a:t> </a:t>
                </a:r>
              </a:p>
            </p:txBody>
          </p:sp>
        </mc:Fallback>
      </mc:AlternateContent>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785" y="1375569"/>
            <a:ext cx="8235950" cy="2268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Karl Pearson’s Coefficients(CO1)</a:t>
            </a:r>
          </a:p>
        </p:txBody>
      </p:sp>
    </p:spTree>
    <p:extLst>
      <p:ext uri="{BB962C8B-B14F-4D97-AF65-F5344CB8AC3E}">
        <p14:creationId xmlns:p14="http://schemas.microsoft.com/office/powerpoint/2010/main" val="16408195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xEl>
                                              <p:pRg st="7" end="7"/>
                                            </p:txEl>
                                          </p:spTgt>
                                        </p:tgtEl>
                                        <p:attrNameLst>
                                          <p:attrName>style.visibility</p:attrName>
                                        </p:attrNameLst>
                                      </p:cBhvr>
                                      <p:to>
                                        <p:strVal val="visible"/>
                                      </p:to>
                                    </p:set>
                                    <p:animEffect transition="in" filter="fade">
                                      <p:cBhvr>
                                        <p:cTn id="14" dur="1000"/>
                                        <p:tgtEl>
                                          <p:spTgt spid="9">
                                            <p:txEl>
                                              <p:pRg st="7" end="7"/>
                                            </p:txEl>
                                          </p:spTgt>
                                        </p:tgtEl>
                                      </p:cBhvr>
                                    </p:animEffect>
                                    <p:anim calcmode="lin" valueType="num">
                                      <p:cBhvr>
                                        <p:cTn id="15" dur="1000" fill="hold"/>
                                        <p:tgtEl>
                                          <p:spTgt spid="9">
                                            <p:txEl>
                                              <p:pRg st="7" end="7"/>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xEl>
                                              <p:pRg st="8" end="8"/>
                                            </p:txEl>
                                          </p:spTgt>
                                        </p:tgtEl>
                                        <p:attrNameLst>
                                          <p:attrName>style.visibility</p:attrName>
                                        </p:attrNameLst>
                                      </p:cBhvr>
                                      <p:to>
                                        <p:strVal val="visible"/>
                                      </p:to>
                                    </p:set>
                                    <p:animEffect transition="in" filter="fade">
                                      <p:cBhvr>
                                        <p:cTn id="21" dur="1000"/>
                                        <p:tgtEl>
                                          <p:spTgt spid="9">
                                            <p:txEl>
                                              <p:pRg st="8" end="8"/>
                                            </p:txEl>
                                          </p:spTgt>
                                        </p:tgtEl>
                                      </p:cBhvr>
                                    </p:animEffect>
                                    <p:anim calcmode="lin" valueType="num">
                                      <p:cBhvr>
                                        <p:cTn id="22" dur="1000" fill="hold"/>
                                        <p:tgtEl>
                                          <p:spTgt spid="9">
                                            <p:txEl>
                                              <p:pRg st="8" end="8"/>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a:ea typeface="Cambria Math"/>
                            </a:rPr>
                            <m:t>𝜇</m:t>
                          </m:r>
                          <m:r>
                            <a:rPr lang="en-US" sz="2000" i="1">
                              <a:latin typeface="Cambria Math"/>
                              <a:ea typeface="Cambria Math"/>
                            </a:rPr>
                            <m:t>′</m:t>
                          </m:r>
                        </m:e>
                        <m:sub>
                          <m:r>
                            <a:rPr lang="en-US" sz="2000" b="0" i="1" smtClean="0">
                              <a:latin typeface="Cambria Math"/>
                              <a:ea typeface="Cambria Math"/>
                            </a:rPr>
                            <m:t>3</m:t>
                          </m:r>
                        </m:sub>
                      </m:sSub>
                      <m:r>
                        <a:rPr lang="en-US" sz="2000" i="1">
                          <a:latin typeface="Cambria Math"/>
                        </a:rPr>
                        <m:t>=</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nary>
                                <m:naryPr>
                                  <m:chr m:val="∑"/>
                                  <m:subHide m:val="on"/>
                                  <m:supHide m:val="on"/>
                                  <m:ctrlPr>
                                    <a:rPr lang="en-US" sz="2000" i="1">
                                      <a:latin typeface="Cambria Math" panose="02040503050406030204" pitchFamily="18" charset="0"/>
                                    </a:rPr>
                                  </m:ctrlPr>
                                </m:naryPr>
                                <m:sub/>
                                <m:sup/>
                                <m:e>
                                  <m:r>
                                    <a:rPr lang="en-US" sz="2000" i="1">
                                      <a:latin typeface="Cambria Math"/>
                                    </a:rPr>
                                    <m:t>𝑓</m:t>
                                  </m:r>
                                  <m:sSup>
                                    <m:sSupPr>
                                      <m:ctrlPr>
                                        <a:rPr lang="en-US" sz="2000" i="1">
                                          <a:latin typeface="Cambria Math" panose="02040503050406030204" pitchFamily="18" charset="0"/>
                                        </a:rPr>
                                      </m:ctrlPr>
                                    </m:sSupPr>
                                    <m:e>
                                      <m:r>
                                        <a:rPr lang="en-US" sz="2000" i="1">
                                          <a:latin typeface="Cambria Math"/>
                                        </a:rPr>
                                        <m:t>𝑢</m:t>
                                      </m:r>
                                    </m:e>
                                    <m:sup>
                                      <m:r>
                                        <a:rPr lang="en-US" sz="2000" b="0" i="1" smtClean="0">
                                          <a:latin typeface="Cambria Math"/>
                                        </a:rPr>
                                        <m:t>3</m:t>
                                      </m:r>
                                    </m:sup>
                                  </m:sSup>
                                </m:e>
                              </m:nary>
                            </m:num>
                            <m:den>
                              <m:r>
                                <a:rPr lang="en-US" sz="2000" i="1">
                                  <a:latin typeface="Cambria Math"/>
                                </a:rPr>
                                <m:t>𝑁</m:t>
                              </m:r>
                            </m:den>
                          </m:f>
                        </m:e>
                      </m:d>
                      <m:sSup>
                        <m:sSupPr>
                          <m:ctrlPr>
                            <a:rPr lang="en-US" sz="2000" i="1">
                              <a:latin typeface="Cambria Math" panose="02040503050406030204" pitchFamily="18" charset="0"/>
                            </a:rPr>
                          </m:ctrlPr>
                        </m:sSupPr>
                        <m:e>
                          <m:r>
                            <a:rPr lang="en-US" sz="2000" i="1">
                              <a:latin typeface="Cambria Math"/>
                            </a:rPr>
                            <m:t>h</m:t>
                          </m:r>
                        </m:e>
                        <m:sup>
                          <m:r>
                            <a:rPr lang="en-US" sz="2000" b="0" i="1" smtClean="0">
                              <a:latin typeface="Cambria Math"/>
                            </a:rPr>
                            <m:t>3</m:t>
                          </m:r>
                        </m:sup>
                      </m:sSup>
                      <m:r>
                        <a:rPr lang="en-US" sz="2000">
                          <a:latin typeface="Cambria Math"/>
                        </a:rPr>
                        <m:t>=</m:t>
                      </m:r>
                      <m:f>
                        <m:fPr>
                          <m:ctrlPr>
                            <a:rPr lang="en-US" sz="2000" i="1">
                              <a:latin typeface="Cambria Math" panose="02040503050406030204" pitchFamily="18" charset="0"/>
                            </a:rPr>
                          </m:ctrlPr>
                        </m:fPr>
                        <m:num>
                          <m:r>
                            <a:rPr lang="en-US" sz="2000" b="0" i="1" smtClean="0">
                              <a:latin typeface="Cambria Math"/>
                            </a:rPr>
                            <m:t>−37</m:t>
                          </m:r>
                        </m:num>
                        <m:den>
                          <m:r>
                            <a:rPr lang="en-US" sz="2000" i="1">
                              <a:latin typeface="Cambria Math"/>
                            </a:rPr>
                            <m:t>256</m:t>
                          </m:r>
                        </m:den>
                      </m:f>
                      <m:r>
                        <a:rPr lang="en-US" sz="2000" i="1">
                          <a:latin typeface="Cambria Math"/>
                        </a:rPr>
                        <m:t>=</m:t>
                      </m:r>
                      <m:r>
                        <a:rPr lang="en-US" sz="2000" b="0" i="0" smtClean="0">
                          <a:latin typeface="Cambria Math"/>
                        </a:rPr>
                        <m:t>−0.1445</m:t>
                      </m:r>
                    </m:oMath>
                  </m:oMathPara>
                </a14:m>
                <a:endParaRPr lang="en-US" sz="2000" dirty="0"/>
              </a:p>
              <a:p>
                <a:pPr marL="0" indent="0">
                  <a:buNone/>
                </a:pPr>
                <a:r>
                  <a:rPr lang="en-US" sz="2200" b="1" dirty="0"/>
                  <a:t>Moments about Mean:</a:t>
                </a:r>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ea typeface="Cambria Math"/>
                            </a:rPr>
                            <m:t>𝜇</m:t>
                          </m:r>
                        </m:e>
                        <m:sub>
                          <m:r>
                            <a:rPr lang="en-US" sz="2200" b="0" i="1" smtClean="0">
                              <a:latin typeface="Cambria Math"/>
                            </a:rPr>
                            <m:t>1</m:t>
                          </m:r>
                        </m:sub>
                      </m:sSub>
                      <m:r>
                        <a:rPr lang="en-US" sz="2200" b="0" i="1" smtClean="0">
                          <a:latin typeface="Cambria Math"/>
                        </a:rPr>
                        <m:t>=0</m:t>
                      </m:r>
                    </m:oMath>
                  </m:oMathPara>
                </a14:m>
                <a:endParaRPr lang="en-US" sz="2200" dirty="0"/>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ea typeface="Cambria Math"/>
                            </a:rPr>
                            <m:t>𝜇</m:t>
                          </m:r>
                        </m:e>
                        <m:sub>
                          <m:r>
                            <a:rPr lang="en-US" sz="2200" b="0" i="1" smtClean="0">
                              <a:latin typeface="Cambria Math"/>
                            </a:rPr>
                            <m:t>2</m:t>
                          </m:r>
                        </m:sub>
                      </m:sSub>
                      <m:r>
                        <a:rPr lang="en-US" sz="2200" b="0" i="1" smtClean="0">
                          <a:latin typeface="Cambria Math"/>
                        </a:rPr>
                        <m:t>=</m:t>
                      </m:r>
                      <m:sSub>
                        <m:sSubPr>
                          <m:ctrlPr>
                            <a:rPr lang="en-US" sz="2200" i="1" smtClean="0">
                              <a:latin typeface="Cambria Math" panose="02040503050406030204" pitchFamily="18" charset="0"/>
                            </a:rPr>
                          </m:ctrlPr>
                        </m:sSubPr>
                        <m:e>
                          <m:r>
                            <a:rPr lang="en-US" sz="2200" b="0" i="1" smtClean="0">
                              <a:latin typeface="Cambria Math"/>
                              <a:ea typeface="Cambria Math"/>
                            </a:rPr>
                            <m:t>𝜇</m:t>
                          </m:r>
                          <m:r>
                            <a:rPr lang="en-US" sz="2200" b="0" i="1" smtClean="0">
                              <a:latin typeface="Cambria Math"/>
                              <a:ea typeface="Cambria Math"/>
                            </a:rPr>
                            <m:t>′</m:t>
                          </m:r>
                        </m:e>
                        <m:sub>
                          <m:r>
                            <a:rPr lang="en-US" sz="2200" b="0" i="1" smtClean="0">
                              <a:latin typeface="Cambria Math"/>
                            </a:rPr>
                            <m:t>2</m:t>
                          </m:r>
                        </m:sub>
                      </m:sSub>
                      <m:r>
                        <a:rPr lang="en-US" sz="2200" b="0" i="1" smtClean="0">
                          <a:latin typeface="Cambria Math"/>
                        </a:rPr>
                        <m:t>−</m:t>
                      </m:r>
                      <m:sSup>
                        <m:sSupPr>
                          <m:ctrlPr>
                            <a:rPr lang="en-US" sz="2200" i="1" smtClean="0">
                              <a:latin typeface="Cambria Math" panose="02040503050406030204" pitchFamily="18" charset="0"/>
                            </a:rPr>
                          </m:ctrlPr>
                        </m:sSupPr>
                        <m:e>
                          <m:sSub>
                            <m:sSubPr>
                              <m:ctrlPr>
                                <a:rPr lang="en-US" sz="2200" i="1" smtClean="0">
                                  <a:latin typeface="Cambria Math" panose="02040503050406030204" pitchFamily="18" charset="0"/>
                                </a:rPr>
                              </m:ctrlPr>
                            </m:sSubPr>
                            <m:e>
                              <m:sSup>
                                <m:sSupPr>
                                  <m:ctrlPr>
                                    <a:rPr lang="en-US" sz="2200" i="1" smtClean="0">
                                      <a:latin typeface="Cambria Math" panose="02040503050406030204" pitchFamily="18" charset="0"/>
                                      <a:ea typeface="Cambria Math"/>
                                    </a:rPr>
                                  </m:ctrlPr>
                                </m:sSupPr>
                                <m:e>
                                  <m:r>
                                    <a:rPr lang="en-US" sz="2200" b="0" i="1" smtClean="0">
                                      <a:latin typeface="Cambria Math"/>
                                      <a:ea typeface="Cambria Math"/>
                                    </a:rPr>
                                    <m:t>𝜇</m:t>
                                  </m:r>
                                </m:e>
                                <m:sup>
                                  <m:r>
                                    <a:rPr lang="en-US" sz="2200" b="0" i="1" smtClean="0">
                                      <a:latin typeface="Cambria Math"/>
                                      <a:ea typeface="Cambria Math"/>
                                    </a:rPr>
                                    <m:t>′</m:t>
                                  </m:r>
                                </m:sup>
                              </m:sSup>
                            </m:e>
                            <m:sub>
                              <m:r>
                                <a:rPr lang="en-US" sz="2200" b="0" i="1" smtClean="0">
                                  <a:latin typeface="Cambria Math"/>
                                </a:rPr>
                                <m:t>1</m:t>
                              </m:r>
                            </m:sub>
                          </m:sSub>
                        </m:e>
                        <m:sup>
                          <m:r>
                            <a:rPr lang="en-US" sz="2200" b="0" i="1" smtClean="0">
                              <a:latin typeface="Cambria Math"/>
                            </a:rPr>
                            <m:t>2</m:t>
                          </m:r>
                        </m:sup>
                      </m:sSup>
                      <m:r>
                        <a:rPr lang="en-US" sz="2200" b="0" i="1" smtClean="0">
                          <a:latin typeface="Cambria Math"/>
                        </a:rPr>
                        <m:t>=</m:t>
                      </m:r>
                      <m:r>
                        <a:rPr lang="en-US" sz="2200" b="0" i="0" smtClean="0">
                          <a:latin typeface="Cambria Math"/>
                        </a:rPr>
                        <m:t>1.9805−</m:t>
                      </m:r>
                      <m:sSup>
                        <m:sSupPr>
                          <m:ctrlPr>
                            <a:rPr lang="en-US" sz="2200" i="1" smtClean="0">
                              <a:latin typeface="Cambria Math" panose="02040503050406030204" pitchFamily="18" charset="0"/>
                            </a:rPr>
                          </m:ctrlPr>
                        </m:sSupPr>
                        <m:e>
                          <m:d>
                            <m:dPr>
                              <m:ctrlPr>
                                <a:rPr lang="en-US" sz="2200" i="1" smtClean="0">
                                  <a:latin typeface="Cambria Math" panose="02040503050406030204" pitchFamily="18" charset="0"/>
                                </a:rPr>
                              </m:ctrlPr>
                            </m:dPr>
                            <m:e>
                              <m:r>
                                <a:rPr lang="en-US" sz="2200" b="0" i="1" smtClean="0">
                                  <a:latin typeface="Cambria Math"/>
                                </a:rPr>
                                <m:t>−.02734</m:t>
                              </m:r>
                            </m:e>
                          </m:d>
                        </m:e>
                        <m:sup>
                          <m:r>
                            <a:rPr lang="en-US" sz="2200" b="0" i="1" smtClean="0">
                              <a:latin typeface="Cambria Math"/>
                            </a:rPr>
                            <m:t>2</m:t>
                          </m:r>
                        </m:sup>
                      </m:sSup>
                      <m:r>
                        <a:rPr lang="en-US" sz="2200" b="0" i="1" smtClean="0">
                          <a:latin typeface="Cambria Math"/>
                        </a:rPr>
                        <m:t>=1.97975</m:t>
                      </m:r>
                    </m:oMath>
                  </m:oMathPara>
                </a14:m>
                <a:endParaRPr lang="en-US" sz="2200" dirty="0"/>
              </a:p>
              <a:p>
                <a:pPr marL="0" indent="0">
                  <a:buNone/>
                </a:pPr>
                <a:r>
                  <a:rPr lang="en-US" sz="2200" dirty="0"/>
                  <a:t>Variance=1.97975</a:t>
                </a:r>
              </a:p>
              <a:p>
                <a:pPr marL="0" indent="0">
                  <a:buNone/>
                </a:pPr>
                <a:r>
                  <a:rPr lang="en-US" sz="2200" dirty="0"/>
                  <a:t>Also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ea typeface="Cambria Math"/>
                          </a:rPr>
                          <m:t>𝜇</m:t>
                        </m:r>
                      </m:e>
                      <m:sub>
                        <m:r>
                          <a:rPr lang="en-US" sz="2200" b="0" i="1" smtClean="0">
                            <a:latin typeface="Cambria Math"/>
                          </a:rPr>
                          <m:t>3</m:t>
                        </m:r>
                      </m:sub>
                    </m:sSub>
                    <m:r>
                      <a:rPr lang="en-US" sz="2200" b="0" i="1" smtClean="0">
                        <a:latin typeface="Cambria Math"/>
                      </a:rPr>
                      <m:t>=</m:t>
                    </m:r>
                    <m:sSub>
                      <m:sSubPr>
                        <m:ctrlPr>
                          <a:rPr lang="en-US" sz="2200" i="1" smtClean="0">
                            <a:latin typeface="Cambria Math" panose="02040503050406030204" pitchFamily="18" charset="0"/>
                          </a:rPr>
                        </m:ctrlPr>
                      </m:sSubPr>
                      <m:e>
                        <m:r>
                          <a:rPr lang="en-US" sz="2200" b="0" i="1" smtClean="0">
                            <a:latin typeface="Cambria Math"/>
                            <a:ea typeface="Cambria Math"/>
                          </a:rPr>
                          <m:t>𝜇</m:t>
                        </m:r>
                        <m:r>
                          <a:rPr lang="en-US" sz="2200" b="0" i="1" smtClean="0">
                            <a:latin typeface="Cambria Math"/>
                            <a:ea typeface="Cambria Math"/>
                          </a:rPr>
                          <m:t>′</m:t>
                        </m:r>
                      </m:e>
                      <m:sub>
                        <m:r>
                          <a:rPr lang="en-US" sz="2200" b="0" i="1" smtClean="0">
                            <a:latin typeface="Cambria Math"/>
                          </a:rPr>
                          <m:t>3</m:t>
                        </m:r>
                      </m:sub>
                    </m:sSub>
                    <m:r>
                      <a:rPr lang="en-US" sz="2200" b="0" i="1" smtClean="0">
                        <a:latin typeface="Cambria Math"/>
                      </a:rPr>
                      <m:t>−3</m:t>
                    </m:r>
                    <m:sSub>
                      <m:sSubPr>
                        <m:ctrlPr>
                          <a:rPr lang="en-US" sz="2200" i="1" smtClean="0">
                            <a:latin typeface="Cambria Math" panose="02040503050406030204" pitchFamily="18" charset="0"/>
                          </a:rPr>
                        </m:ctrlPr>
                      </m:sSubPr>
                      <m:e>
                        <m:r>
                          <a:rPr lang="en-US" sz="2200" b="0" i="1" smtClean="0">
                            <a:latin typeface="Cambria Math"/>
                            <a:ea typeface="Cambria Math"/>
                          </a:rPr>
                          <m:t>𝜇</m:t>
                        </m:r>
                        <m:r>
                          <a:rPr lang="en-US" sz="2200" b="0" i="1" smtClean="0">
                            <a:latin typeface="Cambria Math"/>
                            <a:ea typeface="Cambria Math"/>
                          </a:rPr>
                          <m:t>′</m:t>
                        </m:r>
                      </m:e>
                      <m:sub>
                        <m:r>
                          <a:rPr lang="en-US" sz="2200" b="0" i="1" smtClean="0">
                            <a:latin typeface="Cambria Math"/>
                          </a:rPr>
                          <m:t>2</m:t>
                        </m:r>
                      </m:sub>
                    </m:sSub>
                    <m:sSub>
                      <m:sSubPr>
                        <m:ctrlPr>
                          <a:rPr lang="en-US" sz="2200" i="1" smtClean="0">
                            <a:latin typeface="Cambria Math" panose="02040503050406030204" pitchFamily="18" charset="0"/>
                          </a:rPr>
                        </m:ctrlPr>
                      </m:sSubPr>
                      <m:e>
                        <m:r>
                          <a:rPr lang="en-US" sz="2200" b="0" i="1" smtClean="0">
                            <a:latin typeface="Cambria Math"/>
                            <a:ea typeface="Cambria Math"/>
                          </a:rPr>
                          <m:t>𝜇</m:t>
                        </m:r>
                        <m:r>
                          <a:rPr lang="en-US" sz="2200" b="0" i="1" smtClean="0">
                            <a:latin typeface="Cambria Math"/>
                            <a:ea typeface="Cambria Math"/>
                          </a:rPr>
                          <m:t>′</m:t>
                        </m:r>
                      </m:e>
                      <m:sub>
                        <m:r>
                          <a:rPr lang="en-US" sz="2200" b="0" i="1" smtClean="0">
                            <a:latin typeface="Cambria Math"/>
                          </a:rPr>
                          <m:t>1</m:t>
                        </m:r>
                      </m:sub>
                    </m:sSub>
                    <m:r>
                      <a:rPr lang="en-US" sz="2200" b="0" i="1" smtClean="0">
                        <a:latin typeface="Cambria Math"/>
                      </a:rPr>
                      <m:t>+2</m:t>
                    </m:r>
                    <m:sSup>
                      <m:sSupPr>
                        <m:ctrlPr>
                          <a:rPr lang="en-US" sz="2200" i="1" smtClean="0">
                            <a:latin typeface="Cambria Math" panose="02040503050406030204" pitchFamily="18" charset="0"/>
                          </a:rPr>
                        </m:ctrlPr>
                      </m:sSupPr>
                      <m:e>
                        <m:sSub>
                          <m:sSubPr>
                            <m:ctrlPr>
                              <a:rPr lang="en-US" sz="2200" i="1" smtClean="0">
                                <a:latin typeface="Cambria Math" panose="02040503050406030204" pitchFamily="18" charset="0"/>
                              </a:rPr>
                            </m:ctrlPr>
                          </m:sSubPr>
                          <m:e>
                            <m:r>
                              <a:rPr lang="en-US" sz="2200" b="0" i="1" smtClean="0">
                                <a:latin typeface="Cambria Math"/>
                                <a:ea typeface="Cambria Math"/>
                              </a:rPr>
                              <m:t>𝜇</m:t>
                            </m:r>
                          </m:e>
                          <m:sub>
                            <m:r>
                              <a:rPr lang="en-US" sz="2200" b="0" i="1" smtClean="0">
                                <a:latin typeface="Cambria Math"/>
                              </a:rPr>
                              <m:t>1</m:t>
                            </m:r>
                          </m:sub>
                        </m:sSub>
                        <m:r>
                          <a:rPr lang="en-US" sz="2200" b="0" i="1" smtClean="0">
                            <a:latin typeface="Cambria Math"/>
                          </a:rPr>
                          <m:t>′</m:t>
                        </m:r>
                      </m:e>
                      <m:sup>
                        <m:r>
                          <a:rPr lang="en-US" sz="2200" b="0" i="1" smtClean="0">
                            <a:latin typeface="Cambria Math"/>
                          </a:rPr>
                          <m:t>3</m:t>
                        </m:r>
                      </m:sup>
                    </m:sSup>
                  </m:oMath>
                </a14:m>
                <a:endParaRPr lang="en-US" sz="2200" dirty="0"/>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a:rPr>
                        <m:t>=</m:t>
                      </m:r>
                      <m:d>
                        <m:dPr>
                          <m:ctrlPr>
                            <a:rPr lang="en-US" sz="2200" i="1" smtClean="0">
                              <a:latin typeface="Cambria Math" panose="02040503050406030204" pitchFamily="18" charset="0"/>
                            </a:rPr>
                          </m:ctrlPr>
                        </m:dPr>
                        <m:e>
                          <m:r>
                            <a:rPr lang="en-US" sz="2200" b="0" i="1" smtClean="0">
                              <a:latin typeface="Cambria Math"/>
                            </a:rPr>
                            <m:t>−0.1445</m:t>
                          </m:r>
                        </m:e>
                      </m:d>
                      <m:r>
                        <a:rPr lang="en-US" sz="2200" b="0" i="1" smtClean="0">
                          <a:latin typeface="Cambria Math"/>
                        </a:rPr>
                        <m:t>−3</m:t>
                      </m:r>
                      <m:d>
                        <m:dPr>
                          <m:ctrlPr>
                            <a:rPr lang="en-US" sz="2200" i="1" smtClean="0">
                              <a:latin typeface="Cambria Math" panose="02040503050406030204" pitchFamily="18" charset="0"/>
                            </a:rPr>
                          </m:ctrlPr>
                        </m:dPr>
                        <m:e>
                          <m:r>
                            <a:rPr lang="en-US" sz="2200" b="0" i="1" smtClean="0">
                              <a:latin typeface="Cambria Math"/>
                            </a:rPr>
                            <m:t>1.9805</m:t>
                          </m:r>
                        </m:e>
                      </m:d>
                      <m:d>
                        <m:dPr>
                          <m:ctrlPr>
                            <a:rPr lang="en-US" sz="2200" i="1" smtClean="0">
                              <a:latin typeface="Cambria Math" panose="02040503050406030204" pitchFamily="18" charset="0"/>
                            </a:rPr>
                          </m:ctrlPr>
                        </m:dPr>
                        <m:e>
                          <m:r>
                            <a:rPr lang="en-US" sz="2200" b="0" i="1" smtClean="0">
                              <a:latin typeface="Cambria Math"/>
                            </a:rPr>
                            <m:t>−0.02734</m:t>
                          </m:r>
                        </m:e>
                      </m:d>
                      <m:r>
                        <a:rPr lang="en-US" sz="2200" b="0" i="1" smtClean="0">
                          <a:latin typeface="Cambria Math"/>
                        </a:rPr>
                        <m:t>+2</m:t>
                      </m:r>
                      <m:sSup>
                        <m:sSupPr>
                          <m:ctrlPr>
                            <a:rPr lang="en-US" sz="2200" i="1" smtClean="0">
                              <a:latin typeface="Cambria Math" panose="02040503050406030204" pitchFamily="18" charset="0"/>
                            </a:rPr>
                          </m:ctrlPr>
                        </m:sSupPr>
                        <m:e>
                          <m:d>
                            <m:dPr>
                              <m:ctrlPr>
                                <a:rPr lang="en-US" sz="2200" i="1" smtClean="0">
                                  <a:latin typeface="Cambria Math" panose="02040503050406030204" pitchFamily="18" charset="0"/>
                                </a:rPr>
                              </m:ctrlPr>
                            </m:dPr>
                            <m:e>
                              <m:r>
                                <a:rPr lang="en-US" sz="2200" b="0" i="1" smtClean="0">
                                  <a:latin typeface="Cambria Math"/>
                                </a:rPr>
                                <m:t>−0.02734</m:t>
                              </m:r>
                            </m:e>
                          </m:d>
                        </m:e>
                        <m:sup>
                          <m:r>
                            <a:rPr lang="en-US" sz="2200" b="0" i="1" smtClean="0">
                              <a:latin typeface="Cambria Math"/>
                            </a:rPr>
                            <m:t>3</m:t>
                          </m:r>
                        </m:sup>
                      </m:sSup>
                    </m:oMath>
                  </m:oMathPara>
                </a14:m>
                <a:endParaRPr lang="en-US" sz="2200" dirty="0"/>
              </a:p>
              <a:p>
                <a:pPr marL="0" indent="0">
                  <a:buNone/>
                </a:pPr>
                <a:r>
                  <a:rPr lang="en-US" sz="2200" dirty="0"/>
                  <a:t>=0.0178997</a:t>
                </a:r>
              </a:p>
              <a:p>
                <a:pPr marL="0" indent="0">
                  <a:buNone/>
                </a:pPr>
                <a:r>
                  <a:rPr lang="en-US" sz="2200" dirty="0"/>
                  <a:t>Third central moment</a:t>
                </a:r>
                <a14:m>
                  <m:oMath xmlns:m="http://schemas.openxmlformats.org/officeDocument/2006/math">
                    <m:r>
                      <a:rPr lang="en-US" sz="2200" b="0" i="1" smtClean="0">
                        <a:latin typeface="Cambria Math"/>
                      </a:rPr>
                      <m:t>=0.0178997.</m:t>
                    </m:r>
                  </m:oMath>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8D115742-27E6-4554-90FC-84E366CA3826}"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Karl Pearson’s Coefficients(CO1)</a:t>
            </a:r>
          </a:p>
        </p:txBody>
      </p:sp>
    </p:spTree>
    <p:extLst>
      <p:ext uri="{BB962C8B-B14F-4D97-AF65-F5344CB8AC3E}">
        <p14:creationId xmlns:p14="http://schemas.microsoft.com/office/powerpoint/2010/main" val="3029400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5EF85FF-115F-4947-B0B6-D3FD142C5BF0}"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noProof="0" dirty="0">
                <a:latin typeface="Times New Roman" panose="02020603050405020304" pitchFamily="18" charset="0"/>
              </a:rPr>
              <a:t>Daily Quiz</a:t>
            </a:r>
            <a:r>
              <a:rPr lang="en-US" sz="2400" b="1" dirty="0">
                <a:latin typeface="Times New Roman" panose="02020603050405020304" pitchFamily="18" charset="0"/>
              </a:rPr>
              <a:t>(CO1)</a:t>
            </a:r>
          </a:p>
        </p:txBody>
      </p:sp>
      <mc:AlternateContent xmlns:mc="http://schemas.openxmlformats.org/markup-compatibility/2006" xmlns:a14="http://schemas.microsoft.com/office/drawing/2010/main">
        <mc:Choice Requires="a14">
          <p:sp>
            <p:nvSpPr>
              <p:cNvPr id="10" name="Content Placeholder 9"/>
              <p:cNvSpPr>
                <a:spLocks noGrp="1"/>
              </p:cNvSpPr>
              <p:nvPr>
                <p:ph idx="1"/>
              </p:nvPr>
            </p:nvSpPr>
            <p:spPr/>
            <p:txBody>
              <a:bodyPr>
                <a:normAutofit/>
              </a:bodyPr>
              <a:lstStyle/>
              <a:p>
                <a:pPr marL="0" lvl="0" indent="0">
                  <a:buNone/>
                </a:pPr>
                <a:r>
                  <a:rPr lang="en-US" sz="2200" dirty="0"/>
                  <a:t>Q1. The first four moments of a distribution are 3, 10.5,40.5,168.Comment upon the nature of the distribution.</a:t>
                </a:r>
              </a:p>
              <a:p>
                <a:pPr marL="0" lvl="0" indent="0">
                  <a:buNone/>
                </a:pPr>
                <a:r>
                  <a:rPr lang="en-US" sz="2200" dirty="0"/>
                  <a:t>Q2. For a distribution, the mean is 10,variance is 16,</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𝛾</m:t>
                        </m:r>
                      </m:e>
                      <m:sub>
                        <m:r>
                          <a:rPr lang="en-US" sz="2200" i="1">
                            <a:latin typeface="Cambria Math"/>
                          </a:rPr>
                          <m:t>1</m:t>
                        </m:r>
                      </m:sub>
                    </m:sSub>
                  </m:oMath>
                </a14:m>
                <a:r>
                  <a:rPr lang="en-US" sz="2200" dirty="0"/>
                  <a:t> is 1 and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𝛽</m:t>
                        </m:r>
                      </m:e>
                      <m:sub>
                        <m:r>
                          <a:rPr lang="en-US" sz="2200" i="1">
                            <a:latin typeface="Cambria Math"/>
                          </a:rPr>
                          <m:t>2</m:t>
                        </m:r>
                      </m:sub>
                    </m:sSub>
                  </m:oMath>
                </a14:m>
                <a:r>
                  <a:rPr lang="en-US" sz="2200" dirty="0"/>
                  <a:t> is 4. Find the first four moment about origin.</a:t>
                </a:r>
              </a:p>
              <a:p>
                <a:pPr marL="0" indent="0">
                  <a:buNone/>
                </a:pPr>
                <a:endParaRPr lang="en-US" sz="2200" dirty="0"/>
              </a:p>
            </p:txBody>
          </p:sp>
        </mc:Choice>
        <mc:Fallback xmlns="">
          <p:sp>
            <p:nvSpPr>
              <p:cNvPr id="10" name="Content Placeholder 9"/>
              <p:cNvSpPr>
                <a:spLocks noGrp="1" noRot="1" noChangeAspect="1" noMove="1" noResize="1" noEditPoints="1" noAdjustHandles="1" noChangeArrowheads="1" noChangeShapeType="1" noTextEdit="1"/>
              </p:cNvSpPr>
              <p:nvPr>
                <p:ph idx="1"/>
              </p:nvPr>
            </p:nvSpPr>
            <p:spPr>
              <a:blipFill rotWithShape="1">
                <a:blip r:embed="rId3"/>
                <a:stretch>
                  <a:fillRect l="-889" t="-809" r="-296"/>
                </a:stretch>
              </a:blipFill>
            </p:spPr>
            <p:txBody>
              <a:bodyPr/>
              <a:lstStyle/>
              <a:p>
                <a:r>
                  <a:rPr lang="en-US">
                    <a:noFill/>
                  </a:rPr>
                  <a:t> </a:t>
                </a:r>
              </a:p>
            </p:txBody>
          </p:sp>
        </mc:Fallback>
      </mc:AlternateContent>
    </p:spTree>
    <p:extLst>
      <p:ext uri="{BB962C8B-B14F-4D97-AF65-F5344CB8AC3E}">
        <p14:creationId xmlns:p14="http://schemas.microsoft.com/office/powerpoint/2010/main" val="2694772378"/>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CD33BCF-D638-4B9B-96AF-0E39164E3A57}"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noProof="0" dirty="0">
                <a:latin typeface="Times New Roman" panose="02020603050405020304" pitchFamily="18" charset="0"/>
              </a:rPr>
              <a:t>Recap</a:t>
            </a:r>
            <a:r>
              <a:rPr lang="en-US" sz="2400" b="1" dirty="0">
                <a:latin typeface="Times New Roman" panose="02020603050405020304" pitchFamily="18" charset="0"/>
              </a:rPr>
              <a:t>(CO1)</a:t>
            </a:r>
          </a:p>
        </p:txBody>
      </p:sp>
      <p:sp>
        <p:nvSpPr>
          <p:cNvPr id="10" name="Content Placeholder 9"/>
          <p:cNvSpPr>
            <a:spLocks noGrp="1"/>
          </p:cNvSpPr>
          <p:nvPr>
            <p:ph idx="1"/>
          </p:nvPr>
        </p:nvSpPr>
        <p:spPr/>
        <p:txBody>
          <a:bodyPr>
            <a:normAutofit/>
          </a:bodyPr>
          <a:lstStyle/>
          <a:p>
            <a:pPr>
              <a:buFont typeface="Wingdings" pitchFamily="2" charset="2"/>
              <a:buChar char="ü"/>
            </a:pPr>
            <a:r>
              <a:rPr lang="en-US" sz="2200" dirty="0">
                <a:latin typeface="Times New Roman" pitchFamily="18" charset="0"/>
                <a:ea typeface="Calibri" panose="020F0502020204030204" pitchFamily="34" charset="0"/>
                <a:cs typeface="Times New Roman" pitchFamily="18" charset="0"/>
              </a:rPr>
              <a:t>Measures of central tendency</a:t>
            </a:r>
          </a:p>
          <a:p>
            <a:pPr>
              <a:buFont typeface="Wingdings" pitchFamily="2" charset="2"/>
              <a:buChar char="ü"/>
            </a:pPr>
            <a:r>
              <a:rPr lang="en-US" sz="2200" dirty="0">
                <a:latin typeface="Times New Roman" pitchFamily="18" charset="0"/>
                <a:ea typeface="Calibri" panose="020F0502020204030204" pitchFamily="34" charset="0"/>
                <a:cs typeface="Times New Roman" pitchFamily="18" charset="0"/>
              </a:rPr>
              <a:t>Moment</a:t>
            </a:r>
            <a:endParaRPr lang="en-US" sz="2200" dirty="0"/>
          </a:p>
        </p:txBody>
      </p:sp>
    </p:spTree>
    <p:extLst>
      <p:ext uri="{BB962C8B-B14F-4D97-AF65-F5344CB8AC3E}">
        <p14:creationId xmlns:p14="http://schemas.microsoft.com/office/powerpoint/2010/main" val="2576486913"/>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gn="ctr">
              <a:buNone/>
            </a:pPr>
            <a:r>
              <a:rPr lang="en-US" sz="2400" b="1" spc="-110" dirty="0">
                <a:solidFill>
                  <a:schemeClr val="tx1">
                    <a:lumMod val="85000"/>
                    <a:lumOff val="15000"/>
                  </a:schemeClr>
                </a:solidFill>
                <a:cs typeface="Arial"/>
              </a:rPr>
              <a:t>Skewness</a:t>
            </a:r>
            <a:endParaRPr lang="en-US" sz="2400" b="1" dirty="0"/>
          </a:p>
          <a:p>
            <a:r>
              <a:rPr lang="en-US" sz="2200" dirty="0"/>
              <a:t>It tells us whether the distribution is normal or not </a:t>
            </a:r>
          </a:p>
          <a:p>
            <a:r>
              <a:rPr lang="en-US" sz="2200" dirty="0"/>
              <a:t>It gives us an idea about the nature and degree of concentration of observations about the mean </a:t>
            </a:r>
          </a:p>
          <a:p>
            <a:r>
              <a:rPr lang="en-US" sz="2200" dirty="0"/>
              <a:t>The empirical relation of mean, median and mode are based on a moderately skewed distribution</a:t>
            </a:r>
            <a:endParaRPr lang="en-US" sz="2200" b="1" dirty="0">
              <a:solidFill>
                <a:schemeClr val="tx1">
                  <a:lumMod val="85000"/>
                  <a:lumOff val="15000"/>
                </a:schemeClr>
              </a:solidFill>
            </a:endParaRPr>
          </a:p>
        </p:txBody>
      </p:sp>
      <p:sp>
        <p:nvSpPr>
          <p:cNvPr id="4" name="Date Placeholder 3"/>
          <p:cNvSpPr>
            <a:spLocks noGrp="1"/>
          </p:cNvSpPr>
          <p:nvPr>
            <p:ph type="dt" sz="half" idx="10"/>
          </p:nvPr>
        </p:nvSpPr>
        <p:spPr/>
        <p:txBody>
          <a:bodyPr/>
          <a:lstStyle/>
          <a:p>
            <a:fld id="{B9A7EF9E-F49A-44A4-AA9A-E6AEBE21B80E}"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spc="-110" dirty="0">
                <a:solidFill>
                  <a:schemeClr val="tx1">
                    <a:lumMod val="85000"/>
                    <a:lumOff val="15000"/>
                  </a:schemeClr>
                </a:solidFill>
                <a:latin typeface="Times New Roman" panose="02020603050405020304" pitchFamily="18" charset="0"/>
                <a:cs typeface="Arial"/>
              </a:rPr>
              <a:t>Topic objective </a:t>
            </a:r>
            <a:r>
              <a:rPr lang="en-US" sz="2400" b="1" dirty="0">
                <a:latin typeface="Times New Roman" panose="02020603050405020304" pitchFamily="18" charset="0"/>
              </a:rPr>
              <a:t>(CO1)</a:t>
            </a:r>
          </a:p>
        </p:txBody>
      </p:sp>
    </p:spTree>
    <p:extLst>
      <p:ext uri="{BB962C8B-B14F-4D97-AF65-F5344CB8AC3E}">
        <p14:creationId xmlns:p14="http://schemas.microsoft.com/office/powerpoint/2010/main" val="7865646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a:lnSpc>
                <a:spcPct val="100000"/>
              </a:lnSpc>
              <a:spcBef>
                <a:spcPts val="570"/>
              </a:spcBef>
              <a:buFont typeface="Wingdings" pitchFamily="2" charset="2"/>
              <a:buChar char="q"/>
            </a:pPr>
            <a:r>
              <a:rPr lang="en-US" sz="2600" b="1" spc="-110" dirty="0">
                <a:solidFill>
                  <a:schemeClr val="tx1">
                    <a:lumMod val="85000"/>
                    <a:lumOff val="15000"/>
                  </a:schemeClr>
                </a:solidFill>
                <a:cs typeface="Arial"/>
              </a:rPr>
              <a:t>Skewness:</a:t>
            </a:r>
          </a:p>
          <a:p>
            <a:pPr marL="12700">
              <a:lnSpc>
                <a:spcPct val="100000"/>
              </a:lnSpc>
              <a:spcBef>
                <a:spcPts val="570"/>
              </a:spcBef>
            </a:pPr>
            <a:r>
              <a:rPr lang="en-US" sz="2200" spc="-155" dirty="0">
                <a:solidFill>
                  <a:schemeClr val="tx1">
                    <a:lumMod val="85000"/>
                    <a:lumOff val="15000"/>
                  </a:schemeClr>
                </a:solidFill>
                <a:cs typeface="Arial"/>
              </a:rPr>
              <a:t>I t   </a:t>
            </a:r>
            <a:r>
              <a:rPr lang="en-US" sz="2200" spc="-140" dirty="0">
                <a:solidFill>
                  <a:schemeClr val="tx1">
                    <a:lumMod val="85000"/>
                    <a:lumOff val="15000"/>
                  </a:schemeClr>
                </a:solidFill>
                <a:cs typeface="Arial"/>
              </a:rPr>
              <a:t>means </a:t>
            </a:r>
            <a:r>
              <a:rPr lang="en-US" sz="2200" i="1" spc="-80" dirty="0">
                <a:solidFill>
                  <a:schemeClr val="tx1">
                    <a:lumMod val="85000"/>
                    <a:lumOff val="15000"/>
                  </a:schemeClr>
                </a:solidFill>
                <a:uFill>
                  <a:solidFill>
                    <a:srgbClr val="7F007F"/>
                  </a:solidFill>
                </a:uFill>
                <a:cs typeface="Trebuchet MS"/>
              </a:rPr>
              <a:t>lack </a:t>
            </a:r>
            <a:r>
              <a:rPr lang="en-US" sz="2200" i="1" spc="-120" dirty="0">
                <a:solidFill>
                  <a:schemeClr val="tx1">
                    <a:lumMod val="85000"/>
                    <a:lumOff val="15000"/>
                  </a:schemeClr>
                </a:solidFill>
                <a:uFill>
                  <a:solidFill>
                    <a:srgbClr val="7F007F"/>
                  </a:solidFill>
                </a:uFill>
                <a:cs typeface="Trebuchet MS"/>
              </a:rPr>
              <a:t>of</a:t>
            </a:r>
            <a:r>
              <a:rPr lang="en-US" sz="2200" i="1" spc="-5" dirty="0">
                <a:solidFill>
                  <a:schemeClr val="tx1">
                    <a:lumMod val="85000"/>
                    <a:lumOff val="15000"/>
                  </a:schemeClr>
                </a:solidFill>
                <a:uFill>
                  <a:solidFill>
                    <a:srgbClr val="7F007F"/>
                  </a:solidFill>
                </a:uFill>
                <a:cs typeface="Trebuchet MS"/>
              </a:rPr>
              <a:t> </a:t>
            </a:r>
            <a:r>
              <a:rPr lang="en-US" sz="2200" i="1" spc="-114" dirty="0">
                <a:solidFill>
                  <a:schemeClr val="tx1">
                    <a:lumMod val="85000"/>
                    <a:lumOff val="15000"/>
                  </a:schemeClr>
                </a:solidFill>
                <a:uFill>
                  <a:solidFill>
                    <a:srgbClr val="7F007F"/>
                  </a:solidFill>
                </a:uFill>
                <a:cs typeface="Trebuchet MS"/>
              </a:rPr>
              <a:t>symmetry.</a:t>
            </a:r>
            <a:endParaRPr lang="en-US" sz="2200" dirty="0">
              <a:solidFill>
                <a:schemeClr val="tx1">
                  <a:lumMod val="85000"/>
                  <a:lumOff val="15000"/>
                </a:schemeClr>
              </a:solidFill>
              <a:cs typeface="Trebuchet MS"/>
            </a:endParaRPr>
          </a:p>
          <a:p>
            <a:pPr marL="12700" marR="5080">
              <a:lnSpc>
                <a:spcPct val="102200"/>
              </a:lnSpc>
              <a:spcBef>
                <a:spcPts val="430"/>
              </a:spcBef>
            </a:pPr>
            <a:r>
              <a:rPr lang="en-US" sz="2200" spc="60" dirty="0">
                <a:solidFill>
                  <a:schemeClr val="tx1">
                    <a:lumMod val="85000"/>
                    <a:lumOff val="15000"/>
                  </a:schemeClr>
                </a:solidFill>
                <a:cs typeface="Arial"/>
              </a:rPr>
              <a:t>It </a:t>
            </a:r>
            <a:r>
              <a:rPr lang="en-US" sz="2200" i="1" spc="-80" dirty="0">
                <a:solidFill>
                  <a:schemeClr val="tx1">
                    <a:lumMod val="85000"/>
                    <a:lumOff val="15000"/>
                  </a:schemeClr>
                </a:solidFill>
                <a:uFill>
                  <a:solidFill>
                    <a:srgbClr val="0000FF"/>
                  </a:solidFill>
                </a:uFill>
                <a:cs typeface="Trebuchet MS"/>
              </a:rPr>
              <a:t>gives </a:t>
            </a:r>
            <a:r>
              <a:rPr lang="en-US" sz="2200" i="1" spc="-65" dirty="0">
                <a:solidFill>
                  <a:schemeClr val="tx1">
                    <a:lumMod val="85000"/>
                    <a:lumOff val="15000"/>
                  </a:schemeClr>
                </a:solidFill>
                <a:uFill>
                  <a:solidFill>
                    <a:srgbClr val="0000FF"/>
                  </a:solidFill>
                </a:uFill>
                <a:cs typeface="Trebuchet MS"/>
              </a:rPr>
              <a:t>us </a:t>
            </a:r>
            <a:r>
              <a:rPr lang="en-US" sz="2200" i="1" spc="-75" dirty="0">
                <a:solidFill>
                  <a:schemeClr val="tx1">
                    <a:lumMod val="85000"/>
                    <a:lumOff val="15000"/>
                  </a:schemeClr>
                </a:solidFill>
                <a:uFill>
                  <a:solidFill>
                    <a:srgbClr val="0000FF"/>
                  </a:solidFill>
                </a:uFill>
                <a:cs typeface="Trebuchet MS"/>
              </a:rPr>
              <a:t>an </a:t>
            </a:r>
            <a:r>
              <a:rPr lang="en-US" sz="2200" i="1" spc="-114" dirty="0">
                <a:solidFill>
                  <a:schemeClr val="tx1">
                    <a:lumMod val="85000"/>
                    <a:lumOff val="15000"/>
                  </a:schemeClr>
                </a:solidFill>
                <a:uFill>
                  <a:solidFill>
                    <a:srgbClr val="0000FF"/>
                  </a:solidFill>
                </a:uFill>
                <a:cs typeface="Trebuchet MS"/>
              </a:rPr>
              <a:t>idea </a:t>
            </a:r>
            <a:r>
              <a:rPr lang="en-US" sz="2200" i="1" spc="-75" dirty="0">
                <a:solidFill>
                  <a:schemeClr val="tx1">
                    <a:lumMod val="85000"/>
                    <a:lumOff val="15000"/>
                  </a:schemeClr>
                </a:solidFill>
                <a:uFill>
                  <a:solidFill>
                    <a:srgbClr val="0000FF"/>
                  </a:solidFill>
                </a:uFill>
                <a:cs typeface="Trebuchet MS"/>
              </a:rPr>
              <a:t>about </a:t>
            </a:r>
            <a:r>
              <a:rPr lang="en-US" sz="2200" i="1" spc="-120" dirty="0">
                <a:solidFill>
                  <a:schemeClr val="tx1">
                    <a:lumMod val="85000"/>
                    <a:lumOff val="15000"/>
                  </a:schemeClr>
                </a:solidFill>
                <a:uFill>
                  <a:solidFill>
                    <a:srgbClr val="0000FF"/>
                  </a:solidFill>
                </a:uFill>
                <a:cs typeface="Trebuchet MS"/>
              </a:rPr>
              <a:t>the </a:t>
            </a:r>
            <a:r>
              <a:rPr lang="en-US" sz="2200" i="1" spc="-85" dirty="0">
                <a:solidFill>
                  <a:schemeClr val="tx1">
                    <a:lumMod val="85000"/>
                    <a:lumOff val="15000"/>
                  </a:schemeClr>
                </a:solidFill>
                <a:uFill>
                  <a:solidFill>
                    <a:srgbClr val="0000FF"/>
                  </a:solidFill>
                </a:uFill>
                <a:cs typeface="Trebuchet MS"/>
              </a:rPr>
              <a:t>shape </a:t>
            </a:r>
            <a:r>
              <a:rPr lang="en-US" sz="2200" i="1" spc="-120" dirty="0">
                <a:solidFill>
                  <a:schemeClr val="tx1">
                    <a:lumMod val="85000"/>
                    <a:lumOff val="15000"/>
                  </a:schemeClr>
                </a:solidFill>
                <a:uFill>
                  <a:solidFill>
                    <a:srgbClr val="0000FF"/>
                  </a:solidFill>
                </a:uFill>
                <a:cs typeface="Trebuchet MS"/>
              </a:rPr>
              <a:t>of the </a:t>
            </a:r>
            <a:r>
              <a:rPr lang="en-US" sz="2200" i="1" spc="-95" dirty="0">
                <a:solidFill>
                  <a:schemeClr val="tx1">
                    <a:lumMod val="85000"/>
                    <a:lumOff val="15000"/>
                  </a:schemeClr>
                </a:solidFill>
                <a:uFill>
                  <a:solidFill>
                    <a:srgbClr val="0000FF"/>
                  </a:solidFill>
                </a:uFill>
                <a:cs typeface="Trebuchet MS"/>
              </a:rPr>
              <a:t>curve</a:t>
            </a:r>
            <a:r>
              <a:rPr lang="en-US" sz="2200" i="1" spc="-95" dirty="0">
                <a:solidFill>
                  <a:schemeClr val="tx1">
                    <a:lumMod val="85000"/>
                    <a:lumOff val="15000"/>
                  </a:schemeClr>
                </a:solidFill>
                <a:cs typeface="Trebuchet MS"/>
              </a:rPr>
              <a:t> </a:t>
            </a:r>
            <a:r>
              <a:rPr lang="en-US" sz="2200" spc="-65" dirty="0">
                <a:solidFill>
                  <a:schemeClr val="tx1">
                    <a:lumMod val="85000"/>
                    <a:lumOff val="15000"/>
                  </a:schemeClr>
                </a:solidFill>
                <a:cs typeface="Arial"/>
              </a:rPr>
              <a:t>which </a:t>
            </a:r>
            <a:r>
              <a:rPr lang="en-US" sz="2200" spc="-165" dirty="0">
                <a:solidFill>
                  <a:schemeClr val="tx1">
                    <a:lumMod val="85000"/>
                    <a:lumOff val="15000"/>
                  </a:schemeClr>
                </a:solidFill>
                <a:cs typeface="Arial"/>
              </a:rPr>
              <a:t>we  </a:t>
            </a:r>
            <a:r>
              <a:rPr lang="en-US" sz="2200" spc="-110" dirty="0">
                <a:solidFill>
                  <a:schemeClr val="tx1">
                    <a:lumMod val="85000"/>
                    <a:lumOff val="15000"/>
                  </a:schemeClr>
                </a:solidFill>
                <a:cs typeface="Arial"/>
              </a:rPr>
              <a:t>can </a:t>
            </a:r>
            <a:r>
              <a:rPr lang="en-US" sz="2200" spc="-90" dirty="0">
                <a:solidFill>
                  <a:schemeClr val="tx1">
                    <a:lumMod val="85000"/>
                    <a:lumOff val="15000"/>
                  </a:schemeClr>
                </a:solidFill>
                <a:cs typeface="Arial"/>
              </a:rPr>
              <a:t>draw </a:t>
            </a:r>
            <a:r>
              <a:rPr lang="en-US" sz="2200" spc="-5" dirty="0">
                <a:solidFill>
                  <a:schemeClr val="tx1">
                    <a:lumMod val="85000"/>
                    <a:lumOff val="15000"/>
                  </a:schemeClr>
                </a:solidFill>
                <a:cs typeface="Arial"/>
              </a:rPr>
              <a:t>with </a:t>
            </a:r>
            <a:r>
              <a:rPr lang="en-US" sz="2200" spc="-50" dirty="0">
                <a:solidFill>
                  <a:schemeClr val="tx1">
                    <a:lumMod val="85000"/>
                    <a:lumOff val="15000"/>
                  </a:schemeClr>
                </a:solidFill>
                <a:cs typeface="Arial"/>
              </a:rPr>
              <a:t>the </a:t>
            </a:r>
            <a:r>
              <a:rPr lang="en-US" sz="2200" spc="-85" dirty="0">
                <a:solidFill>
                  <a:schemeClr val="tx1">
                    <a:lumMod val="85000"/>
                    <a:lumOff val="15000"/>
                  </a:schemeClr>
                </a:solidFill>
                <a:cs typeface="Arial"/>
              </a:rPr>
              <a:t>help </a:t>
            </a:r>
            <a:r>
              <a:rPr lang="en-US" sz="2200" spc="-30" dirty="0">
                <a:solidFill>
                  <a:schemeClr val="tx1">
                    <a:lumMod val="85000"/>
                    <a:lumOff val="15000"/>
                  </a:schemeClr>
                </a:solidFill>
                <a:cs typeface="Arial"/>
              </a:rPr>
              <a:t>of </a:t>
            </a:r>
            <a:r>
              <a:rPr lang="en-US" sz="2200" spc="-50" dirty="0">
                <a:solidFill>
                  <a:schemeClr val="tx1">
                    <a:lumMod val="85000"/>
                    <a:lumOff val="15000"/>
                  </a:schemeClr>
                </a:solidFill>
                <a:cs typeface="Arial"/>
              </a:rPr>
              <a:t>the </a:t>
            </a:r>
            <a:r>
              <a:rPr lang="en-US" sz="2200" spc="-90" dirty="0">
                <a:solidFill>
                  <a:schemeClr val="tx1">
                    <a:lumMod val="85000"/>
                    <a:lumOff val="15000"/>
                  </a:schemeClr>
                </a:solidFill>
                <a:cs typeface="Arial"/>
              </a:rPr>
              <a:t>given</a:t>
            </a:r>
            <a:r>
              <a:rPr lang="en-US" sz="2200" spc="5" dirty="0">
                <a:solidFill>
                  <a:schemeClr val="tx1">
                    <a:lumMod val="85000"/>
                    <a:lumOff val="15000"/>
                  </a:schemeClr>
                </a:solidFill>
                <a:cs typeface="Arial"/>
              </a:rPr>
              <a:t> </a:t>
            </a:r>
            <a:r>
              <a:rPr lang="en-US" sz="2200" spc="-45" dirty="0">
                <a:solidFill>
                  <a:schemeClr val="tx1">
                    <a:lumMod val="85000"/>
                    <a:lumOff val="15000"/>
                  </a:schemeClr>
                </a:solidFill>
                <a:cs typeface="Arial"/>
              </a:rPr>
              <a:t>data.</a:t>
            </a:r>
            <a:endParaRPr lang="en-US" sz="2200" dirty="0">
              <a:solidFill>
                <a:schemeClr val="tx1">
                  <a:lumMod val="85000"/>
                  <a:lumOff val="15000"/>
                </a:schemeClr>
              </a:solidFill>
              <a:cs typeface="Arial"/>
            </a:endParaRPr>
          </a:p>
          <a:p>
            <a:pPr marL="12700">
              <a:lnSpc>
                <a:spcPct val="100000"/>
              </a:lnSpc>
              <a:spcBef>
                <a:spcPts val="480"/>
              </a:spcBef>
            </a:pPr>
            <a:r>
              <a:rPr lang="en-US" sz="2200" spc="-20" dirty="0">
                <a:solidFill>
                  <a:schemeClr val="tx1">
                    <a:lumMod val="85000"/>
                    <a:lumOff val="15000"/>
                  </a:schemeClr>
                </a:solidFill>
                <a:cs typeface="Arial"/>
              </a:rPr>
              <a:t>A </a:t>
            </a:r>
            <a:r>
              <a:rPr lang="en-US" sz="2200" spc="-25" dirty="0">
                <a:solidFill>
                  <a:schemeClr val="tx1">
                    <a:lumMod val="85000"/>
                    <a:lumOff val="15000"/>
                  </a:schemeClr>
                </a:solidFill>
                <a:cs typeface="Arial"/>
              </a:rPr>
              <a:t>distribution </a:t>
            </a:r>
            <a:r>
              <a:rPr lang="en-US" sz="2200" spc="-95" dirty="0">
                <a:solidFill>
                  <a:schemeClr val="tx1">
                    <a:lumMod val="85000"/>
                    <a:lumOff val="15000"/>
                  </a:schemeClr>
                </a:solidFill>
                <a:cs typeface="Arial"/>
              </a:rPr>
              <a:t>is </a:t>
            </a:r>
            <a:r>
              <a:rPr lang="en-US" sz="2200" spc="-105" dirty="0">
                <a:solidFill>
                  <a:schemeClr val="tx1">
                    <a:lumMod val="85000"/>
                    <a:lumOff val="15000"/>
                  </a:schemeClr>
                </a:solidFill>
                <a:cs typeface="Arial"/>
              </a:rPr>
              <a:t>said </a:t>
            </a:r>
            <a:r>
              <a:rPr lang="en-US" sz="2200" spc="15" dirty="0">
                <a:solidFill>
                  <a:schemeClr val="tx1">
                    <a:lumMod val="85000"/>
                    <a:lumOff val="15000"/>
                  </a:schemeClr>
                </a:solidFill>
                <a:cs typeface="Arial"/>
              </a:rPr>
              <a:t>to </a:t>
            </a:r>
            <a:r>
              <a:rPr lang="en-US" sz="2200" spc="-114" dirty="0">
                <a:solidFill>
                  <a:schemeClr val="tx1">
                    <a:lumMod val="85000"/>
                    <a:lumOff val="15000"/>
                  </a:schemeClr>
                </a:solidFill>
                <a:cs typeface="Arial"/>
              </a:rPr>
              <a:t>be </a:t>
            </a:r>
            <a:r>
              <a:rPr lang="en-US" sz="2200" spc="-150" dirty="0">
                <a:solidFill>
                  <a:schemeClr val="tx1">
                    <a:lumMod val="85000"/>
                    <a:lumOff val="15000"/>
                  </a:schemeClr>
                </a:solidFill>
                <a:cs typeface="Arial"/>
              </a:rPr>
              <a:t>skewed</a:t>
            </a:r>
            <a:r>
              <a:rPr lang="en-US" sz="2200" spc="-135" dirty="0">
                <a:solidFill>
                  <a:schemeClr val="tx1">
                    <a:lumMod val="85000"/>
                    <a:lumOff val="15000"/>
                  </a:schemeClr>
                </a:solidFill>
                <a:cs typeface="Arial"/>
              </a:rPr>
              <a:t> </a:t>
            </a:r>
            <a:r>
              <a:rPr lang="en-US" sz="2200" spc="15" dirty="0">
                <a:solidFill>
                  <a:schemeClr val="tx1">
                    <a:lumMod val="85000"/>
                    <a:lumOff val="15000"/>
                  </a:schemeClr>
                </a:solidFill>
                <a:cs typeface="Arial"/>
              </a:rPr>
              <a:t>if—</a:t>
            </a:r>
            <a:endParaRPr lang="en-US" sz="2200" dirty="0">
              <a:solidFill>
                <a:schemeClr val="tx1">
                  <a:lumMod val="85000"/>
                  <a:lumOff val="15000"/>
                </a:schemeClr>
              </a:solidFill>
              <a:cs typeface="Arial"/>
            </a:endParaRPr>
          </a:p>
          <a:p>
            <a:pPr marL="0" indent="0">
              <a:spcBef>
                <a:spcPts val="950"/>
              </a:spcBef>
              <a:buNone/>
            </a:pPr>
            <a:r>
              <a:rPr lang="en-US" sz="2200" spc="-20" dirty="0">
                <a:solidFill>
                  <a:schemeClr val="tx1">
                    <a:lumMod val="85000"/>
                    <a:lumOff val="15000"/>
                  </a:schemeClr>
                </a:solidFill>
                <a:cs typeface="Tahoma"/>
              </a:rPr>
              <a:t>Mean, </a:t>
            </a:r>
            <a:r>
              <a:rPr lang="en-US" sz="2200" spc="-55" dirty="0">
                <a:solidFill>
                  <a:schemeClr val="tx1">
                    <a:lumMod val="85000"/>
                    <a:lumOff val="15000"/>
                  </a:schemeClr>
                </a:solidFill>
                <a:cs typeface="Tahoma"/>
              </a:rPr>
              <a:t>median and </a:t>
            </a:r>
            <a:r>
              <a:rPr lang="en-US" sz="2200" spc="-60" dirty="0">
                <a:solidFill>
                  <a:schemeClr val="tx1">
                    <a:lumMod val="85000"/>
                    <a:lumOff val="15000"/>
                  </a:schemeClr>
                </a:solidFill>
                <a:cs typeface="Tahoma"/>
              </a:rPr>
              <a:t>mode</a:t>
            </a:r>
            <a:r>
              <a:rPr lang="en-US" sz="2200" spc="125" dirty="0">
                <a:solidFill>
                  <a:schemeClr val="tx1">
                    <a:lumMod val="85000"/>
                    <a:lumOff val="15000"/>
                  </a:schemeClr>
                </a:solidFill>
                <a:cs typeface="Tahoma"/>
              </a:rPr>
              <a:t> </a:t>
            </a:r>
            <a:r>
              <a:rPr lang="en-US" sz="2200" spc="-10" dirty="0">
                <a:solidFill>
                  <a:schemeClr val="tx1">
                    <a:lumMod val="85000"/>
                    <a:lumOff val="15000"/>
                  </a:schemeClr>
                </a:solidFill>
                <a:cs typeface="Tahoma"/>
              </a:rPr>
              <a:t>fall </a:t>
            </a:r>
            <a:r>
              <a:rPr lang="en-US" sz="2200" spc="-5" dirty="0">
                <a:solidFill>
                  <a:schemeClr val="tx1">
                    <a:lumMod val="85000"/>
                    <a:lumOff val="15000"/>
                  </a:schemeClr>
                </a:solidFill>
                <a:cs typeface="Tahoma"/>
              </a:rPr>
              <a:t>at </a:t>
            </a:r>
            <a:r>
              <a:rPr lang="en-US" sz="2200" spc="-40" dirty="0">
                <a:solidFill>
                  <a:schemeClr val="tx1">
                    <a:lumMod val="85000"/>
                    <a:lumOff val="15000"/>
                  </a:schemeClr>
                </a:solidFill>
                <a:cs typeface="Tahoma"/>
              </a:rPr>
              <a:t>different </a:t>
            </a:r>
            <a:r>
              <a:rPr lang="en-US" sz="2200" spc="-25" dirty="0">
                <a:solidFill>
                  <a:schemeClr val="tx1">
                    <a:lumMod val="85000"/>
                    <a:lumOff val="15000"/>
                  </a:schemeClr>
                </a:solidFill>
                <a:cs typeface="Tahoma"/>
              </a:rPr>
              <a:t>points, </a:t>
            </a:r>
            <a:r>
              <a:rPr lang="en-US" sz="2200" spc="-40" dirty="0">
                <a:solidFill>
                  <a:schemeClr val="tx1">
                    <a:lumMod val="85000"/>
                    <a:lumOff val="15000"/>
                  </a:schemeClr>
                </a:solidFill>
                <a:cs typeface="Tahoma"/>
              </a:rPr>
              <a:t>i.e.,</a:t>
            </a:r>
            <a:endParaRPr lang="en-US" sz="2200" dirty="0">
              <a:solidFill>
                <a:schemeClr val="tx1">
                  <a:lumMod val="85000"/>
                  <a:lumOff val="15000"/>
                </a:schemeClr>
              </a:solidFill>
              <a:cs typeface="Tahoma"/>
            </a:endParaRPr>
          </a:p>
          <a:p>
            <a:pPr marL="0" indent="0">
              <a:spcBef>
                <a:spcPts val="950"/>
              </a:spcBef>
              <a:buNone/>
            </a:pPr>
            <a:r>
              <a:rPr lang="en-US" sz="2200" i="1" spc="-5" dirty="0">
                <a:solidFill>
                  <a:schemeClr val="tx1">
                    <a:lumMod val="85000"/>
                    <a:lumOff val="15000"/>
                  </a:schemeClr>
                </a:solidFill>
                <a:uFill>
                  <a:solidFill>
                    <a:srgbClr val="0000FF"/>
                  </a:solidFill>
                </a:uFill>
              </a:rPr>
              <a:t>Mean </a:t>
            </a:r>
            <a:r>
              <a:rPr lang="en-US" sz="2200" spc="50" dirty="0">
                <a:solidFill>
                  <a:schemeClr val="tx1">
                    <a:lumMod val="85000"/>
                    <a:lumOff val="15000"/>
                  </a:schemeClr>
                </a:solidFill>
                <a:uFill>
                  <a:solidFill>
                    <a:srgbClr val="0000FF"/>
                  </a:solidFill>
                </a:uFill>
                <a:cs typeface="Lucida Sans Unicode"/>
              </a:rPr>
              <a:t>ƒ</a:t>
            </a:r>
            <a:r>
              <a:rPr lang="en-US" sz="2200" spc="50" dirty="0">
                <a:solidFill>
                  <a:schemeClr val="tx1">
                    <a:lumMod val="85000"/>
                    <a:lumOff val="15000"/>
                  </a:schemeClr>
                </a:solidFill>
                <a:uFill>
                  <a:solidFill>
                    <a:srgbClr val="0000FF"/>
                  </a:solidFill>
                </a:uFill>
                <a:cs typeface="Tahoma"/>
              </a:rPr>
              <a:t>= </a:t>
            </a:r>
            <a:r>
              <a:rPr lang="en-US" sz="2200" i="1" dirty="0">
                <a:solidFill>
                  <a:schemeClr val="tx1">
                    <a:lumMod val="85000"/>
                    <a:lumOff val="15000"/>
                  </a:schemeClr>
                </a:solidFill>
                <a:uFill>
                  <a:solidFill>
                    <a:srgbClr val="0000FF"/>
                  </a:solidFill>
                </a:uFill>
              </a:rPr>
              <a:t>Median </a:t>
            </a:r>
            <a:r>
              <a:rPr lang="en-US" sz="2200" spc="50" dirty="0">
                <a:solidFill>
                  <a:schemeClr val="tx1">
                    <a:lumMod val="85000"/>
                    <a:lumOff val="15000"/>
                  </a:schemeClr>
                </a:solidFill>
                <a:uFill>
                  <a:solidFill>
                    <a:srgbClr val="0000FF"/>
                  </a:solidFill>
                </a:uFill>
                <a:cs typeface="Lucida Sans Unicode"/>
              </a:rPr>
              <a:t>ƒ</a:t>
            </a:r>
            <a:r>
              <a:rPr lang="en-US" sz="2200" spc="50" dirty="0">
                <a:solidFill>
                  <a:schemeClr val="tx1">
                    <a:lumMod val="85000"/>
                    <a:lumOff val="15000"/>
                  </a:schemeClr>
                </a:solidFill>
                <a:uFill>
                  <a:solidFill>
                    <a:srgbClr val="0000FF"/>
                  </a:solidFill>
                </a:uFill>
                <a:cs typeface="Tahoma"/>
              </a:rPr>
              <a:t>=</a:t>
            </a:r>
            <a:r>
              <a:rPr lang="en-US" sz="2200" spc="40" dirty="0">
                <a:solidFill>
                  <a:schemeClr val="tx1">
                    <a:lumMod val="85000"/>
                    <a:lumOff val="15000"/>
                  </a:schemeClr>
                </a:solidFill>
                <a:uFill>
                  <a:solidFill>
                    <a:srgbClr val="0000FF"/>
                  </a:solidFill>
                </a:uFill>
                <a:cs typeface="Tahoma"/>
              </a:rPr>
              <a:t> </a:t>
            </a:r>
            <a:r>
              <a:rPr lang="en-US" sz="2200" i="1" spc="-225" dirty="0">
                <a:solidFill>
                  <a:schemeClr val="tx1">
                    <a:lumMod val="85000"/>
                    <a:lumOff val="15000"/>
                  </a:schemeClr>
                </a:solidFill>
                <a:uFill>
                  <a:solidFill>
                    <a:srgbClr val="0000FF"/>
                  </a:solidFill>
                </a:uFill>
              </a:rPr>
              <a:t>Mode</a:t>
            </a:r>
            <a:r>
              <a:rPr lang="en-US" sz="2200" spc="-225" dirty="0">
                <a:solidFill>
                  <a:schemeClr val="tx1">
                    <a:lumMod val="85000"/>
                    <a:lumOff val="15000"/>
                  </a:schemeClr>
                </a:solidFill>
                <a:uFill>
                  <a:solidFill>
                    <a:srgbClr val="0000FF"/>
                  </a:solidFill>
                </a:uFill>
                <a:cs typeface="Tahoma"/>
              </a:rPr>
              <a:t>;</a:t>
            </a:r>
            <a:endParaRPr lang="en-US" sz="2200" dirty="0">
              <a:solidFill>
                <a:schemeClr val="tx1">
                  <a:lumMod val="85000"/>
                  <a:lumOff val="15000"/>
                </a:schemeClr>
              </a:solidFill>
              <a:cs typeface="Tahoma"/>
            </a:endParaRPr>
          </a:p>
          <a:p>
            <a:pPr marL="12700" algn="just">
              <a:lnSpc>
                <a:spcPct val="100000"/>
              </a:lnSpc>
              <a:spcBef>
                <a:spcPts val="125"/>
              </a:spcBef>
            </a:pPr>
            <a:r>
              <a:rPr lang="en-US" sz="2200" spc="-30" dirty="0">
                <a:solidFill>
                  <a:schemeClr val="tx1">
                    <a:lumMod val="85000"/>
                    <a:lumOff val="15000"/>
                  </a:schemeClr>
                </a:solidFill>
                <a:cs typeface="Tahoma"/>
              </a:rPr>
              <a:t>Quartiles </a:t>
            </a:r>
            <a:r>
              <a:rPr lang="en-US" sz="2200" spc="-85" dirty="0">
                <a:solidFill>
                  <a:schemeClr val="tx1">
                    <a:lumMod val="85000"/>
                    <a:lumOff val="15000"/>
                  </a:schemeClr>
                </a:solidFill>
                <a:cs typeface="Tahoma"/>
              </a:rPr>
              <a:t>are </a:t>
            </a:r>
            <a:r>
              <a:rPr lang="en-US" sz="2200" spc="-20" dirty="0">
                <a:solidFill>
                  <a:schemeClr val="tx1">
                    <a:lumMod val="85000"/>
                    <a:lumOff val="15000"/>
                  </a:schemeClr>
                </a:solidFill>
                <a:uFill>
                  <a:solidFill>
                    <a:srgbClr val="000000"/>
                  </a:solidFill>
                </a:uFill>
                <a:cs typeface="Tahoma"/>
              </a:rPr>
              <a:t>not </a:t>
            </a:r>
            <a:r>
              <a:rPr lang="en-US" sz="2200" spc="-30" dirty="0">
                <a:solidFill>
                  <a:schemeClr val="tx1">
                    <a:lumMod val="85000"/>
                    <a:lumOff val="15000"/>
                  </a:schemeClr>
                </a:solidFill>
                <a:uFill>
                  <a:solidFill>
                    <a:srgbClr val="000000"/>
                  </a:solidFill>
                </a:uFill>
                <a:cs typeface="Tahoma"/>
              </a:rPr>
              <a:t>equidistant </a:t>
            </a:r>
            <a:r>
              <a:rPr lang="en-US" sz="2200" spc="-40" dirty="0">
                <a:solidFill>
                  <a:schemeClr val="tx1">
                    <a:lumMod val="85000"/>
                    <a:lumOff val="15000"/>
                  </a:schemeClr>
                </a:solidFill>
                <a:uFill>
                  <a:solidFill>
                    <a:srgbClr val="000000"/>
                  </a:solidFill>
                </a:uFill>
                <a:cs typeface="Tahoma"/>
              </a:rPr>
              <a:t>from </a:t>
            </a:r>
            <a:r>
              <a:rPr lang="en-US" sz="2200" spc="-60" dirty="0">
                <a:solidFill>
                  <a:schemeClr val="tx1">
                    <a:lumMod val="85000"/>
                    <a:lumOff val="15000"/>
                  </a:schemeClr>
                </a:solidFill>
                <a:uFill>
                  <a:solidFill>
                    <a:srgbClr val="000000"/>
                  </a:solidFill>
                </a:uFill>
                <a:cs typeface="Tahoma"/>
              </a:rPr>
              <a:t>median;</a:t>
            </a:r>
            <a:r>
              <a:rPr lang="en-US" sz="2200" spc="20" dirty="0">
                <a:solidFill>
                  <a:schemeClr val="tx1">
                    <a:lumMod val="85000"/>
                    <a:lumOff val="15000"/>
                  </a:schemeClr>
                </a:solidFill>
                <a:cs typeface="Tahoma"/>
              </a:rPr>
              <a:t> </a:t>
            </a:r>
            <a:r>
              <a:rPr lang="en-US" sz="2200" spc="-55" dirty="0">
                <a:solidFill>
                  <a:schemeClr val="tx1">
                    <a:lumMod val="85000"/>
                    <a:lumOff val="15000"/>
                  </a:schemeClr>
                </a:solidFill>
                <a:cs typeface="Tahoma"/>
              </a:rPr>
              <a:t>and</a:t>
            </a:r>
            <a:endParaRPr lang="en-US" sz="2200" dirty="0">
              <a:solidFill>
                <a:schemeClr val="tx1">
                  <a:lumMod val="85000"/>
                  <a:lumOff val="15000"/>
                </a:schemeClr>
              </a:solidFill>
              <a:cs typeface="Tahoma"/>
            </a:endParaRPr>
          </a:p>
          <a:p>
            <a:pPr marL="12700" marR="5080" algn="just">
              <a:lnSpc>
                <a:spcPct val="105200"/>
              </a:lnSpc>
            </a:pPr>
            <a:r>
              <a:rPr lang="en-US" sz="2200" spc="-5" dirty="0">
                <a:solidFill>
                  <a:schemeClr val="tx1">
                    <a:lumMod val="85000"/>
                    <a:lumOff val="15000"/>
                  </a:schemeClr>
                </a:solidFill>
                <a:cs typeface="Tahoma"/>
              </a:rPr>
              <a:t>The </a:t>
            </a:r>
            <a:r>
              <a:rPr lang="en-US" sz="2200" spc="-55" dirty="0">
                <a:solidFill>
                  <a:schemeClr val="tx1">
                    <a:lumMod val="85000"/>
                    <a:lumOff val="15000"/>
                  </a:schemeClr>
                </a:solidFill>
                <a:cs typeface="Tahoma"/>
              </a:rPr>
              <a:t>curve </a:t>
            </a:r>
            <a:r>
              <a:rPr lang="en-US" sz="2200" spc="-60" dirty="0">
                <a:solidFill>
                  <a:schemeClr val="tx1">
                    <a:lumMod val="85000"/>
                    <a:lumOff val="15000"/>
                  </a:schemeClr>
                </a:solidFill>
                <a:cs typeface="Tahoma"/>
              </a:rPr>
              <a:t>drawn </a:t>
            </a:r>
            <a:r>
              <a:rPr lang="en-US" sz="2200" spc="-15" dirty="0">
                <a:solidFill>
                  <a:schemeClr val="tx1">
                    <a:lumMod val="85000"/>
                    <a:lumOff val="15000"/>
                  </a:schemeClr>
                </a:solidFill>
                <a:cs typeface="Tahoma"/>
              </a:rPr>
              <a:t>with </a:t>
            </a:r>
            <a:r>
              <a:rPr lang="en-US" sz="2200" spc="-45" dirty="0">
                <a:solidFill>
                  <a:schemeClr val="tx1">
                    <a:lumMod val="85000"/>
                    <a:lumOff val="15000"/>
                  </a:schemeClr>
                </a:solidFill>
                <a:cs typeface="Tahoma"/>
              </a:rPr>
              <a:t>the </a:t>
            </a:r>
            <a:r>
              <a:rPr lang="en-US" sz="2200" spc="-50" dirty="0">
                <a:solidFill>
                  <a:schemeClr val="tx1">
                    <a:lumMod val="85000"/>
                    <a:lumOff val="15000"/>
                  </a:schemeClr>
                </a:solidFill>
                <a:cs typeface="Tahoma"/>
              </a:rPr>
              <a:t>help </a:t>
            </a:r>
            <a:r>
              <a:rPr lang="en-US" sz="2200" spc="-35" dirty="0">
                <a:solidFill>
                  <a:schemeClr val="tx1">
                    <a:lumMod val="85000"/>
                    <a:lumOff val="15000"/>
                  </a:schemeClr>
                </a:solidFill>
                <a:cs typeface="Tahoma"/>
              </a:rPr>
              <a:t>of </a:t>
            </a:r>
            <a:r>
              <a:rPr lang="en-US" sz="2200" spc="-40" dirty="0">
                <a:solidFill>
                  <a:schemeClr val="tx1">
                    <a:lumMod val="85000"/>
                    <a:lumOff val="15000"/>
                  </a:schemeClr>
                </a:solidFill>
                <a:cs typeface="Tahoma"/>
              </a:rPr>
              <a:t>the </a:t>
            </a:r>
            <a:r>
              <a:rPr lang="en-US" sz="2200" spc="-55" dirty="0">
                <a:solidFill>
                  <a:schemeClr val="tx1">
                    <a:lumMod val="85000"/>
                    <a:lumOff val="15000"/>
                  </a:schemeClr>
                </a:solidFill>
                <a:cs typeface="Tahoma"/>
              </a:rPr>
              <a:t>given </a:t>
            </a:r>
            <a:r>
              <a:rPr lang="en-US" sz="2200" spc="-30" dirty="0">
                <a:solidFill>
                  <a:schemeClr val="tx1">
                    <a:lumMod val="85000"/>
                    <a:lumOff val="15000"/>
                  </a:schemeClr>
                </a:solidFill>
                <a:cs typeface="Tahoma"/>
              </a:rPr>
              <a:t>data </a:t>
            </a:r>
            <a:r>
              <a:rPr lang="en-US" sz="2200" spc="-35" dirty="0">
                <a:solidFill>
                  <a:schemeClr val="tx1">
                    <a:lumMod val="85000"/>
                    <a:lumOff val="15000"/>
                  </a:schemeClr>
                </a:solidFill>
                <a:uFill>
                  <a:solidFill>
                    <a:srgbClr val="0000FF"/>
                  </a:solidFill>
                </a:uFill>
                <a:cs typeface="Tahoma"/>
              </a:rPr>
              <a:t>is </a:t>
            </a:r>
            <a:r>
              <a:rPr lang="en-US" sz="2200" spc="-20" dirty="0">
                <a:solidFill>
                  <a:schemeClr val="tx1">
                    <a:lumMod val="85000"/>
                    <a:lumOff val="15000"/>
                  </a:schemeClr>
                </a:solidFill>
                <a:uFill>
                  <a:solidFill>
                    <a:srgbClr val="0000FF"/>
                  </a:solidFill>
                </a:uFill>
                <a:cs typeface="Tahoma"/>
              </a:rPr>
              <a:t>not </a:t>
            </a:r>
            <a:r>
              <a:rPr lang="en-US" sz="2200" spc="-20" dirty="0">
                <a:solidFill>
                  <a:schemeClr val="tx1">
                    <a:lumMod val="85000"/>
                    <a:lumOff val="15000"/>
                  </a:schemeClr>
                </a:solidFill>
                <a:cs typeface="Tahoma"/>
              </a:rPr>
              <a:t> </a:t>
            </a:r>
            <a:r>
              <a:rPr lang="en-US" sz="2200" spc="-35" dirty="0">
                <a:solidFill>
                  <a:schemeClr val="tx1">
                    <a:lumMod val="85000"/>
                    <a:lumOff val="15000"/>
                  </a:schemeClr>
                </a:solidFill>
                <a:uFill>
                  <a:solidFill>
                    <a:srgbClr val="0000FF"/>
                  </a:solidFill>
                </a:uFill>
                <a:cs typeface="Tahoma"/>
              </a:rPr>
              <a:t>symmetrical</a:t>
            </a:r>
            <a:r>
              <a:rPr lang="en-US" sz="2200" spc="-35" dirty="0">
                <a:solidFill>
                  <a:schemeClr val="tx1">
                    <a:lumMod val="85000"/>
                    <a:lumOff val="15000"/>
                  </a:schemeClr>
                </a:solidFill>
                <a:cs typeface="Tahoma"/>
              </a:rPr>
              <a:t> </a:t>
            </a:r>
            <a:r>
              <a:rPr lang="en-US" sz="2200" spc="-20" dirty="0">
                <a:solidFill>
                  <a:schemeClr val="tx1">
                    <a:lumMod val="85000"/>
                    <a:lumOff val="15000"/>
                  </a:schemeClr>
                </a:solidFill>
                <a:cs typeface="Tahoma"/>
              </a:rPr>
              <a:t>but </a:t>
            </a:r>
            <a:r>
              <a:rPr lang="en-US" sz="2200" spc="-40" dirty="0">
                <a:solidFill>
                  <a:schemeClr val="tx1">
                    <a:lumMod val="85000"/>
                    <a:lumOff val="15000"/>
                  </a:schemeClr>
                </a:solidFill>
                <a:cs typeface="Tahoma"/>
              </a:rPr>
              <a:t>stretched </a:t>
            </a:r>
            <a:r>
              <a:rPr lang="en-US" sz="2200" spc="-75" dirty="0">
                <a:solidFill>
                  <a:schemeClr val="tx1">
                    <a:lumMod val="85000"/>
                    <a:lumOff val="15000"/>
                  </a:schemeClr>
                </a:solidFill>
                <a:cs typeface="Tahoma"/>
              </a:rPr>
              <a:t>more </a:t>
            </a:r>
            <a:r>
              <a:rPr lang="en-US" sz="2200" spc="-5" dirty="0">
                <a:solidFill>
                  <a:schemeClr val="tx1">
                    <a:lumMod val="85000"/>
                    <a:lumOff val="15000"/>
                  </a:schemeClr>
                </a:solidFill>
                <a:cs typeface="Tahoma"/>
              </a:rPr>
              <a:t>to </a:t>
            </a:r>
            <a:r>
              <a:rPr lang="en-US" sz="2200" spc="-75" dirty="0">
                <a:solidFill>
                  <a:schemeClr val="tx1">
                    <a:lumMod val="85000"/>
                    <a:lumOff val="15000"/>
                  </a:schemeClr>
                </a:solidFill>
                <a:cs typeface="Tahoma"/>
              </a:rPr>
              <a:t>one </a:t>
            </a:r>
            <a:r>
              <a:rPr lang="en-US" sz="2200" spc="-60" dirty="0">
                <a:solidFill>
                  <a:schemeClr val="tx1">
                    <a:lumMod val="85000"/>
                    <a:lumOff val="15000"/>
                  </a:schemeClr>
                </a:solidFill>
                <a:cs typeface="Tahoma"/>
              </a:rPr>
              <a:t>side </a:t>
            </a:r>
            <a:r>
              <a:rPr lang="en-US" sz="2200" spc="-30" dirty="0">
                <a:solidFill>
                  <a:schemeClr val="tx1">
                    <a:lumMod val="85000"/>
                    <a:lumOff val="15000"/>
                  </a:schemeClr>
                </a:solidFill>
                <a:cs typeface="Tahoma"/>
              </a:rPr>
              <a:t>than </a:t>
            </a:r>
            <a:r>
              <a:rPr lang="en-US" sz="2200" spc="-5" dirty="0">
                <a:solidFill>
                  <a:schemeClr val="tx1">
                    <a:lumMod val="85000"/>
                    <a:lumOff val="15000"/>
                  </a:schemeClr>
                </a:solidFill>
                <a:cs typeface="Tahoma"/>
              </a:rPr>
              <a:t>to </a:t>
            </a:r>
            <a:r>
              <a:rPr lang="en-US" sz="2200" spc="-40" dirty="0">
                <a:solidFill>
                  <a:schemeClr val="tx1">
                    <a:lumMod val="85000"/>
                    <a:lumOff val="15000"/>
                  </a:schemeClr>
                </a:solidFill>
                <a:cs typeface="Tahoma"/>
              </a:rPr>
              <a:t>the  other.</a:t>
            </a:r>
            <a:endParaRPr lang="en-US" sz="2200" dirty="0">
              <a:solidFill>
                <a:schemeClr val="tx1">
                  <a:lumMod val="85000"/>
                  <a:lumOff val="15000"/>
                </a:schemeClr>
              </a:solidFill>
              <a:cs typeface="Tahoma"/>
            </a:endParaRPr>
          </a:p>
          <a:p>
            <a:pPr marL="0" indent="0">
              <a:buNone/>
            </a:pPr>
            <a:endParaRPr lang="en-US" sz="2200" dirty="0">
              <a:solidFill>
                <a:schemeClr val="tx1">
                  <a:lumMod val="85000"/>
                  <a:lumOff val="15000"/>
                </a:schemeClr>
              </a:solidFill>
            </a:endParaRPr>
          </a:p>
        </p:txBody>
      </p:sp>
      <p:sp>
        <p:nvSpPr>
          <p:cNvPr id="4" name="Date Placeholder 3"/>
          <p:cNvSpPr>
            <a:spLocks noGrp="1"/>
          </p:cNvSpPr>
          <p:nvPr>
            <p:ph type="dt" sz="half" idx="10"/>
          </p:nvPr>
        </p:nvSpPr>
        <p:spPr/>
        <p:txBody>
          <a:bodyPr/>
          <a:lstStyle/>
          <a:p>
            <a:fld id="{740D5F36-3DBD-4AC3-AD27-6F91619D27A6}"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spc="-110" dirty="0">
                <a:solidFill>
                  <a:schemeClr val="tx1">
                    <a:lumMod val="85000"/>
                    <a:lumOff val="15000"/>
                  </a:schemeClr>
                </a:solidFill>
                <a:latin typeface="Times New Roman" panose="02020603050405020304" pitchFamily="18" charset="0"/>
                <a:cs typeface="Arial"/>
              </a:rPr>
              <a:t>Skewness</a:t>
            </a:r>
            <a:r>
              <a:rPr lang="en-US" sz="2400" b="1" dirty="0">
                <a:latin typeface="Times New Roman" panose="02020603050405020304" pitchFamily="18" charset="0"/>
              </a:rPr>
              <a:t>(CO1)</a:t>
            </a:r>
          </a:p>
        </p:txBody>
      </p:sp>
    </p:spTree>
    <p:extLst>
      <p:ext uri="{BB962C8B-B14F-4D97-AF65-F5344CB8AC3E}">
        <p14:creationId xmlns:p14="http://schemas.microsoft.com/office/powerpoint/2010/main" val="16728728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spc="395" dirty="0">
                <a:solidFill>
                  <a:schemeClr val="tx1">
                    <a:lumMod val="85000"/>
                    <a:lumOff val="15000"/>
                  </a:schemeClr>
                </a:solidFill>
                <a:cs typeface="PMingLiU"/>
              </a:rPr>
              <a:t>Symmetrical</a:t>
            </a:r>
            <a:r>
              <a:rPr lang="en-US" sz="2200" b="1" spc="235" dirty="0">
                <a:solidFill>
                  <a:schemeClr val="tx1">
                    <a:lumMod val="85000"/>
                    <a:lumOff val="15000"/>
                  </a:schemeClr>
                </a:solidFill>
                <a:cs typeface="PMingLiU"/>
              </a:rPr>
              <a:t> </a:t>
            </a:r>
            <a:r>
              <a:rPr lang="en-US" sz="2200" b="1" spc="400" dirty="0">
                <a:solidFill>
                  <a:schemeClr val="tx1">
                    <a:lumMod val="85000"/>
                    <a:lumOff val="15000"/>
                  </a:schemeClr>
                </a:solidFill>
                <a:cs typeface="PMingLiU"/>
              </a:rPr>
              <a:t>Distribution</a:t>
            </a:r>
            <a:endParaRPr lang="en-US" sz="2200" b="1" dirty="0">
              <a:solidFill>
                <a:schemeClr val="tx1">
                  <a:lumMod val="85000"/>
                  <a:lumOff val="15000"/>
                </a:schemeClr>
              </a:solidFill>
              <a:cs typeface="PMingLiU"/>
            </a:endParaRPr>
          </a:p>
          <a:p>
            <a:pPr marL="0" indent="0">
              <a:buNone/>
            </a:pPr>
            <a:r>
              <a:rPr lang="en-US" sz="2200" spc="-20" dirty="0">
                <a:solidFill>
                  <a:schemeClr val="tx1">
                    <a:lumMod val="85000"/>
                    <a:lumOff val="15000"/>
                  </a:schemeClr>
                </a:solidFill>
                <a:cs typeface="Arial"/>
              </a:rPr>
              <a:t>A </a:t>
            </a:r>
            <a:r>
              <a:rPr lang="en-US" sz="2200" spc="-65" dirty="0">
                <a:solidFill>
                  <a:schemeClr val="tx1">
                    <a:lumMod val="85000"/>
                    <a:lumOff val="15000"/>
                  </a:schemeClr>
                </a:solidFill>
                <a:cs typeface="Arial"/>
              </a:rPr>
              <a:t>symmetric  </a:t>
            </a:r>
            <a:r>
              <a:rPr lang="en-US" sz="2200" spc="-25" dirty="0">
                <a:solidFill>
                  <a:schemeClr val="tx1">
                    <a:lumMod val="85000"/>
                    <a:lumOff val="15000"/>
                  </a:schemeClr>
                </a:solidFill>
                <a:cs typeface="Arial"/>
              </a:rPr>
              <a:t>distribution </a:t>
            </a:r>
            <a:r>
              <a:rPr lang="en-US" sz="2200" spc="-95" dirty="0">
                <a:solidFill>
                  <a:schemeClr val="tx1">
                    <a:lumMod val="85000"/>
                    <a:lumOff val="15000"/>
                  </a:schemeClr>
                </a:solidFill>
                <a:cs typeface="Arial"/>
              </a:rPr>
              <a:t>is </a:t>
            </a:r>
            <a:r>
              <a:rPr lang="en-US" sz="2200" spc="-140" dirty="0">
                <a:solidFill>
                  <a:schemeClr val="tx1">
                    <a:lumMod val="85000"/>
                    <a:lumOff val="15000"/>
                  </a:schemeClr>
                </a:solidFill>
                <a:cs typeface="Arial"/>
              </a:rPr>
              <a:t>a </a:t>
            </a:r>
            <a:r>
              <a:rPr lang="en-US" sz="2200" spc="-60" dirty="0">
                <a:solidFill>
                  <a:schemeClr val="tx1">
                    <a:lumMod val="85000"/>
                    <a:lumOff val="15000"/>
                  </a:schemeClr>
                </a:solidFill>
                <a:cs typeface="Arial"/>
              </a:rPr>
              <a:t>type  </a:t>
            </a:r>
            <a:r>
              <a:rPr lang="en-US" sz="2200" spc="-30" dirty="0">
                <a:solidFill>
                  <a:schemeClr val="tx1">
                    <a:lumMod val="85000"/>
                    <a:lumOff val="15000"/>
                  </a:schemeClr>
                </a:solidFill>
                <a:cs typeface="Arial"/>
              </a:rPr>
              <a:t>of </a:t>
            </a:r>
            <a:r>
              <a:rPr lang="en-US" sz="2200" spc="-25" dirty="0">
                <a:solidFill>
                  <a:schemeClr val="tx1">
                    <a:lumMod val="85000"/>
                    <a:lumOff val="15000"/>
                  </a:schemeClr>
                </a:solidFill>
                <a:cs typeface="Arial"/>
              </a:rPr>
              <a:t>distribution </a:t>
            </a:r>
            <a:r>
              <a:rPr lang="en-US" sz="2200" spc="-110" dirty="0">
                <a:solidFill>
                  <a:schemeClr val="tx1">
                    <a:lumMod val="85000"/>
                    <a:lumOff val="15000"/>
                  </a:schemeClr>
                </a:solidFill>
                <a:cs typeface="Arial"/>
              </a:rPr>
              <a:t>where  </a:t>
            </a:r>
            <a:r>
              <a:rPr lang="en-US" sz="2200" spc="-50" dirty="0">
                <a:solidFill>
                  <a:schemeClr val="tx1">
                    <a:lumMod val="85000"/>
                    <a:lumOff val="15000"/>
                  </a:schemeClr>
                </a:solidFill>
                <a:cs typeface="Arial"/>
              </a:rPr>
              <a:t>the </a:t>
            </a:r>
            <a:r>
              <a:rPr lang="en-US" sz="2200" dirty="0">
                <a:solidFill>
                  <a:schemeClr val="tx1">
                    <a:lumMod val="85000"/>
                    <a:lumOff val="15000"/>
                  </a:schemeClr>
                </a:solidFill>
                <a:uFill>
                  <a:solidFill>
                    <a:srgbClr val="0000FF"/>
                  </a:solidFill>
                </a:uFill>
                <a:cs typeface="Arial"/>
              </a:rPr>
              <a:t>left </a:t>
            </a:r>
            <a:r>
              <a:rPr lang="en-US" sz="2200" spc="-114" dirty="0">
                <a:solidFill>
                  <a:schemeClr val="tx1">
                    <a:lumMod val="85000"/>
                    <a:lumOff val="15000"/>
                  </a:schemeClr>
                </a:solidFill>
                <a:uFill>
                  <a:solidFill>
                    <a:srgbClr val="0000FF"/>
                  </a:solidFill>
                </a:uFill>
                <a:cs typeface="Arial"/>
              </a:rPr>
              <a:t>side </a:t>
            </a:r>
            <a:r>
              <a:rPr lang="en-US" sz="2200" spc="-30" dirty="0">
                <a:solidFill>
                  <a:schemeClr val="tx1">
                    <a:lumMod val="85000"/>
                    <a:lumOff val="15000"/>
                  </a:schemeClr>
                </a:solidFill>
                <a:uFill>
                  <a:solidFill>
                    <a:srgbClr val="0000FF"/>
                  </a:solidFill>
                </a:uFill>
                <a:cs typeface="Arial"/>
              </a:rPr>
              <a:t>of </a:t>
            </a:r>
            <a:r>
              <a:rPr lang="en-US" sz="2200" spc="-50" dirty="0">
                <a:solidFill>
                  <a:schemeClr val="tx1">
                    <a:lumMod val="85000"/>
                    <a:lumOff val="15000"/>
                  </a:schemeClr>
                </a:solidFill>
                <a:uFill>
                  <a:solidFill>
                    <a:srgbClr val="0000FF"/>
                  </a:solidFill>
                </a:uFill>
                <a:cs typeface="Arial"/>
              </a:rPr>
              <a:t>the </a:t>
            </a:r>
            <a:r>
              <a:rPr lang="en-US" sz="2200" spc="-50" dirty="0">
                <a:solidFill>
                  <a:schemeClr val="tx1">
                    <a:lumMod val="85000"/>
                    <a:lumOff val="15000"/>
                  </a:schemeClr>
                </a:solidFill>
                <a:cs typeface="Arial"/>
              </a:rPr>
              <a:t> </a:t>
            </a:r>
            <a:r>
              <a:rPr lang="en-US" sz="2200" spc="-25" dirty="0">
                <a:solidFill>
                  <a:schemeClr val="tx1">
                    <a:lumMod val="85000"/>
                    <a:lumOff val="15000"/>
                  </a:schemeClr>
                </a:solidFill>
                <a:uFill>
                  <a:solidFill>
                    <a:srgbClr val="0000FF"/>
                  </a:solidFill>
                </a:uFill>
                <a:cs typeface="Arial"/>
              </a:rPr>
              <a:t>distribution  </a:t>
            </a:r>
            <a:r>
              <a:rPr lang="en-US" sz="2200" spc="-60" dirty="0">
                <a:solidFill>
                  <a:schemeClr val="tx1">
                    <a:lumMod val="85000"/>
                    <a:lumOff val="15000"/>
                  </a:schemeClr>
                </a:solidFill>
                <a:uFill>
                  <a:solidFill>
                    <a:srgbClr val="0000FF"/>
                  </a:solidFill>
                </a:uFill>
                <a:cs typeface="Arial"/>
              </a:rPr>
              <a:t>mirrors </a:t>
            </a:r>
            <a:r>
              <a:rPr lang="en-US" sz="2200" spc="-60" dirty="0">
                <a:solidFill>
                  <a:schemeClr val="tx1">
                    <a:lumMod val="85000"/>
                    <a:lumOff val="15000"/>
                  </a:schemeClr>
                </a:solidFill>
                <a:cs typeface="Arial"/>
              </a:rPr>
              <a:t> </a:t>
            </a:r>
            <a:r>
              <a:rPr lang="en-US" sz="2200" spc="-50" dirty="0">
                <a:solidFill>
                  <a:schemeClr val="tx1">
                    <a:lumMod val="85000"/>
                    <a:lumOff val="15000"/>
                  </a:schemeClr>
                </a:solidFill>
                <a:uFill>
                  <a:solidFill>
                    <a:srgbClr val="0000FF"/>
                  </a:solidFill>
                </a:uFill>
                <a:cs typeface="Arial"/>
              </a:rPr>
              <a:t>the </a:t>
            </a:r>
            <a:r>
              <a:rPr lang="en-US" sz="2200" spc="-5" dirty="0">
                <a:solidFill>
                  <a:schemeClr val="tx1">
                    <a:lumMod val="85000"/>
                    <a:lumOff val="15000"/>
                  </a:schemeClr>
                </a:solidFill>
                <a:uFill>
                  <a:solidFill>
                    <a:srgbClr val="0000FF"/>
                  </a:solidFill>
                </a:uFill>
                <a:cs typeface="Arial"/>
              </a:rPr>
              <a:t>right </a:t>
            </a:r>
            <a:r>
              <a:rPr lang="en-US" sz="2200" spc="-95" dirty="0">
                <a:solidFill>
                  <a:schemeClr val="tx1">
                    <a:lumMod val="85000"/>
                    <a:lumOff val="15000"/>
                  </a:schemeClr>
                </a:solidFill>
                <a:uFill>
                  <a:solidFill>
                    <a:srgbClr val="0000FF"/>
                  </a:solidFill>
                </a:uFill>
                <a:cs typeface="Arial"/>
              </a:rPr>
              <a:t>side.</a:t>
            </a:r>
            <a:r>
              <a:rPr lang="en-US" sz="2200" spc="-95" dirty="0">
                <a:solidFill>
                  <a:schemeClr val="tx1">
                    <a:lumMod val="85000"/>
                    <a:lumOff val="15000"/>
                  </a:schemeClr>
                </a:solidFill>
                <a:cs typeface="Arial"/>
              </a:rPr>
              <a:t> </a:t>
            </a:r>
            <a:r>
              <a:rPr lang="en-US" sz="2200" spc="-50" dirty="0">
                <a:solidFill>
                  <a:schemeClr val="tx1">
                    <a:lumMod val="85000"/>
                    <a:lumOff val="15000"/>
                  </a:schemeClr>
                </a:solidFill>
                <a:cs typeface="Arial"/>
              </a:rPr>
              <a:t>In </a:t>
            </a:r>
            <a:r>
              <a:rPr lang="en-US" sz="2200" spc="-140" dirty="0">
                <a:solidFill>
                  <a:schemeClr val="tx1">
                    <a:lumMod val="85000"/>
                    <a:lumOff val="15000"/>
                  </a:schemeClr>
                </a:solidFill>
                <a:cs typeface="Arial"/>
              </a:rPr>
              <a:t>a  </a:t>
            </a:r>
            <a:r>
              <a:rPr lang="en-US" sz="2200" spc="-65" dirty="0">
                <a:solidFill>
                  <a:schemeClr val="tx1">
                    <a:lumMod val="85000"/>
                    <a:lumOff val="15000"/>
                  </a:schemeClr>
                </a:solidFill>
                <a:cs typeface="Arial"/>
              </a:rPr>
              <a:t>symmetric  </a:t>
            </a:r>
            <a:r>
              <a:rPr lang="en-US" sz="2200" spc="-25" dirty="0">
                <a:solidFill>
                  <a:schemeClr val="tx1">
                    <a:lumMod val="85000"/>
                    <a:lumOff val="15000"/>
                  </a:schemeClr>
                </a:solidFill>
                <a:cs typeface="Arial"/>
              </a:rPr>
              <a:t>distribution, </a:t>
            </a:r>
            <a:r>
              <a:rPr lang="en-US" sz="2200" spc="-50" dirty="0">
                <a:solidFill>
                  <a:schemeClr val="tx1">
                    <a:lumMod val="85000"/>
                    <a:lumOff val="15000"/>
                  </a:schemeClr>
                </a:solidFill>
                <a:uFill>
                  <a:solidFill>
                    <a:srgbClr val="FF0000"/>
                  </a:solidFill>
                </a:uFill>
                <a:cs typeface="Arial"/>
              </a:rPr>
              <a:t>the </a:t>
            </a:r>
            <a:r>
              <a:rPr lang="en-US" sz="2200" spc="-50" dirty="0">
                <a:solidFill>
                  <a:schemeClr val="tx1">
                    <a:lumMod val="85000"/>
                    <a:lumOff val="15000"/>
                  </a:schemeClr>
                </a:solidFill>
                <a:cs typeface="Arial"/>
              </a:rPr>
              <a:t> </a:t>
            </a:r>
            <a:r>
              <a:rPr lang="en-US" sz="2200" spc="-100" dirty="0">
                <a:solidFill>
                  <a:schemeClr val="tx1">
                    <a:lumMod val="85000"/>
                    <a:lumOff val="15000"/>
                  </a:schemeClr>
                </a:solidFill>
                <a:uFill>
                  <a:solidFill>
                    <a:srgbClr val="FF0000"/>
                  </a:solidFill>
                </a:uFill>
                <a:cs typeface="Arial"/>
              </a:rPr>
              <a:t>mean, </a:t>
            </a:r>
            <a:r>
              <a:rPr lang="en-US" sz="2200" spc="-105" dirty="0">
                <a:solidFill>
                  <a:schemeClr val="tx1">
                    <a:lumMod val="85000"/>
                    <a:lumOff val="15000"/>
                  </a:schemeClr>
                </a:solidFill>
                <a:uFill>
                  <a:solidFill>
                    <a:srgbClr val="FF0000"/>
                  </a:solidFill>
                </a:uFill>
                <a:cs typeface="Arial"/>
              </a:rPr>
              <a:t>mode </a:t>
            </a:r>
            <a:r>
              <a:rPr lang="en-US" sz="2200" spc="-100" dirty="0">
                <a:solidFill>
                  <a:schemeClr val="tx1">
                    <a:lumMod val="85000"/>
                    <a:lumOff val="15000"/>
                  </a:schemeClr>
                </a:solidFill>
                <a:uFill>
                  <a:solidFill>
                    <a:srgbClr val="FF0000"/>
                  </a:solidFill>
                </a:uFill>
                <a:cs typeface="Arial"/>
              </a:rPr>
              <a:t>and </a:t>
            </a:r>
            <a:r>
              <a:rPr lang="en-US" sz="2200" spc="-100" dirty="0">
                <a:solidFill>
                  <a:schemeClr val="tx1">
                    <a:lumMod val="85000"/>
                    <a:lumOff val="15000"/>
                  </a:schemeClr>
                </a:solidFill>
                <a:cs typeface="Arial"/>
              </a:rPr>
              <a:t> </a:t>
            </a:r>
            <a:r>
              <a:rPr lang="en-US" sz="2200" spc="-95" dirty="0">
                <a:solidFill>
                  <a:schemeClr val="tx1">
                    <a:lumMod val="85000"/>
                    <a:lumOff val="15000"/>
                  </a:schemeClr>
                </a:solidFill>
                <a:uFill>
                  <a:solidFill>
                    <a:srgbClr val="FF0000"/>
                  </a:solidFill>
                </a:uFill>
                <a:cs typeface="Arial"/>
              </a:rPr>
              <a:t>median </a:t>
            </a:r>
            <a:r>
              <a:rPr lang="en-US" sz="2200" spc="-35" dirty="0">
                <a:solidFill>
                  <a:schemeClr val="tx1">
                    <a:lumMod val="85000"/>
                    <a:lumOff val="15000"/>
                  </a:schemeClr>
                </a:solidFill>
                <a:uFill>
                  <a:solidFill>
                    <a:srgbClr val="FF0000"/>
                  </a:solidFill>
                </a:uFill>
                <a:cs typeface="Arial"/>
              </a:rPr>
              <a:t>all </a:t>
            </a:r>
            <a:r>
              <a:rPr lang="en-US" sz="2200" spc="-15" dirty="0">
                <a:solidFill>
                  <a:schemeClr val="tx1">
                    <a:lumMod val="85000"/>
                    <a:lumOff val="15000"/>
                  </a:schemeClr>
                </a:solidFill>
                <a:uFill>
                  <a:solidFill>
                    <a:srgbClr val="FF0000"/>
                  </a:solidFill>
                </a:uFill>
                <a:cs typeface="Arial"/>
              </a:rPr>
              <a:t>fall </a:t>
            </a:r>
            <a:r>
              <a:rPr lang="en-US" sz="2200" spc="-5" dirty="0">
                <a:solidFill>
                  <a:schemeClr val="tx1">
                    <a:lumMod val="85000"/>
                    <a:lumOff val="15000"/>
                  </a:schemeClr>
                </a:solidFill>
                <a:uFill>
                  <a:solidFill>
                    <a:srgbClr val="FF0000"/>
                  </a:solidFill>
                </a:uFill>
                <a:cs typeface="Arial"/>
              </a:rPr>
              <a:t>at </a:t>
            </a:r>
            <a:r>
              <a:rPr lang="en-US" sz="2200" spc="-50" dirty="0">
                <a:solidFill>
                  <a:schemeClr val="tx1">
                    <a:lumMod val="85000"/>
                    <a:lumOff val="15000"/>
                  </a:schemeClr>
                </a:solidFill>
                <a:uFill>
                  <a:solidFill>
                    <a:srgbClr val="FF0000"/>
                  </a:solidFill>
                </a:uFill>
                <a:cs typeface="Arial"/>
              </a:rPr>
              <a:t>the </a:t>
            </a:r>
            <a:r>
              <a:rPr lang="en-US" sz="2200" spc="-50" dirty="0">
                <a:solidFill>
                  <a:schemeClr val="tx1">
                    <a:lumMod val="85000"/>
                    <a:lumOff val="15000"/>
                  </a:schemeClr>
                </a:solidFill>
                <a:cs typeface="Arial"/>
              </a:rPr>
              <a:t> </a:t>
            </a:r>
            <a:r>
              <a:rPr lang="en-US" sz="2200" spc="-155" dirty="0">
                <a:solidFill>
                  <a:schemeClr val="tx1">
                    <a:lumMod val="85000"/>
                    <a:lumOff val="15000"/>
                  </a:schemeClr>
                </a:solidFill>
                <a:uFill>
                  <a:solidFill>
                    <a:srgbClr val="FF0000"/>
                  </a:solidFill>
                </a:uFill>
                <a:cs typeface="Arial"/>
              </a:rPr>
              <a:t>same</a:t>
            </a:r>
            <a:r>
              <a:rPr lang="en-US" sz="2200" spc="80" dirty="0">
                <a:solidFill>
                  <a:schemeClr val="tx1">
                    <a:lumMod val="85000"/>
                    <a:lumOff val="15000"/>
                  </a:schemeClr>
                </a:solidFill>
                <a:uFill>
                  <a:solidFill>
                    <a:srgbClr val="FF0000"/>
                  </a:solidFill>
                </a:uFill>
                <a:cs typeface="Arial"/>
              </a:rPr>
              <a:t> </a:t>
            </a:r>
            <a:r>
              <a:rPr lang="en-US" sz="2200" spc="-15" dirty="0">
                <a:solidFill>
                  <a:schemeClr val="tx1">
                    <a:lumMod val="85000"/>
                    <a:lumOff val="15000"/>
                  </a:schemeClr>
                </a:solidFill>
                <a:uFill>
                  <a:solidFill>
                    <a:srgbClr val="FF0000"/>
                  </a:solidFill>
                </a:uFill>
                <a:cs typeface="Arial"/>
              </a:rPr>
              <a:t>point.</a:t>
            </a:r>
            <a:endParaRPr lang="en-US" sz="2200" dirty="0">
              <a:solidFill>
                <a:schemeClr val="tx1">
                  <a:lumMod val="85000"/>
                  <a:lumOff val="15000"/>
                </a:schemeClr>
              </a:solidFill>
              <a:cs typeface="Arial"/>
            </a:endParaRPr>
          </a:p>
          <a:p>
            <a:pPr marL="0" indent="0">
              <a:buNone/>
            </a:pPr>
            <a:endParaRPr lang="en-US" sz="2200" dirty="0">
              <a:solidFill>
                <a:schemeClr val="tx1">
                  <a:lumMod val="85000"/>
                  <a:lumOff val="15000"/>
                </a:schemeClr>
              </a:solidFill>
            </a:endParaRPr>
          </a:p>
        </p:txBody>
      </p:sp>
      <p:sp>
        <p:nvSpPr>
          <p:cNvPr id="4" name="Date Placeholder 3"/>
          <p:cNvSpPr>
            <a:spLocks noGrp="1"/>
          </p:cNvSpPr>
          <p:nvPr>
            <p:ph type="dt" sz="half" idx="10"/>
          </p:nvPr>
        </p:nvSpPr>
        <p:spPr/>
        <p:txBody>
          <a:bodyPr/>
          <a:lstStyle/>
          <a:p>
            <a:fld id="{A6853349-C3CF-4F32-AD10-C2C930C25B3C}"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10" name="object 35"/>
          <p:cNvSpPr/>
          <p:nvPr/>
        </p:nvSpPr>
        <p:spPr>
          <a:xfrm>
            <a:off x="2366375" y="2819400"/>
            <a:ext cx="3615802" cy="2552463"/>
          </a:xfrm>
          <a:prstGeom prst="rect">
            <a:avLst/>
          </a:prstGeom>
          <a:blipFill>
            <a:blip r:embed="rId2" cstate="print"/>
            <a:stretch>
              <a:fillRect/>
            </a:stretch>
          </a:blipFill>
        </p:spPr>
        <p:txBody>
          <a:bodyPr wrap="square" lIns="0" tIns="0" rIns="0" bIns="0" rtlCol="0"/>
          <a:lstStyle/>
          <a:p>
            <a:endParaRPr dirty="0">
              <a:latin typeface="Times New Roman" panose="02020603050405020304" pitchFamily="18" charset="0"/>
            </a:endParaRPr>
          </a:p>
        </p:txBody>
      </p:sp>
      <p:sp>
        <p:nvSpPr>
          <p:cNvPr id="11"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spc="-110" dirty="0">
                <a:solidFill>
                  <a:schemeClr val="tx1">
                    <a:lumMod val="85000"/>
                    <a:lumOff val="15000"/>
                  </a:schemeClr>
                </a:solidFill>
                <a:latin typeface="Times New Roman" panose="02020603050405020304" pitchFamily="18" charset="0"/>
                <a:cs typeface="Arial"/>
              </a:rPr>
              <a:t>Skewness</a:t>
            </a:r>
            <a:r>
              <a:rPr lang="en-US" sz="2400" b="1" dirty="0">
                <a:latin typeface="Times New Roman" panose="02020603050405020304" pitchFamily="18" charset="0"/>
              </a:rPr>
              <a:t>(CO1)</a:t>
            </a:r>
          </a:p>
        </p:txBody>
      </p:sp>
    </p:spTree>
    <p:extLst>
      <p:ext uri="{BB962C8B-B14F-4D97-AF65-F5344CB8AC3E}">
        <p14:creationId xmlns:p14="http://schemas.microsoft.com/office/powerpoint/2010/main" val="19095930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spc="400" dirty="0">
                <a:solidFill>
                  <a:schemeClr val="tx1">
                    <a:lumMod val="85000"/>
                    <a:lumOff val="15000"/>
                  </a:schemeClr>
                </a:solidFill>
              </a:rPr>
              <a:t>Measures </a:t>
            </a:r>
            <a:r>
              <a:rPr lang="en-US" sz="2200" b="1" spc="490" dirty="0">
                <a:solidFill>
                  <a:schemeClr val="tx1">
                    <a:lumMod val="85000"/>
                    <a:lumOff val="15000"/>
                  </a:schemeClr>
                </a:solidFill>
              </a:rPr>
              <a:t>of</a:t>
            </a:r>
            <a:r>
              <a:rPr lang="en-US" sz="2200" b="1" spc="150" dirty="0">
                <a:solidFill>
                  <a:schemeClr val="tx1">
                    <a:lumMod val="85000"/>
                    <a:lumOff val="15000"/>
                  </a:schemeClr>
                </a:solidFill>
              </a:rPr>
              <a:t> </a:t>
            </a:r>
            <a:r>
              <a:rPr lang="en-US" sz="2200" b="1" spc="330" dirty="0">
                <a:solidFill>
                  <a:schemeClr val="tx1">
                    <a:lumMod val="85000"/>
                    <a:lumOff val="15000"/>
                  </a:schemeClr>
                </a:solidFill>
              </a:rPr>
              <a:t>Skewness: </a:t>
            </a:r>
          </a:p>
          <a:p>
            <a:pPr marL="0" indent="0">
              <a:buNone/>
            </a:pPr>
            <a:r>
              <a:rPr lang="en-US" sz="2200" spc="-55" dirty="0">
                <a:solidFill>
                  <a:schemeClr val="tx1">
                    <a:lumMod val="85000"/>
                    <a:lumOff val="15000"/>
                  </a:schemeClr>
                </a:solidFill>
                <a:cs typeface="Arial"/>
              </a:rPr>
              <a:t>The </a:t>
            </a:r>
            <a:r>
              <a:rPr lang="en-US" sz="2200" spc="-140" dirty="0">
                <a:solidFill>
                  <a:schemeClr val="tx1">
                    <a:lumMod val="85000"/>
                    <a:lumOff val="15000"/>
                  </a:schemeClr>
                </a:solidFill>
                <a:cs typeface="Arial"/>
              </a:rPr>
              <a:t>measures </a:t>
            </a:r>
            <a:r>
              <a:rPr lang="en-US" sz="2200" spc="-30" dirty="0">
                <a:solidFill>
                  <a:schemeClr val="tx1">
                    <a:lumMod val="85000"/>
                    <a:lumOff val="15000"/>
                  </a:schemeClr>
                </a:solidFill>
                <a:cs typeface="Arial"/>
              </a:rPr>
              <a:t>of </a:t>
            </a:r>
            <a:r>
              <a:rPr lang="en-US" sz="2200" spc="-155" dirty="0">
                <a:solidFill>
                  <a:schemeClr val="tx1">
                    <a:lumMod val="85000"/>
                    <a:lumOff val="15000"/>
                  </a:schemeClr>
                </a:solidFill>
                <a:cs typeface="Arial"/>
              </a:rPr>
              <a:t>skewness</a:t>
            </a:r>
            <a:r>
              <a:rPr lang="en-US" sz="2200" spc="-105" dirty="0">
                <a:solidFill>
                  <a:schemeClr val="tx1">
                    <a:lumMod val="85000"/>
                    <a:lumOff val="15000"/>
                  </a:schemeClr>
                </a:solidFill>
                <a:cs typeface="Arial"/>
              </a:rPr>
              <a:t> </a:t>
            </a:r>
            <a:r>
              <a:rPr lang="en-US" sz="2200" spc="-100" dirty="0">
                <a:solidFill>
                  <a:schemeClr val="tx1">
                    <a:lumMod val="85000"/>
                    <a:lumOff val="15000"/>
                  </a:schemeClr>
                </a:solidFill>
                <a:cs typeface="Arial"/>
              </a:rPr>
              <a:t>are:</a:t>
            </a:r>
            <a:endParaRPr lang="en-US" sz="2200" dirty="0">
              <a:solidFill>
                <a:schemeClr val="tx1">
                  <a:lumMod val="85000"/>
                  <a:lumOff val="15000"/>
                </a:schemeClr>
              </a:solidFill>
              <a:cs typeface="Arial"/>
            </a:endParaRPr>
          </a:p>
          <a:p>
            <a:pPr marL="38100">
              <a:lnSpc>
                <a:spcPct val="100000"/>
              </a:lnSpc>
              <a:spcBef>
                <a:spcPts val="570"/>
              </a:spcBef>
            </a:pPr>
            <a:r>
              <a:rPr lang="en-US" sz="2200" i="1" spc="20" dirty="0" err="1">
                <a:solidFill>
                  <a:schemeClr val="tx1">
                    <a:lumMod val="85000"/>
                    <a:lumOff val="15000"/>
                  </a:schemeClr>
                </a:solidFill>
                <a:cs typeface="Trebuchet MS"/>
              </a:rPr>
              <a:t>S</a:t>
            </a:r>
            <a:r>
              <a:rPr lang="en-US" sz="2200" i="1" spc="30" baseline="-12077" dirty="0" err="1">
                <a:solidFill>
                  <a:schemeClr val="tx1">
                    <a:lumMod val="85000"/>
                    <a:lumOff val="15000"/>
                  </a:schemeClr>
                </a:solidFill>
                <a:cs typeface="Verdana"/>
              </a:rPr>
              <a:t>k</a:t>
            </a:r>
            <a:r>
              <a:rPr lang="en-US" sz="2200" i="1" spc="315" baseline="-12077" dirty="0">
                <a:solidFill>
                  <a:schemeClr val="tx1">
                    <a:lumMod val="85000"/>
                    <a:lumOff val="15000"/>
                  </a:schemeClr>
                </a:solidFill>
                <a:cs typeface="Verdana"/>
              </a:rPr>
              <a:t> </a:t>
            </a:r>
            <a:r>
              <a:rPr lang="en-US" sz="2200" spc="320" dirty="0">
                <a:solidFill>
                  <a:schemeClr val="tx1">
                    <a:lumMod val="85000"/>
                    <a:lumOff val="15000"/>
                  </a:schemeClr>
                </a:solidFill>
                <a:cs typeface="Arial"/>
              </a:rPr>
              <a:t>=</a:t>
            </a:r>
            <a:r>
              <a:rPr lang="en-US" sz="2200" spc="-15" dirty="0">
                <a:solidFill>
                  <a:schemeClr val="tx1">
                    <a:lumMod val="85000"/>
                    <a:lumOff val="15000"/>
                  </a:schemeClr>
                </a:solidFill>
                <a:cs typeface="Arial"/>
              </a:rPr>
              <a:t> </a:t>
            </a:r>
            <a:r>
              <a:rPr lang="en-US" sz="2200" i="1" spc="170" dirty="0">
                <a:solidFill>
                  <a:schemeClr val="tx1">
                    <a:lumMod val="85000"/>
                    <a:lumOff val="15000"/>
                  </a:schemeClr>
                </a:solidFill>
                <a:cs typeface="Trebuchet MS"/>
              </a:rPr>
              <a:t>M</a:t>
            </a:r>
            <a:r>
              <a:rPr lang="en-US" sz="2200" i="1" spc="-5" dirty="0">
                <a:solidFill>
                  <a:schemeClr val="tx1">
                    <a:lumMod val="85000"/>
                    <a:lumOff val="15000"/>
                  </a:schemeClr>
                </a:solidFill>
                <a:cs typeface="Trebuchet MS"/>
              </a:rPr>
              <a:t> </a:t>
            </a:r>
            <a:r>
              <a:rPr lang="en-US" sz="2200" spc="-15" dirty="0">
                <a:solidFill>
                  <a:schemeClr val="tx1">
                    <a:lumMod val="85000"/>
                    <a:lumOff val="15000"/>
                  </a:schemeClr>
                </a:solidFill>
                <a:cs typeface="Lucida Sans Unicode"/>
              </a:rPr>
              <a:t>−</a:t>
            </a:r>
            <a:r>
              <a:rPr lang="en-US" sz="2200" spc="-170" dirty="0">
                <a:solidFill>
                  <a:schemeClr val="tx1">
                    <a:lumMod val="85000"/>
                    <a:lumOff val="15000"/>
                  </a:schemeClr>
                </a:solidFill>
                <a:cs typeface="Lucida Sans Unicode"/>
              </a:rPr>
              <a:t> </a:t>
            </a:r>
            <a:r>
              <a:rPr lang="en-US" sz="2200" i="1" spc="40" dirty="0" err="1">
                <a:solidFill>
                  <a:schemeClr val="tx1">
                    <a:lumMod val="85000"/>
                    <a:lumOff val="15000"/>
                  </a:schemeClr>
                </a:solidFill>
                <a:cs typeface="Trebuchet MS"/>
              </a:rPr>
              <a:t>M</a:t>
            </a:r>
            <a:r>
              <a:rPr lang="en-US" sz="2200" i="1" spc="60" baseline="-12077" dirty="0" err="1">
                <a:solidFill>
                  <a:schemeClr val="tx1">
                    <a:lumMod val="85000"/>
                    <a:lumOff val="15000"/>
                  </a:schemeClr>
                </a:solidFill>
                <a:cs typeface="Verdana"/>
              </a:rPr>
              <a:t>d</a:t>
            </a:r>
            <a:r>
              <a:rPr lang="en-US" sz="2200" i="1" spc="-345" baseline="-12077" dirty="0">
                <a:solidFill>
                  <a:schemeClr val="tx1">
                    <a:lumMod val="85000"/>
                    <a:lumOff val="15000"/>
                  </a:schemeClr>
                </a:solidFill>
                <a:cs typeface="Verdana"/>
              </a:rPr>
              <a:t> </a:t>
            </a:r>
            <a:r>
              <a:rPr lang="en-US" sz="2200" spc="-5" dirty="0">
                <a:solidFill>
                  <a:schemeClr val="tx1">
                    <a:lumMod val="85000"/>
                    <a:lumOff val="15000"/>
                  </a:schemeClr>
                </a:solidFill>
                <a:cs typeface="Arial"/>
              </a:rPr>
              <a:t>,</a:t>
            </a:r>
            <a:endParaRPr lang="en-US" sz="2200" dirty="0">
              <a:solidFill>
                <a:schemeClr val="tx1">
                  <a:lumMod val="85000"/>
                  <a:lumOff val="15000"/>
                </a:schemeClr>
              </a:solidFill>
              <a:cs typeface="Arial"/>
            </a:endParaRPr>
          </a:p>
          <a:p>
            <a:pPr marL="38100">
              <a:lnSpc>
                <a:spcPct val="100000"/>
              </a:lnSpc>
              <a:spcBef>
                <a:spcPts val="475"/>
              </a:spcBef>
            </a:pPr>
            <a:r>
              <a:rPr lang="en-US" sz="2200" i="1" spc="20" dirty="0" err="1">
                <a:solidFill>
                  <a:schemeClr val="tx1">
                    <a:lumMod val="85000"/>
                    <a:lumOff val="15000"/>
                  </a:schemeClr>
                </a:solidFill>
                <a:cs typeface="Trebuchet MS"/>
              </a:rPr>
              <a:t>S</a:t>
            </a:r>
            <a:r>
              <a:rPr lang="en-US" sz="2200" i="1" spc="30" baseline="-12077" dirty="0" err="1">
                <a:solidFill>
                  <a:schemeClr val="tx1">
                    <a:lumMod val="85000"/>
                    <a:lumOff val="15000"/>
                  </a:schemeClr>
                </a:solidFill>
                <a:cs typeface="Verdana"/>
              </a:rPr>
              <a:t>k</a:t>
            </a:r>
            <a:r>
              <a:rPr lang="en-US" sz="2200" i="1" spc="315" baseline="-12077" dirty="0">
                <a:solidFill>
                  <a:schemeClr val="tx1">
                    <a:lumMod val="85000"/>
                    <a:lumOff val="15000"/>
                  </a:schemeClr>
                </a:solidFill>
                <a:cs typeface="Verdana"/>
              </a:rPr>
              <a:t> </a:t>
            </a:r>
            <a:r>
              <a:rPr lang="en-US" sz="2200" spc="320" dirty="0">
                <a:solidFill>
                  <a:schemeClr val="tx1">
                    <a:lumMod val="85000"/>
                    <a:lumOff val="15000"/>
                  </a:schemeClr>
                </a:solidFill>
                <a:cs typeface="Arial"/>
              </a:rPr>
              <a:t>=</a:t>
            </a:r>
            <a:r>
              <a:rPr lang="en-US" sz="2200" spc="-15" dirty="0">
                <a:solidFill>
                  <a:schemeClr val="tx1">
                    <a:lumMod val="85000"/>
                    <a:lumOff val="15000"/>
                  </a:schemeClr>
                </a:solidFill>
                <a:cs typeface="Arial"/>
              </a:rPr>
              <a:t> </a:t>
            </a:r>
            <a:r>
              <a:rPr lang="en-US" sz="2200" i="1" spc="170" dirty="0">
                <a:solidFill>
                  <a:schemeClr val="tx1">
                    <a:lumMod val="85000"/>
                    <a:lumOff val="15000"/>
                  </a:schemeClr>
                </a:solidFill>
                <a:cs typeface="Trebuchet MS"/>
              </a:rPr>
              <a:t>M</a:t>
            </a:r>
            <a:r>
              <a:rPr lang="en-US" sz="2200" i="1" spc="-5" dirty="0">
                <a:solidFill>
                  <a:schemeClr val="tx1">
                    <a:lumMod val="85000"/>
                    <a:lumOff val="15000"/>
                  </a:schemeClr>
                </a:solidFill>
                <a:cs typeface="Trebuchet MS"/>
              </a:rPr>
              <a:t> </a:t>
            </a:r>
            <a:r>
              <a:rPr lang="en-US" sz="2200" spc="-15" dirty="0">
                <a:solidFill>
                  <a:schemeClr val="tx1">
                    <a:lumMod val="85000"/>
                    <a:lumOff val="15000"/>
                  </a:schemeClr>
                </a:solidFill>
                <a:cs typeface="Lucida Sans Unicode"/>
              </a:rPr>
              <a:t>−</a:t>
            </a:r>
            <a:r>
              <a:rPr lang="en-US" sz="2200" spc="-170" dirty="0">
                <a:solidFill>
                  <a:schemeClr val="tx1">
                    <a:lumMod val="85000"/>
                    <a:lumOff val="15000"/>
                  </a:schemeClr>
                </a:solidFill>
                <a:cs typeface="Lucida Sans Unicode"/>
              </a:rPr>
              <a:t> </a:t>
            </a:r>
            <a:r>
              <a:rPr lang="en-US" sz="2200" i="1" spc="40" dirty="0">
                <a:solidFill>
                  <a:schemeClr val="tx1">
                    <a:lumMod val="85000"/>
                    <a:lumOff val="15000"/>
                  </a:schemeClr>
                </a:solidFill>
                <a:cs typeface="Trebuchet MS"/>
              </a:rPr>
              <a:t>M</a:t>
            </a:r>
            <a:r>
              <a:rPr lang="en-US" sz="2200" i="1" spc="60" baseline="-12077" dirty="0">
                <a:solidFill>
                  <a:schemeClr val="tx1">
                    <a:lumMod val="85000"/>
                    <a:lumOff val="15000"/>
                  </a:schemeClr>
                </a:solidFill>
                <a:cs typeface="Verdana"/>
              </a:rPr>
              <a:t>o</a:t>
            </a:r>
            <a:r>
              <a:rPr lang="en-US" sz="2200" i="1" spc="-397" baseline="-12077" dirty="0">
                <a:solidFill>
                  <a:schemeClr val="tx1">
                    <a:lumMod val="85000"/>
                    <a:lumOff val="15000"/>
                  </a:schemeClr>
                </a:solidFill>
                <a:cs typeface="Verdana"/>
              </a:rPr>
              <a:t> </a:t>
            </a:r>
            <a:r>
              <a:rPr lang="en-US" sz="2200" spc="-5" dirty="0">
                <a:solidFill>
                  <a:schemeClr val="tx1">
                    <a:lumMod val="85000"/>
                    <a:lumOff val="15000"/>
                  </a:schemeClr>
                </a:solidFill>
                <a:cs typeface="Arial"/>
              </a:rPr>
              <a:t>,</a:t>
            </a:r>
            <a:endParaRPr lang="en-US" sz="2200" dirty="0">
              <a:solidFill>
                <a:schemeClr val="tx1">
                  <a:lumMod val="85000"/>
                  <a:lumOff val="15000"/>
                </a:schemeClr>
              </a:solidFill>
              <a:cs typeface="Arial"/>
            </a:endParaRPr>
          </a:p>
          <a:p>
            <a:pPr marL="38100">
              <a:lnSpc>
                <a:spcPct val="100000"/>
              </a:lnSpc>
              <a:spcBef>
                <a:spcPts val="480"/>
              </a:spcBef>
            </a:pPr>
            <a:r>
              <a:rPr lang="en-US" sz="2200" i="1" spc="20" dirty="0" err="1">
                <a:solidFill>
                  <a:schemeClr val="tx1">
                    <a:lumMod val="85000"/>
                    <a:lumOff val="15000"/>
                  </a:schemeClr>
                </a:solidFill>
                <a:cs typeface="Trebuchet MS"/>
              </a:rPr>
              <a:t>S</a:t>
            </a:r>
            <a:r>
              <a:rPr lang="en-US" sz="2200" i="1" spc="30" baseline="-12077" dirty="0" err="1">
                <a:solidFill>
                  <a:schemeClr val="tx1">
                    <a:lumMod val="85000"/>
                    <a:lumOff val="15000"/>
                  </a:schemeClr>
                </a:solidFill>
                <a:cs typeface="Verdana"/>
              </a:rPr>
              <a:t>k</a:t>
            </a:r>
            <a:r>
              <a:rPr lang="en-US" sz="2200" i="1" spc="352" baseline="-12077" dirty="0">
                <a:solidFill>
                  <a:schemeClr val="tx1">
                    <a:lumMod val="85000"/>
                    <a:lumOff val="15000"/>
                  </a:schemeClr>
                </a:solidFill>
                <a:cs typeface="Verdana"/>
              </a:rPr>
              <a:t> </a:t>
            </a:r>
            <a:r>
              <a:rPr lang="en-US" sz="2200" spc="320" dirty="0">
                <a:solidFill>
                  <a:schemeClr val="tx1">
                    <a:lumMod val="85000"/>
                    <a:lumOff val="15000"/>
                  </a:schemeClr>
                </a:solidFill>
                <a:cs typeface="Arial"/>
              </a:rPr>
              <a:t>=</a:t>
            </a:r>
            <a:r>
              <a:rPr lang="en-US" sz="2200" spc="5" dirty="0">
                <a:solidFill>
                  <a:schemeClr val="tx1">
                    <a:lumMod val="85000"/>
                    <a:lumOff val="15000"/>
                  </a:schemeClr>
                </a:solidFill>
                <a:cs typeface="Arial"/>
              </a:rPr>
              <a:t> </a:t>
            </a:r>
            <a:r>
              <a:rPr lang="en-US" sz="2200" spc="65" dirty="0">
                <a:solidFill>
                  <a:schemeClr val="tx1">
                    <a:lumMod val="85000"/>
                    <a:lumOff val="15000"/>
                  </a:schemeClr>
                </a:solidFill>
                <a:cs typeface="Arial"/>
              </a:rPr>
              <a:t>(</a:t>
            </a:r>
            <a:r>
              <a:rPr lang="en-US" sz="2200" i="1" spc="65" dirty="0">
                <a:solidFill>
                  <a:schemeClr val="tx1">
                    <a:lumMod val="85000"/>
                    <a:lumOff val="15000"/>
                  </a:schemeClr>
                </a:solidFill>
                <a:cs typeface="Trebuchet MS"/>
              </a:rPr>
              <a:t>Q</a:t>
            </a:r>
            <a:r>
              <a:rPr lang="en-US" sz="2200" spc="97" baseline="-12077" dirty="0">
                <a:solidFill>
                  <a:schemeClr val="tx1">
                    <a:lumMod val="85000"/>
                    <a:lumOff val="15000"/>
                  </a:schemeClr>
                </a:solidFill>
                <a:cs typeface="Trebuchet MS"/>
              </a:rPr>
              <a:t>3</a:t>
            </a:r>
            <a:r>
              <a:rPr lang="en-US" sz="2200" spc="157" baseline="-12077" dirty="0">
                <a:solidFill>
                  <a:schemeClr val="tx1">
                    <a:lumMod val="85000"/>
                    <a:lumOff val="15000"/>
                  </a:schemeClr>
                </a:solidFill>
                <a:cs typeface="Trebuchet MS"/>
              </a:rPr>
              <a:t> </a:t>
            </a:r>
            <a:r>
              <a:rPr lang="en-US" sz="2200" spc="-15" dirty="0">
                <a:solidFill>
                  <a:schemeClr val="tx1">
                    <a:lumMod val="85000"/>
                    <a:lumOff val="15000"/>
                  </a:schemeClr>
                </a:solidFill>
                <a:cs typeface="Lucida Sans Unicode"/>
              </a:rPr>
              <a:t>−</a:t>
            </a:r>
            <a:r>
              <a:rPr lang="en-US" sz="2200" spc="-160" dirty="0">
                <a:solidFill>
                  <a:schemeClr val="tx1">
                    <a:lumMod val="85000"/>
                    <a:lumOff val="15000"/>
                  </a:schemeClr>
                </a:solidFill>
                <a:cs typeface="Lucida Sans Unicode"/>
              </a:rPr>
              <a:t> </a:t>
            </a:r>
            <a:r>
              <a:rPr lang="en-US" sz="2200" i="1" spc="40" dirty="0" err="1">
                <a:solidFill>
                  <a:schemeClr val="tx1">
                    <a:lumMod val="85000"/>
                    <a:lumOff val="15000"/>
                  </a:schemeClr>
                </a:solidFill>
                <a:cs typeface="Trebuchet MS"/>
              </a:rPr>
              <a:t>M</a:t>
            </a:r>
            <a:r>
              <a:rPr lang="en-US" sz="2200" i="1" spc="60" baseline="-12077" dirty="0" err="1">
                <a:solidFill>
                  <a:schemeClr val="tx1">
                    <a:lumMod val="85000"/>
                    <a:lumOff val="15000"/>
                  </a:schemeClr>
                </a:solidFill>
                <a:cs typeface="Verdana"/>
              </a:rPr>
              <a:t>d</a:t>
            </a:r>
            <a:r>
              <a:rPr lang="en-US" sz="2200" i="1" spc="-337" baseline="-12077" dirty="0">
                <a:solidFill>
                  <a:schemeClr val="tx1">
                    <a:lumMod val="85000"/>
                    <a:lumOff val="15000"/>
                  </a:schemeClr>
                </a:solidFill>
                <a:cs typeface="Verdana"/>
              </a:rPr>
              <a:t> </a:t>
            </a:r>
            <a:r>
              <a:rPr lang="en-US" sz="2200" spc="85" dirty="0">
                <a:solidFill>
                  <a:schemeClr val="tx1">
                    <a:lumMod val="85000"/>
                    <a:lumOff val="15000"/>
                  </a:schemeClr>
                </a:solidFill>
                <a:cs typeface="Arial"/>
              </a:rPr>
              <a:t>)</a:t>
            </a:r>
            <a:r>
              <a:rPr lang="en-US" sz="2200" spc="-90" dirty="0">
                <a:solidFill>
                  <a:schemeClr val="tx1">
                    <a:lumMod val="85000"/>
                    <a:lumOff val="15000"/>
                  </a:schemeClr>
                </a:solidFill>
                <a:cs typeface="Arial"/>
              </a:rPr>
              <a:t> </a:t>
            </a:r>
            <a:r>
              <a:rPr lang="en-US" sz="2200" spc="-15" dirty="0">
                <a:solidFill>
                  <a:schemeClr val="tx1">
                    <a:lumMod val="85000"/>
                    <a:lumOff val="15000"/>
                  </a:schemeClr>
                </a:solidFill>
                <a:cs typeface="Lucida Sans Unicode"/>
              </a:rPr>
              <a:t>−</a:t>
            </a:r>
            <a:r>
              <a:rPr lang="en-US" sz="2200" spc="-155" dirty="0">
                <a:solidFill>
                  <a:schemeClr val="tx1">
                    <a:lumMod val="85000"/>
                    <a:lumOff val="15000"/>
                  </a:schemeClr>
                </a:solidFill>
                <a:cs typeface="Lucida Sans Unicode"/>
              </a:rPr>
              <a:t> </a:t>
            </a:r>
            <a:r>
              <a:rPr lang="en-US" sz="2200" spc="55" dirty="0">
                <a:solidFill>
                  <a:schemeClr val="tx1">
                    <a:lumMod val="85000"/>
                    <a:lumOff val="15000"/>
                  </a:schemeClr>
                </a:solidFill>
                <a:cs typeface="Arial"/>
              </a:rPr>
              <a:t>(</a:t>
            </a:r>
            <a:r>
              <a:rPr lang="en-US" sz="2200" i="1" spc="55" dirty="0" err="1">
                <a:solidFill>
                  <a:schemeClr val="tx1">
                    <a:lumMod val="85000"/>
                    <a:lumOff val="15000"/>
                  </a:schemeClr>
                </a:solidFill>
                <a:cs typeface="Trebuchet MS"/>
              </a:rPr>
              <a:t>M</a:t>
            </a:r>
            <a:r>
              <a:rPr lang="en-US" sz="2200" i="1" spc="82" baseline="-12077" dirty="0" err="1">
                <a:solidFill>
                  <a:schemeClr val="tx1">
                    <a:lumMod val="85000"/>
                    <a:lumOff val="15000"/>
                  </a:schemeClr>
                </a:solidFill>
                <a:cs typeface="Verdana"/>
              </a:rPr>
              <a:t>d</a:t>
            </a:r>
            <a:r>
              <a:rPr lang="en-US" sz="2200" i="1" spc="225" baseline="-12077" dirty="0">
                <a:solidFill>
                  <a:schemeClr val="tx1">
                    <a:lumMod val="85000"/>
                    <a:lumOff val="15000"/>
                  </a:schemeClr>
                </a:solidFill>
                <a:cs typeface="Verdana"/>
              </a:rPr>
              <a:t> </a:t>
            </a:r>
            <a:r>
              <a:rPr lang="en-US" sz="2200" spc="-15" dirty="0">
                <a:solidFill>
                  <a:schemeClr val="tx1">
                    <a:lumMod val="85000"/>
                    <a:lumOff val="15000"/>
                  </a:schemeClr>
                </a:solidFill>
                <a:cs typeface="Lucida Sans Unicode"/>
              </a:rPr>
              <a:t>−</a:t>
            </a:r>
            <a:r>
              <a:rPr lang="en-US" sz="2200" spc="-155" dirty="0">
                <a:solidFill>
                  <a:schemeClr val="tx1">
                    <a:lumMod val="85000"/>
                    <a:lumOff val="15000"/>
                  </a:schemeClr>
                </a:solidFill>
                <a:cs typeface="Lucida Sans Unicode"/>
              </a:rPr>
              <a:t> </a:t>
            </a:r>
            <a:r>
              <a:rPr lang="en-US" sz="2200" i="1" spc="65" dirty="0">
                <a:solidFill>
                  <a:schemeClr val="tx1">
                    <a:lumMod val="85000"/>
                    <a:lumOff val="15000"/>
                  </a:schemeClr>
                </a:solidFill>
                <a:cs typeface="Trebuchet MS"/>
              </a:rPr>
              <a:t>Q</a:t>
            </a:r>
            <a:r>
              <a:rPr lang="en-US" sz="2200" spc="97" baseline="-12077" dirty="0">
                <a:solidFill>
                  <a:schemeClr val="tx1">
                    <a:lumMod val="85000"/>
                    <a:lumOff val="15000"/>
                  </a:schemeClr>
                </a:solidFill>
                <a:cs typeface="Trebuchet MS"/>
              </a:rPr>
              <a:t>1</a:t>
            </a:r>
            <a:r>
              <a:rPr lang="en-US" sz="2200" spc="65" dirty="0">
                <a:solidFill>
                  <a:schemeClr val="tx1">
                    <a:lumMod val="85000"/>
                    <a:lumOff val="15000"/>
                  </a:schemeClr>
                </a:solidFill>
                <a:cs typeface="Arial"/>
              </a:rPr>
              <a:t>),</a:t>
            </a:r>
            <a:endParaRPr lang="en-US" sz="2200" dirty="0">
              <a:solidFill>
                <a:schemeClr val="tx1">
                  <a:lumMod val="85000"/>
                  <a:lumOff val="15000"/>
                </a:schemeClr>
              </a:solidFill>
              <a:cs typeface="Arial"/>
            </a:endParaRPr>
          </a:p>
          <a:p>
            <a:pPr marL="0" indent="0">
              <a:lnSpc>
                <a:spcPct val="100000"/>
              </a:lnSpc>
              <a:spcBef>
                <a:spcPts val="480"/>
              </a:spcBef>
              <a:buNone/>
            </a:pPr>
            <a:r>
              <a:rPr lang="en-US" sz="2200" spc="-110" dirty="0">
                <a:solidFill>
                  <a:schemeClr val="tx1">
                    <a:lumMod val="85000"/>
                    <a:lumOff val="15000"/>
                  </a:schemeClr>
                </a:solidFill>
                <a:cs typeface="Arial"/>
              </a:rPr>
              <a:t>where </a:t>
            </a:r>
            <a:r>
              <a:rPr lang="en-US" sz="2200" i="1" spc="170" dirty="0">
                <a:solidFill>
                  <a:schemeClr val="tx1">
                    <a:lumMod val="85000"/>
                    <a:lumOff val="15000"/>
                  </a:schemeClr>
                </a:solidFill>
                <a:cs typeface="Trebuchet MS"/>
              </a:rPr>
              <a:t>M </a:t>
            </a:r>
            <a:r>
              <a:rPr lang="en-US" sz="2200" spc="-95" dirty="0">
                <a:solidFill>
                  <a:schemeClr val="tx1">
                    <a:lumMod val="85000"/>
                    <a:lumOff val="15000"/>
                  </a:schemeClr>
                </a:solidFill>
                <a:cs typeface="Arial"/>
              </a:rPr>
              <a:t>is </a:t>
            </a:r>
            <a:r>
              <a:rPr lang="en-US" sz="2200" spc="-50" dirty="0">
                <a:solidFill>
                  <a:schemeClr val="tx1">
                    <a:lumMod val="85000"/>
                    <a:lumOff val="15000"/>
                  </a:schemeClr>
                </a:solidFill>
                <a:cs typeface="Arial"/>
              </a:rPr>
              <a:t>the </a:t>
            </a:r>
            <a:r>
              <a:rPr lang="en-US" sz="2200" spc="-100" dirty="0">
                <a:solidFill>
                  <a:schemeClr val="tx1">
                    <a:lumMod val="85000"/>
                    <a:lumOff val="15000"/>
                  </a:schemeClr>
                </a:solidFill>
                <a:cs typeface="Arial"/>
              </a:rPr>
              <a:t>mean, </a:t>
            </a:r>
            <a:r>
              <a:rPr lang="en-US" sz="2200" i="1" spc="40" dirty="0" err="1">
                <a:solidFill>
                  <a:schemeClr val="tx1">
                    <a:lumMod val="85000"/>
                    <a:lumOff val="15000"/>
                  </a:schemeClr>
                </a:solidFill>
                <a:cs typeface="Trebuchet MS"/>
              </a:rPr>
              <a:t>M</a:t>
            </a:r>
            <a:r>
              <a:rPr lang="en-US" sz="2200" i="1" spc="60" baseline="-12077" dirty="0" err="1">
                <a:solidFill>
                  <a:schemeClr val="tx1">
                    <a:lumMod val="85000"/>
                    <a:lumOff val="15000"/>
                  </a:schemeClr>
                </a:solidFill>
                <a:cs typeface="Verdana"/>
              </a:rPr>
              <a:t>d</a:t>
            </a:r>
            <a:r>
              <a:rPr lang="en-US" sz="2200" i="1" spc="60" baseline="-12077" dirty="0">
                <a:solidFill>
                  <a:schemeClr val="tx1">
                    <a:lumMod val="85000"/>
                    <a:lumOff val="15000"/>
                  </a:schemeClr>
                </a:solidFill>
                <a:cs typeface="Verdana"/>
              </a:rPr>
              <a:t> </a:t>
            </a:r>
            <a:r>
              <a:rPr lang="en-US" sz="2200" spc="-5" dirty="0">
                <a:solidFill>
                  <a:schemeClr val="tx1">
                    <a:lumMod val="85000"/>
                    <a:lumOff val="15000"/>
                  </a:schemeClr>
                </a:solidFill>
                <a:cs typeface="Arial"/>
              </a:rPr>
              <a:t>, </a:t>
            </a:r>
            <a:r>
              <a:rPr lang="en-US" sz="2200" spc="-50" dirty="0">
                <a:solidFill>
                  <a:schemeClr val="tx1">
                    <a:lumMod val="85000"/>
                    <a:lumOff val="15000"/>
                  </a:schemeClr>
                </a:solidFill>
                <a:cs typeface="Arial"/>
              </a:rPr>
              <a:t>the </a:t>
            </a:r>
            <a:r>
              <a:rPr lang="en-US" sz="2200" spc="-80" dirty="0">
                <a:solidFill>
                  <a:schemeClr val="tx1">
                    <a:lumMod val="85000"/>
                    <a:lumOff val="15000"/>
                  </a:schemeClr>
                </a:solidFill>
                <a:cs typeface="Arial"/>
              </a:rPr>
              <a:t>median, </a:t>
            </a:r>
            <a:r>
              <a:rPr lang="en-US" sz="2200" i="1" spc="40" dirty="0">
                <a:solidFill>
                  <a:schemeClr val="tx1">
                    <a:lumMod val="85000"/>
                    <a:lumOff val="15000"/>
                  </a:schemeClr>
                </a:solidFill>
                <a:cs typeface="Trebuchet MS"/>
              </a:rPr>
              <a:t>M</a:t>
            </a:r>
            <a:r>
              <a:rPr lang="en-US" sz="2200" i="1" spc="60" baseline="-12077" dirty="0">
                <a:solidFill>
                  <a:schemeClr val="tx1">
                    <a:lumMod val="85000"/>
                    <a:lumOff val="15000"/>
                  </a:schemeClr>
                </a:solidFill>
                <a:cs typeface="Verdana"/>
              </a:rPr>
              <a:t>o </a:t>
            </a:r>
            <a:r>
              <a:rPr lang="en-US" sz="2200" spc="-5" dirty="0">
                <a:solidFill>
                  <a:schemeClr val="tx1">
                    <a:lumMod val="85000"/>
                    <a:lumOff val="15000"/>
                  </a:schemeClr>
                </a:solidFill>
                <a:cs typeface="Arial"/>
              </a:rPr>
              <a:t>, </a:t>
            </a:r>
            <a:r>
              <a:rPr lang="en-US" sz="2200" spc="-50" dirty="0">
                <a:solidFill>
                  <a:schemeClr val="tx1">
                    <a:lumMod val="85000"/>
                    <a:lumOff val="15000"/>
                  </a:schemeClr>
                </a:solidFill>
                <a:cs typeface="Arial"/>
              </a:rPr>
              <a:t>the </a:t>
            </a:r>
            <a:r>
              <a:rPr lang="en-US" sz="2200" spc="-85" dirty="0">
                <a:solidFill>
                  <a:schemeClr val="tx1">
                    <a:lumMod val="85000"/>
                    <a:lumOff val="15000"/>
                  </a:schemeClr>
                </a:solidFill>
                <a:cs typeface="Arial"/>
              </a:rPr>
              <a:t>mode,  </a:t>
            </a:r>
            <a:r>
              <a:rPr lang="en-US" sz="2200" i="1" spc="55" dirty="0">
                <a:solidFill>
                  <a:schemeClr val="tx1">
                    <a:lumMod val="85000"/>
                    <a:lumOff val="15000"/>
                  </a:schemeClr>
                </a:solidFill>
                <a:cs typeface="Trebuchet MS"/>
              </a:rPr>
              <a:t>Q</a:t>
            </a:r>
            <a:r>
              <a:rPr lang="en-US" sz="2200" spc="82" baseline="-12077" dirty="0">
                <a:solidFill>
                  <a:schemeClr val="tx1">
                    <a:lumMod val="85000"/>
                    <a:lumOff val="15000"/>
                  </a:schemeClr>
                </a:solidFill>
                <a:cs typeface="Trebuchet MS"/>
              </a:rPr>
              <a:t>1</a:t>
            </a:r>
            <a:r>
              <a:rPr lang="en-US" sz="2200" spc="55" dirty="0">
                <a:solidFill>
                  <a:schemeClr val="tx1">
                    <a:lumMod val="85000"/>
                    <a:lumOff val="15000"/>
                  </a:schemeClr>
                </a:solidFill>
                <a:cs typeface="Arial"/>
              </a:rPr>
              <a:t>, </a:t>
            </a:r>
            <a:r>
              <a:rPr lang="en-US" sz="2200" spc="-50" dirty="0">
                <a:solidFill>
                  <a:schemeClr val="tx1">
                    <a:lumMod val="85000"/>
                    <a:lumOff val="15000"/>
                  </a:schemeClr>
                </a:solidFill>
                <a:cs typeface="Arial"/>
              </a:rPr>
              <a:t>the </a:t>
            </a:r>
            <a:r>
              <a:rPr lang="en-US" sz="2200" spc="-5" dirty="0">
                <a:solidFill>
                  <a:schemeClr val="tx1">
                    <a:lumMod val="85000"/>
                    <a:lumOff val="15000"/>
                  </a:schemeClr>
                </a:solidFill>
                <a:cs typeface="Arial"/>
              </a:rPr>
              <a:t>first </a:t>
            </a:r>
            <a:r>
              <a:rPr lang="en-US" sz="2200" spc="-45" dirty="0">
                <a:solidFill>
                  <a:schemeClr val="tx1">
                    <a:lumMod val="85000"/>
                    <a:lumOff val="15000"/>
                  </a:schemeClr>
                </a:solidFill>
                <a:cs typeface="Arial"/>
              </a:rPr>
              <a:t>quartile </a:t>
            </a:r>
            <a:r>
              <a:rPr lang="en-US" sz="2200" spc="-60" dirty="0">
                <a:solidFill>
                  <a:schemeClr val="tx1">
                    <a:lumMod val="85000"/>
                    <a:lumOff val="15000"/>
                  </a:schemeClr>
                </a:solidFill>
                <a:cs typeface="Arial"/>
              </a:rPr>
              <a:t>deviation </a:t>
            </a:r>
            <a:r>
              <a:rPr lang="en-US" sz="2200" spc="-100" dirty="0">
                <a:solidFill>
                  <a:schemeClr val="tx1">
                    <a:lumMod val="85000"/>
                    <a:lumOff val="15000"/>
                  </a:schemeClr>
                </a:solidFill>
                <a:cs typeface="Arial"/>
              </a:rPr>
              <a:t>and </a:t>
            </a:r>
            <a:r>
              <a:rPr lang="en-US" sz="2200" i="1" spc="55" dirty="0">
                <a:solidFill>
                  <a:schemeClr val="tx1">
                    <a:lumMod val="85000"/>
                    <a:lumOff val="15000"/>
                  </a:schemeClr>
                </a:solidFill>
                <a:cs typeface="Trebuchet MS"/>
              </a:rPr>
              <a:t>Q</a:t>
            </a:r>
            <a:r>
              <a:rPr lang="en-US" sz="2200" spc="82" baseline="-12077" dirty="0">
                <a:solidFill>
                  <a:schemeClr val="tx1">
                    <a:lumMod val="85000"/>
                    <a:lumOff val="15000"/>
                  </a:schemeClr>
                </a:solidFill>
                <a:cs typeface="Trebuchet MS"/>
              </a:rPr>
              <a:t>3</a:t>
            </a:r>
            <a:r>
              <a:rPr lang="en-US" sz="2200" spc="55" dirty="0">
                <a:solidFill>
                  <a:schemeClr val="tx1">
                    <a:lumMod val="85000"/>
                    <a:lumOff val="15000"/>
                  </a:schemeClr>
                </a:solidFill>
                <a:cs typeface="Arial"/>
              </a:rPr>
              <a:t>, </a:t>
            </a:r>
            <a:r>
              <a:rPr lang="en-US" sz="2200" spc="-50" dirty="0">
                <a:solidFill>
                  <a:schemeClr val="tx1">
                    <a:lumMod val="85000"/>
                    <a:lumOff val="15000"/>
                  </a:schemeClr>
                </a:solidFill>
                <a:cs typeface="Arial"/>
              </a:rPr>
              <a:t>the </a:t>
            </a:r>
            <a:r>
              <a:rPr lang="en-US" sz="2200" dirty="0">
                <a:solidFill>
                  <a:schemeClr val="tx1">
                    <a:lumMod val="85000"/>
                    <a:lumOff val="15000"/>
                  </a:schemeClr>
                </a:solidFill>
                <a:cs typeface="Arial"/>
              </a:rPr>
              <a:t>third </a:t>
            </a:r>
            <a:r>
              <a:rPr lang="en-US" sz="2200" spc="-45" dirty="0">
                <a:solidFill>
                  <a:schemeClr val="tx1">
                    <a:lumMod val="85000"/>
                    <a:lumOff val="15000"/>
                  </a:schemeClr>
                </a:solidFill>
                <a:cs typeface="Arial"/>
              </a:rPr>
              <a:t>quartile  </a:t>
            </a:r>
            <a:r>
              <a:rPr lang="en-US" sz="2200" spc="-60" dirty="0">
                <a:solidFill>
                  <a:schemeClr val="tx1">
                    <a:lumMod val="85000"/>
                    <a:lumOff val="15000"/>
                  </a:schemeClr>
                </a:solidFill>
                <a:cs typeface="Arial"/>
              </a:rPr>
              <a:t>deviation </a:t>
            </a:r>
            <a:r>
              <a:rPr lang="en-US" sz="2200" spc="-30" dirty="0">
                <a:solidFill>
                  <a:schemeClr val="tx1">
                    <a:lumMod val="85000"/>
                    <a:lumOff val="15000"/>
                  </a:schemeClr>
                </a:solidFill>
                <a:cs typeface="Arial"/>
              </a:rPr>
              <a:t>of </a:t>
            </a:r>
            <a:r>
              <a:rPr lang="en-US" sz="2200" spc="-50" dirty="0">
                <a:solidFill>
                  <a:schemeClr val="tx1">
                    <a:lumMod val="85000"/>
                    <a:lumOff val="15000"/>
                  </a:schemeClr>
                </a:solidFill>
                <a:cs typeface="Arial"/>
              </a:rPr>
              <a:t>the</a:t>
            </a:r>
            <a:r>
              <a:rPr lang="en-US" sz="2200" spc="-55" dirty="0">
                <a:solidFill>
                  <a:schemeClr val="tx1">
                    <a:lumMod val="85000"/>
                    <a:lumOff val="15000"/>
                  </a:schemeClr>
                </a:solidFill>
                <a:cs typeface="Arial"/>
              </a:rPr>
              <a:t> </a:t>
            </a:r>
            <a:r>
              <a:rPr lang="en-US" sz="2200" spc="-25" dirty="0">
                <a:solidFill>
                  <a:schemeClr val="tx1">
                    <a:lumMod val="85000"/>
                    <a:lumOff val="15000"/>
                  </a:schemeClr>
                </a:solidFill>
                <a:cs typeface="Arial"/>
              </a:rPr>
              <a:t>distribution.</a:t>
            </a:r>
            <a:endParaRPr lang="en-US" sz="2200" dirty="0">
              <a:solidFill>
                <a:schemeClr val="tx1">
                  <a:lumMod val="85000"/>
                  <a:lumOff val="15000"/>
                </a:schemeClr>
              </a:solidFill>
              <a:cs typeface="Arial"/>
            </a:endParaRPr>
          </a:p>
          <a:p>
            <a:pPr marL="0" indent="0">
              <a:buNone/>
            </a:pPr>
            <a:r>
              <a:rPr lang="en-US" sz="2200" spc="-114" dirty="0">
                <a:solidFill>
                  <a:schemeClr val="tx1">
                    <a:lumMod val="85000"/>
                    <a:lumOff val="15000"/>
                  </a:schemeClr>
                </a:solidFill>
                <a:cs typeface="Arial"/>
              </a:rPr>
              <a:t>These </a:t>
            </a:r>
            <a:r>
              <a:rPr lang="en-US" sz="2200" spc="-130" dirty="0">
                <a:solidFill>
                  <a:schemeClr val="tx1">
                    <a:lumMod val="85000"/>
                    <a:lumOff val="15000"/>
                  </a:schemeClr>
                </a:solidFill>
                <a:cs typeface="Arial"/>
              </a:rPr>
              <a:t>are </a:t>
            </a:r>
            <a:r>
              <a:rPr lang="en-US" sz="2200" spc="-50" dirty="0">
                <a:solidFill>
                  <a:schemeClr val="tx1">
                    <a:lumMod val="85000"/>
                    <a:lumOff val="15000"/>
                  </a:schemeClr>
                </a:solidFill>
                <a:cs typeface="Arial"/>
              </a:rPr>
              <a:t>the </a:t>
            </a:r>
            <a:r>
              <a:rPr lang="en-US" sz="2200" spc="-80" dirty="0">
                <a:solidFill>
                  <a:schemeClr val="tx1">
                    <a:lumMod val="85000"/>
                    <a:lumOff val="15000"/>
                  </a:schemeClr>
                </a:solidFill>
                <a:uFill>
                  <a:solidFill>
                    <a:srgbClr val="0000FF"/>
                  </a:solidFill>
                </a:uFill>
                <a:cs typeface="Arial"/>
              </a:rPr>
              <a:t>absolute </a:t>
            </a:r>
            <a:r>
              <a:rPr lang="en-US" sz="2200" spc="-140" dirty="0">
                <a:solidFill>
                  <a:schemeClr val="tx1">
                    <a:lumMod val="85000"/>
                    <a:lumOff val="15000"/>
                  </a:schemeClr>
                </a:solidFill>
                <a:uFill>
                  <a:solidFill>
                    <a:srgbClr val="0000FF"/>
                  </a:solidFill>
                </a:uFill>
                <a:cs typeface="Arial"/>
              </a:rPr>
              <a:t>measures</a:t>
            </a:r>
            <a:r>
              <a:rPr lang="en-US" sz="2200" spc="-140" dirty="0">
                <a:solidFill>
                  <a:schemeClr val="tx1">
                    <a:lumMod val="85000"/>
                    <a:lumOff val="15000"/>
                  </a:schemeClr>
                </a:solidFill>
                <a:cs typeface="Arial"/>
              </a:rPr>
              <a:t> </a:t>
            </a:r>
            <a:r>
              <a:rPr lang="en-US" sz="2200" spc="-30" dirty="0">
                <a:solidFill>
                  <a:schemeClr val="tx1">
                    <a:lumMod val="85000"/>
                    <a:lumOff val="15000"/>
                  </a:schemeClr>
                </a:solidFill>
                <a:cs typeface="Arial"/>
              </a:rPr>
              <a:t>of</a:t>
            </a:r>
            <a:r>
              <a:rPr lang="en-US" sz="2200" spc="15" dirty="0">
                <a:solidFill>
                  <a:schemeClr val="tx1">
                    <a:lumMod val="85000"/>
                    <a:lumOff val="15000"/>
                  </a:schemeClr>
                </a:solidFill>
                <a:cs typeface="Arial"/>
              </a:rPr>
              <a:t> </a:t>
            </a:r>
            <a:r>
              <a:rPr lang="en-US" sz="2200" spc="-140" dirty="0">
                <a:solidFill>
                  <a:schemeClr val="tx1">
                    <a:lumMod val="85000"/>
                    <a:lumOff val="15000"/>
                  </a:schemeClr>
                </a:solidFill>
                <a:cs typeface="Arial"/>
              </a:rPr>
              <a:t>skewness.</a:t>
            </a:r>
            <a:endParaRPr lang="en-US" sz="2200" dirty="0">
              <a:solidFill>
                <a:schemeClr val="tx1">
                  <a:lumMod val="85000"/>
                  <a:lumOff val="15000"/>
                </a:schemeClr>
              </a:solidFill>
              <a:cs typeface="Arial"/>
            </a:endParaRPr>
          </a:p>
          <a:p>
            <a:pPr marL="12700" marR="5080">
              <a:lnSpc>
                <a:spcPct val="102200"/>
              </a:lnSpc>
              <a:spcBef>
                <a:spcPts val="80"/>
              </a:spcBef>
            </a:pPr>
            <a:r>
              <a:rPr lang="en-US" sz="2200" b="1" spc="400" dirty="0">
                <a:solidFill>
                  <a:schemeClr val="tx1">
                    <a:lumMod val="85000"/>
                    <a:lumOff val="15000"/>
                  </a:schemeClr>
                </a:solidFill>
                <a:cs typeface="PMingLiU"/>
              </a:rPr>
              <a:t>Coefficients </a:t>
            </a:r>
            <a:r>
              <a:rPr lang="en-US" sz="2200" b="1" spc="490" dirty="0">
                <a:solidFill>
                  <a:schemeClr val="tx1">
                    <a:lumMod val="85000"/>
                    <a:lumOff val="15000"/>
                  </a:schemeClr>
                </a:solidFill>
                <a:cs typeface="PMingLiU"/>
              </a:rPr>
              <a:t>of</a:t>
            </a:r>
            <a:r>
              <a:rPr lang="en-US" sz="2200" b="1" spc="135" dirty="0">
                <a:solidFill>
                  <a:schemeClr val="tx1">
                    <a:lumMod val="85000"/>
                    <a:lumOff val="15000"/>
                  </a:schemeClr>
                </a:solidFill>
                <a:cs typeface="PMingLiU"/>
              </a:rPr>
              <a:t> </a:t>
            </a:r>
            <a:r>
              <a:rPr lang="en-US" sz="2200" b="1" spc="330" dirty="0">
                <a:solidFill>
                  <a:schemeClr val="tx1">
                    <a:lumMod val="85000"/>
                    <a:lumOff val="15000"/>
                  </a:schemeClr>
                </a:solidFill>
                <a:cs typeface="PMingLiU"/>
              </a:rPr>
              <a:t>Skewness: </a:t>
            </a:r>
            <a:r>
              <a:rPr lang="en-US" sz="2200" spc="-95" dirty="0">
                <a:solidFill>
                  <a:schemeClr val="tx1">
                    <a:lumMod val="85000"/>
                    <a:lumOff val="15000"/>
                  </a:schemeClr>
                </a:solidFill>
                <a:cs typeface="Arial"/>
              </a:rPr>
              <a:t>For </a:t>
            </a:r>
            <a:r>
              <a:rPr lang="en-US" sz="2200" spc="-80" dirty="0">
                <a:solidFill>
                  <a:schemeClr val="tx1">
                    <a:lumMod val="85000"/>
                    <a:lumOff val="15000"/>
                  </a:schemeClr>
                </a:solidFill>
                <a:cs typeface="Arial"/>
              </a:rPr>
              <a:t>comparing </a:t>
            </a:r>
            <a:r>
              <a:rPr lang="en-US" sz="2200" spc="-50" dirty="0">
                <a:solidFill>
                  <a:schemeClr val="tx1">
                    <a:lumMod val="85000"/>
                    <a:lumOff val="15000"/>
                  </a:schemeClr>
                </a:solidFill>
                <a:cs typeface="Arial"/>
              </a:rPr>
              <a:t>two </a:t>
            </a:r>
            <a:r>
              <a:rPr lang="en-US" sz="2200" spc="-130" dirty="0">
                <a:solidFill>
                  <a:schemeClr val="tx1">
                    <a:lumMod val="85000"/>
                    <a:lumOff val="15000"/>
                  </a:schemeClr>
                </a:solidFill>
                <a:cs typeface="Arial"/>
              </a:rPr>
              <a:t>series </a:t>
            </a:r>
            <a:r>
              <a:rPr lang="en-US" sz="2200" spc="-165" dirty="0">
                <a:solidFill>
                  <a:schemeClr val="tx1">
                    <a:lumMod val="85000"/>
                    <a:lumOff val="15000"/>
                  </a:schemeClr>
                </a:solidFill>
                <a:cs typeface="Arial"/>
              </a:rPr>
              <a:t>we </a:t>
            </a:r>
            <a:r>
              <a:rPr lang="en-US" sz="2200" spc="-95" dirty="0">
                <a:solidFill>
                  <a:schemeClr val="tx1">
                    <a:lumMod val="85000"/>
                    <a:lumOff val="15000"/>
                  </a:schemeClr>
                </a:solidFill>
                <a:cs typeface="Arial"/>
              </a:rPr>
              <a:t>do </a:t>
            </a:r>
            <a:r>
              <a:rPr lang="en-US" sz="2200" spc="-15" dirty="0">
                <a:solidFill>
                  <a:schemeClr val="tx1">
                    <a:lumMod val="85000"/>
                    <a:lumOff val="15000"/>
                  </a:schemeClr>
                </a:solidFill>
                <a:cs typeface="Arial"/>
              </a:rPr>
              <a:t>not </a:t>
            </a:r>
            <a:r>
              <a:rPr lang="en-US" sz="2200" spc="-65" dirty="0">
                <a:solidFill>
                  <a:schemeClr val="tx1">
                    <a:lumMod val="85000"/>
                    <a:lumOff val="15000"/>
                  </a:schemeClr>
                </a:solidFill>
                <a:cs typeface="Arial"/>
              </a:rPr>
              <a:t>calculate </a:t>
            </a:r>
            <a:r>
              <a:rPr lang="en-US" sz="2200" spc="-110" dirty="0">
                <a:solidFill>
                  <a:schemeClr val="tx1">
                    <a:lumMod val="85000"/>
                    <a:lumOff val="15000"/>
                  </a:schemeClr>
                </a:solidFill>
                <a:cs typeface="Arial"/>
              </a:rPr>
              <a:t>these </a:t>
            </a:r>
            <a:r>
              <a:rPr lang="en-US" sz="2200" spc="-80" dirty="0">
                <a:solidFill>
                  <a:schemeClr val="tx1">
                    <a:lumMod val="85000"/>
                    <a:lumOff val="15000"/>
                  </a:schemeClr>
                </a:solidFill>
                <a:cs typeface="Arial"/>
              </a:rPr>
              <a:t>absolute  </a:t>
            </a:r>
            <a:r>
              <a:rPr lang="en-US" sz="2200" spc="-140" dirty="0">
                <a:solidFill>
                  <a:schemeClr val="tx1">
                    <a:lumMod val="85000"/>
                    <a:lumOff val="15000"/>
                  </a:schemeClr>
                </a:solidFill>
                <a:cs typeface="Arial"/>
              </a:rPr>
              <a:t>measures </a:t>
            </a:r>
            <a:r>
              <a:rPr lang="en-US" sz="2200" spc="-10" dirty="0">
                <a:solidFill>
                  <a:schemeClr val="tx1">
                    <a:lumMod val="85000"/>
                    <a:lumOff val="15000"/>
                  </a:schemeClr>
                </a:solidFill>
                <a:cs typeface="Arial"/>
              </a:rPr>
              <a:t>but </a:t>
            </a:r>
            <a:r>
              <a:rPr lang="en-US" sz="2200" spc="-165" dirty="0">
                <a:solidFill>
                  <a:schemeClr val="tx1">
                    <a:lumMod val="85000"/>
                    <a:lumOff val="15000"/>
                  </a:schemeClr>
                </a:solidFill>
                <a:cs typeface="Arial"/>
              </a:rPr>
              <a:t>we </a:t>
            </a:r>
            <a:r>
              <a:rPr lang="en-US" sz="2200" spc="-65" dirty="0">
                <a:solidFill>
                  <a:schemeClr val="tx1">
                    <a:lumMod val="85000"/>
                    <a:lumOff val="15000"/>
                  </a:schemeClr>
                </a:solidFill>
                <a:cs typeface="Arial"/>
              </a:rPr>
              <a:t>calculate </a:t>
            </a:r>
            <a:r>
              <a:rPr lang="en-US" sz="2200" spc="-50" dirty="0">
                <a:solidFill>
                  <a:schemeClr val="tx1">
                    <a:lumMod val="85000"/>
                    <a:lumOff val="15000"/>
                  </a:schemeClr>
                </a:solidFill>
                <a:cs typeface="Arial"/>
              </a:rPr>
              <a:t>the </a:t>
            </a:r>
            <a:r>
              <a:rPr lang="en-US" sz="2200" spc="-55" dirty="0">
                <a:solidFill>
                  <a:schemeClr val="tx1">
                    <a:lumMod val="85000"/>
                    <a:lumOff val="15000"/>
                  </a:schemeClr>
                </a:solidFill>
                <a:uFill>
                  <a:solidFill>
                    <a:srgbClr val="0000FF"/>
                  </a:solidFill>
                </a:uFill>
                <a:cs typeface="Arial"/>
              </a:rPr>
              <a:t>relative </a:t>
            </a:r>
            <a:r>
              <a:rPr lang="en-US" sz="2200" spc="-140" dirty="0">
                <a:solidFill>
                  <a:schemeClr val="tx1">
                    <a:lumMod val="85000"/>
                    <a:lumOff val="15000"/>
                  </a:schemeClr>
                </a:solidFill>
                <a:uFill>
                  <a:solidFill>
                    <a:srgbClr val="0000FF"/>
                  </a:solidFill>
                </a:uFill>
                <a:cs typeface="Arial"/>
              </a:rPr>
              <a:t>measures</a:t>
            </a:r>
            <a:r>
              <a:rPr lang="en-US" sz="2200" spc="-140" dirty="0">
                <a:solidFill>
                  <a:schemeClr val="tx1">
                    <a:lumMod val="85000"/>
                    <a:lumOff val="15000"/>
                  </a:schemeClr>
                </a:solidFill>
                <a:cs typeface="Arial"/>
              </a:rPr>
              <a:t> </a:t>
            </a:r>
            <a:r>
              <a:rPr lang="en-US" sz="2200" spc="-80" dirty="0">
                <a:solidFill>
                  <a:schemeClr val="tx1">
                    <a:lumMod val="85000"/>
                    <a:lumOff val="15000"/>
                  </a:schemeClr>
                </a:solidFill>
                <a:cs typeface="Arial"/>
              </a:rPr>
              <a:t>called </a:t>
            </a:r>
            <a:r>
              <a:rPr lang="en-US" sz="2200" spc="-50" dirty="0">
                <a:solidFill>
                  <a:schemeClr val="tx1">
                    <a:lumMod val="85000"/>
                    <a:lumOff val="15000"/>
                  </a:schemeClr>
                </a:solidFill>
                <a:cs typeface="Arial"/>
              </a:rPr>
              <a:t>the  </a:t>
            </a:r>
            <a:r>
              <a:rPr lang="en-US" sz="2200" i="1" spc="-110" dirty="0">
                <a:solidFill>
                  <a:schemeClr val="tx1">
                    <a:lumMod val="85000"/>
                    <a:lumOff val="15000"/>
                  </a:schemeClr>
                </a:solidFill>
                <a:uFill>
                  <a:solidFill>
                    <a:srgbClr val="000000"/>
                  </a:solidFill>
                </a:uFill>
                <a:cs typeface="Trebuchet MS"/>
              </a:rPr>
              <a:t>coefficients </a:t>
            </a:r>
            <a:r>
              <a:rPr lang="en-US" sz="2200" i="1" spc="-120" dirty="0">
                <a:solidFill>
                  <a:schemeClr val="tx1">
                    <a:lumMod val="85000"/>
                    <a:lumOff val="15000"/>
                  </a:schemeClr>
                </a:solidFill>
                <a:uFill>
                  <a:solidFill>
                    <a:srgbClr val="000000"/>
                  </a:solidFill>
                </a:uFill>
                <a:cs typeface="Trebuchet MS"/>
              </a:rPr>
              <a:t>of </a:t>
            </a:r>
            <a:r>
              <a:rPr lang="en-US" sz="2200" i="1" spc="-90" dirty="0">
                <a:solidFill>
                  <a:schemeClr val="tx1">
                    <a:lumMod val="85000"/>
                    <a:lumOff val="15000"/>
                  </a:schemeClr>
                </a:solidFill>
                <a:uFill>
                  <a:solidFill>
                    <a:srgbClr val="000000"/>
                  </a:solidFill>
                </a:uFill>
                <a:cs typeface="Trebuchet MS"/>
              </a:rPr>
              <a:t>skewness</a:t>
            </a:r>
            <a:r>
              <a:rPr lang="en-US" sz="2200" i="1" spc="-90" dirty="0">
                <a:solidFill>
                  <a:schemeClr val="tx1">
                    <a:lumMod val="85000"/>
                    <a:lumOff val="15000"/>
                  </a:schemeClr>
                </a:solidFill>
                <a:cs typeface="Trebuchet MS"/>
              </a:rPr>
              <a:t> </a:t>
            </a:r>
            <a:r>
              <a:rPr lang="en-US" sz="2200" spc="-65" dirty="0">
                <a:solidFill>
                  <a:schemeClr val="tx1">
                    <a:lumMod val="85000"/>
                    <a:lumOff val="15000"/>
                  </a:schemeClr>
                </a:solidFill>
                <a:cs typeface="Arial"/>
              </a:rPr>
              <a:t>which </a:t>
            </a:r>
            <a:r>
              <a:rPr lang="en-US" sz="2200" spc="-130" dirty="0">
                <a:solidFill>
                  <a:schemeClr val="tx1">
                    <a:lumMod val="85000"/>
                    <a:lumOff val="15000"/>
                  </a:schemeClr>
                </a:solidFill>
                <a:cs typeface="Arial"/>
              </a:rPr>
              <a:t>are </a:t>
            </a:r>
            <a:r>
              <a:rPr lang="en-US" sz="2200" spc="-90" dirty="0">
                <a:solidFill>
                  <a:schemeClr val="tx1">
                    <a:lumMod val="85000"/>
                    <a:lumOff val="15000"/>
                  </a:schemeClr>
                </a:solidFill>
                <a:cs typeface="Arial"/>
              </a:rPr>
              <a:t>pure </a:t>
            </a:r>
            <a:r>
              <a:rPr lang="en-US" sz="2200" spc="-95" dirty="0">
                <a:solidFill>
                  <a:schemeClr val="tx1">
                    <a:lumMod val="85000"/>
                    <a:lumOff val="15000"/>
                  </a:schemeClr>
                </a:solidFill>
                <a:cs typeface="Arial"/>
              </a:rPr>
              <a:t>numbers </a:t>
            </a:r>
            <a:r>
              <a:rPr lang="en-US" sz="2200" spc="-80" dirty="0">
                <a:solidFill>
                  <a:schemeClr val="tx1">
                    <a:lumMod val="85000"/>
                    <a:lumOff val="15000"/>
                  </a:schemeClr>
                </a:solidFill>
                <a:cs typeface="Arial"/>
              </a:rPr>
              <a:t>independent  </a:t>
            </a:r>
            <a:r>
              <a:rPr lang="en-US" sz="2200" spc="-30" dirty="0">
                <a:solidFill>
                  <a:schemeClr val="tx1">
                    <a:lumMod val="85000"/>
                    <a:lumOff val="15000"/>
                  </a:schemeClr>
                </a:solidFill>
                <a:cs typeface="Arial"/>
              </a:rPr>
              <a:t>of </a:t>
            </a:r>
            <a:r>
              <a:rPr lang="en-US" sz="2200" spc="-45" dirty="0">
                <a:solidFill>
                  <a:schemeClr val="tx1">
                    <a:lumMod val="85000"/>
                    <a:lumOff val="15000"/>
                  </a:schemeClr>
                </a:solidFill>
                <a:cs typeface="Arial"/>
              </a:rPr>
              <a:t>units </a:t>
            </a:r>
            <a:r>
              <a:rPr lang="en-US" sz="2200" spc="-30" dirty="0">
                <a:solidFill>
                  <a:schemeClr val="tx1">
                    <a:lumMod val="85000"/>
                    <a:lumOff val="15000"/>
                  </a:schemeClr>
                </a:solidFill>
                <a:cs typeface="Arial"/>
              </a:rPr>
              <a:t>of</a:t>
            </a:r>
            <a:r>
              <a:rPr lang="en-US" sz="2200" spc="340" dirty="0">
                <a:solidFill>
                  <a:schemeClr val="tx1">
                    <a:lumMod val="85000"/>
                    <a:lumOff val="15000"/>
                  </a:schemeClr>
                </a:solidFill>
                <a:cs typeface="Arial"/>
              </a:rPr>
              <a:t> </a:t>
            </a:r>
            <a:r>
              <a:rPr lang="en-US" sz="2200" spc="-95" dirty="0">
                <a:solidFill>
                  <a:schemeClr val="tx1">
                    <a:lumMod val="85000"/>
                    <a:lumOff val="15000"/>
                  </a:schemeClr>
                </a:solidFill>
                <a:cs typeface="Arial"/>
              </a:rPr>
              <a:t>measurement.</a:t>
            </a:r>
            <a:endParaRPr lang="en-US" sz="2200" b="1" dirty="0">
              <a:solidFill>
                <a:schemeClr val="tx1">
                  <a:lumMod val="85000"/>
                  <a:lumOff val="15000"/>
                </a:schemeClr>
              </a:solidFill>
              <a:cs typeface="PMingLiU"/>
            </a:endParaRPr>
          </a:p>
          <a:p>
            <a:pPr marL="0" indent="0">
              <a:buNone/>
            </a:pPr>
            <a:endParaRPr lang="en-US" sz="2200" b="1" dirty="0">
              <a:solidFill>
                <a:schemeClr val="tx1">
                  <a:lumMod val="85000"/>
                  <a:lumOff val="15000"/>
                </a:schemeClr>
              </a:solidFill>
            </a:endParaRPr>
          </a:p>
        </p:txBody>
      </p:sp>
      <p:sp>
        <p:nvSpPr>
          <p:cNvPr id="4" name="Date Placeholder 3"/>
          <p:cNvSpPr>
            <a:spLocks noGrp="1"/>
          </p:cNvSpPr>
          <p:nvPr>
            <p:ph type="dt" sz="half" idx="10"/>
          </p:nvPr>
        </p:nvSpPr>
        <p:spPr/>
        <p:txBody>
          <a:bodyPr/>
          <a:lstStyle/>
          <a:p>
            <a:fld id="{8C94CEFF-08AA-4E40-B6F3-CEDAF2115A52}"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spc="-110" dirty="0">
                <a:solidFill>
                  <a:schemeClr val="tx1">
                    <a:lumMod val="85000"/>
                    <a:lumOff val="15000"/>
                  </a:schemeClr>
                </a:solidFill>
                <a:latin typeface="Times New Roman" panose="02020603050405020304" pitchFamily="18" charset="0"/>
                <a:cs typeface="Arial"/>
              </a:rPr>
              <a:t>Skewness</a:t>
            </a:r>
            <a:r>
              <a:rPr lang="en-US" sz="2400" b="1" dirty="0">
                <a:latin typeface="Times New Roman" panose="02020603050405020304" pitchFamily="18" charset="0"/>
              </a:rPr>
              <a:t>(CO1)</a:t>
            </a:r>
          </a:p>
        </p:txBody>
      </p:sp>
    </p:spTree>
    <p:extLst>
      <p:ext uri="{BB962C8B-B14F-4D97-AF65-F5344CB8AC3E}">
        <p14:creationId xmlns:p14="http://schemas.microsoft.com/office/powerpoint/2010/main" val="31305642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953000"/>
              </a:xfrm>
            </p:spPr>
            <p:txBody>
              <a:bodyPr>
                <a:noAutofit/>
              </a:bodyPr>
              <a:lstStyle/>
              <a:p>
                <a:pPr marL="0" indent="0">
                  <a:lnSpc>
                    <a:spcPct val="100000"/>
                  </a:lnSpc>
                  <a:buNone/>
                </a:pPr>
                <a:r>
                  <a:rPr lang="en-US" sz="2200" b="1" spc="-55" dirty="0">
                    <a:solidFill>
                      <a:schemeClr val="tx1">
                        <a:lumMod val="85000"/>
                        <a:lumOff val="15000"/>
                      </a:schemeClr>
                    </a:solidFill>
                    <a:cs typeface="Arial"/>
                  </a:rPr>
                  <a:t>The </a:t>
                </a:r>
                <a:r>
                  <a:rPr lang="en-US" sz="2200" b="1" spc="-50" dirty="0">
                    <a:solidFill>
                      <a:schemeClr val="tx1">
                        <a:lumMod val="85000"/>
                        <a:lumOff val="15000"/>
                      </a:schemeClr>
                    </a:solidFill>
                    <a:cs typeface="Arial"/>
                  </a:rPr>
                  <a:t>following </a:t>
                </a:r>
                <a:r>
                  <a:rPr lang="en-US" sz="2200" b="1" spc="-130" dirty="0">
                    <a:solidFill>
                      <a:schemeClr val="tx1">
                        <a:lumMod val="85000"/>
                        <a:lumOff val="15000"/>
                      </a:schemeClr>
                    </a:solidFill>
                    <a:cs typeface="Arial"/>
                  </a:rPr>
                  <a:t>are </a:t>
                </a:r>
                <a:r>
                  <a:rPr lang="en-US" sz="2200" b="1" spc="-50" dirty="0">
                    <a:solidFill>
                      <a:schemeClr val="tx1">
                        <a:lumMod val="85000"/>
                        <a:lumOff val="15000"/>
                      </a:schemeClr>
                    </a:solidFill>
                    <a:cs typeface="Arial"/>
                  </a:rPr>
                  <a:t>the </a:t>
                </a:r>
                <a:r>
                  <a:rPr lang="en-US" sz="2200" b="1" i="1" spc="-105" dirty="0">
                    <a:solidFill>
                      <a:schemeClr val="tx1">
                        <a:lumMod val="85000"/>
                        <a:lumOff val="15000"/>
                      </a:schemeClr>
                    </a:solidFill>
                    <a:cs typeface="Trebuchet MS"/>
                  </a:rPr>
                  <a:t>coefficients </a:t>
                </a:r>
                <a:r>
                  <a:rPr lang="en-US" sz="2200" b="1" i="1" spc="-120" dirty="0">
                    <a:solidFill>
                      <a:schemeClr val="tx1">
                        <a:lumMod val="85000"/>
                        <a:lumOff val="15000"/>
                      </a:schemeClr>
                    </a:solidFill>
                    <a:cs typeface="Trebuchet MS"/>
                  </a:rPr>
                  <a:t>of</a:t>
                </a:r>
                <a:r>
                  <a:rPr lang="en-US" sz="2200" b="1" i="1" spc="-325" dirty="0">
                    <a:solidFill>
                      <a:schemeClr val="tx1">
                        <a:lumMod val="85000"/>
                        <a:lumOff val="15000"/>
                      </a:schemeClr>
                    </a:solidFill>
                    <a:cs typeface="Trebuchet MS"/>
                  </a:rPr>
                  <a:t> </a:t>
                </a:r>
                <a:r>
                  <a:rPr lang="en-US" sz="2200" b="1" i="1" spc="-100" dirty="0">
                    <a:solidFill>
                      <a:schemeClr val="tx1">
                        <a:lumMod val="85000"/>
                        <a:lumOff val="15000"/>
                      </a:schemeClr>
                    </a:solidFill>
                    <a:cs typeface="Trebuchet MS"/>
                  </a:rPr>
                  <a:t>skewness:</a:t>
                </a:r>
                <a:endParaRPr lang="en-US" sz="2200" b="1" dirty="0">
                  <a:solidFill>
                    <a:schemeClr val="tx1">
                      <a:lumMod val="85000"/>
                      <a:lumOff val="15000"/>
                    </a:schemeClr>
                  </a:solidFill>
                  <a:cs typeface="Trebuchet MS"/>
                </a:endParaRPr>
              </a:p>
              <a:p>
                <a:r>
                  <a:rPr lang="en-US" sz="2200" spc="-25" dirty="0">
                    <a:solidFill>
                      <a:schemeClr val="tx1">
                        <a:lumMod val="85000"/>
                        <a:lumOff val="15000"/>
                      </a:schemeClr>
                    </a:solidFill>
                    <a:cs typeface="Arial"/>
                  </a:rPr>
                  <a:t>Prof. </a:t>
                </a:r>
                <a:r>
                  <a:rPr lang="en-US" sz="2200" spc="-35" dirty="0">
                    <a:solidFill>
                      <a:schemeClr val="tx1">
                        <a:lumMod val="85000"/>
                        <a:lumOff val="15000"/>
                      </a:schemeClr>
                    </a:solidFill>
                    <a:cs typeface="Arial"/>
                  </a:rPr>
                  <a:t>Karl </a:t>
                </a:r>
                <a:r>
                  <a:rPr lang="en-US" sz="2200" spc="-110" dirty="0">
                    <a:solidFill>
                      <a:schemeClr val="tx1">
                        <a:lumMod val="85000"/>
                        <a:lumOff val="15000"/>
                      </a:schemeClr>
                    </a:solidFill>
                    <a:cs typeface="Arial"/>
                  </a:rPr>
                  <a:t>Pearson’s </a:t>
                </a:r>
                <a:r>
                  <a:rPr lang="en-US" sz="2200" spc="-55" dirty="0">
                    <a:solidFill>
                      <a:schemeClr val="tx1">
                        <a:lumMod val="85000"/>
                        <a:lumOff val="15000"/>
                      </a:schemeClr>
                    </a:solidFill>
                    <a:cs typeface="Arial"/>
                  </a:rPr>
                  <a:t>Coefficient </a:t>
                </a:r>
                <a:r>
                  <a:rPr lang="en-US" sz="2200" spc="-30" dirty="0">
                    <a:solidFill>
                      <a:schemeClr val="tx1">
                        <a:lumMod val="85000"/>
                        <a:lumOff val="15000"/>
                      </a:schemeClr>
                    </a:solidFill>
                    <a:cs typeface="Arial"/>
                  </a:rPr>
                  <a:t>of </a:t>
                </a:r>
                <a:r>
                  <a:rPr lang="en-US" sz="2200" spc="-140" dirty="0">
                    <a:solidFill>
                      <a:schemeClr val="tx1">
                        <a:lumMod val="85000"/>
                        <a:lumOff val="15000"/>
                      </a:schemeClr>
                    </a:solidFill>
                    <a:cs typeface="Arial"/>
                  </a:rPr>
                  <a:t>Skewness,</a:t>
                </a:r>
              </a:p>
              <a:p>
                <a:r>
                  <a:rPr lang="en-US" sz="2200" spc="-140" dirty="0">
                    <a:solidFill>
                      <a:schemeClr val="tx1">
                        <a:lumMod val="85000"/>
                        <a:lumOff val="15000"/>
                      </a:schemeClr>
                    </a:solidFill>
                    <a:cs typeface="Arial"/>
                  </a:rPr>
                  <a:t>  </a:t>
                </a:r>
                <a:r>
                  <a:rPr lang="en-US" sz="2200" spc="-25" dirty="0">
                    <a:solidFill>
                      <a:schemeClr val="tx1">
                        <a:lumMod val="85000"/>
                        <a:lumOff val="15000"/>
                      </a:schemeClr>
                    </a:solidFill>
                    <a:cs typeface="Arial"/>
                  </a:rPr>
                  <a:t>Prof. </a:t>
                </a:r>
                <a:r>
                  <a:rPr lang="en-US" sz="2200" spc="-80" dirty="0" err="1">
                    <a:solidFill>
                      <a:schemeClr val="tx1">
                        <a:lumMod val="85000"/>
                        <a:lumOff val="15000"/>
                      </a:schemeClr>
                    </a:solidFill>
                    <a:cs typeface="Arial"/>
                  </a:rPr>
                  <a:t>Bowley’s</a:t>
                </a:r>
                <a:r>
                  <a:rPr lang="en-US" sz="2200" spc="-80" dirty="0">
                    <a:solidFill>
                      <a:schemeClr val="tx1">
                        <a:lumMod val="85000"/>
                        <a:lumOff val="15000"/>
                      </a:schemeClr>
                    </a:solidFill>
                    <a:cs typeface="Arial"/>
                  </a:rPr>
                  <a:t> </a:t>
                </a:r>
                <a:r>
                  <a:rPr lang="en-US" sz="2200" spc="-55" dirty="0">
                    <a:solidFill>
                      <a:schemeClr val="tx1">
                        <a:lumMod val="85000"/>
                        <a:lumOff val="15000"/>
                      </a:schemeClr>
                    </a:solidFill>
                    <a:cs typeface="Arial"/>
                  </a:rPr>
                  <a:t>Coefficient </a:t>
                </a:r>
                <a:r>
                  <a:rPr lang="en-US" sz="2200" spc="-30" dirty="0">
                    <a:solidFill>
                      <a:schemeClr val="tx1">
                        <a:lumMod val="85000"/>
                        <a:lumOff val="15000"/>
                      </a:schemeClr>
                    </a:solidFill>
                    <a:cs typeface="Arial"/>
                  </a:rPr>
                  <a:t>of </a:t>
                </a:r>
                <a:r>
                  <a:rPr lang="en-US" sz="2200" spc="-140" dirty="0">
                    <a:solidFill>
                      <a:schemeClr val="tx1">
                        <a:lumMod val="85000"/>
                        <a:lumOff val="15000"/>
                      </a:schemeClr>
                    </a:solidFill>
                    <a:cs typeface="Arial"/>
                  </a:rPr>
                  <a:t>Skewness, </a:t>
                </a:r>
              </a:p>
              <a:p>
                <a:r>
                  <a:rPr lang="en-US" sz="2200" spc="-140" dirty="0">
                    <a:solidFill>
                      <a:schemeClr val="tx1">
                        <a:lumMod val="85000"/>
                        <a:lumOff val="15000"/>
                      </a:schemeClr>
                    </a:solidFill>
                    <a:cs typeface="Arial"/>
                  </a:rPr>
                  <a:t> </a:t>
                </a:r>
                <a:r>
                  <a:rPr lang="en-US" sz="2200" spc="-55" dirty="0">
                    <a:solidFill>
                      <a:schemeClr val="tx1">
                        <a:lumMod val="85000"/>
                        <a:lumOff val="15000"/>
                      </a:schemeClr>
                    </a:solidFill>
                    <a:cs typeface="Arial"/>
                  </a:rPr>
                  <a:t>Coefficient </a:t>
                </a:r>
                <a:r>
                  <a:rPr lang="en-US" sz="2200" spc="-30" dirty="0">
                    <a:solidFill>
                      <a:schemeClr val="tx1">
                        <a:lumMod val="85000"/>
                        <a:lumOff val="15000"/>
                      </a:schemeClr>
                    </a:solidFill>
                    <a:cs typeface="Arial"/>
                  </a:rPr>
                  <a:t>of </a:t>
                </a:r>
                <a:r>
                  <a:rPr lang="en-US" sz="2200" spc="-155" dirty="0">
                    <a:solidFill>
                      <a:schemeClr val="tx1">
                        <a:lumMod val="85000"/>
                        <a:lumOff val="15000"/>
                      </a:schemeClr>
                    </a:solidFill>
                    <a:cs typeface="Arial"/>
                  </a:rPr>
                  <a:t>Skewness </a:t>
                </a:r>
                <a:r>
                  <a:rPr lang="en-US" sz="2200" spc="-140" dirty="0">
                    <a:solidFill>
                      <a:schemeClr val="tx1">
                        <a:lumMod val="85000"/>
                        <a:lumOff val="15000"/>
                      </a:schemeClr>
                    </a:solidFill>
                    <a:cs typeface="Arial"/>
                  </a:rPr>
                  <a:t>based </a:t>
                </a:r>
                <a:r>
                  <a:rPr lang="en-US" sz="2200" spc="-75" dirty="0">
                    <a:solidFill>
                      <a:schemeClr val="tx1">
                        <a:lumMod val="85000"/>
                        <a:lumOff val="15000"/>
                      </a:schemeClr>
                    </a:solidFill>
                    <a:cs typeface="Arial"/>
                  </a:rPr>
                  <a:t>upon</a:t>
                </a:r>
                <a:r>
                  <a:rPr lang="en-US" sz="2200" spc="140" dirty="0">
                    <a:solidFill>
                      <a:schemeClr val="tx1">
                        <a:lumMod val="85000"/>
                        <a:lumOff val="15000"/>
                      </a:schemeClr>
                    </a:solidFill>
                    <a:cs typeface="Arial"/>
                  </a:rPr>
                  <a:t> </a:t>
                </a:r>
                <a:r>
                  <a:rPr lang="en-US" sz="2200" spc="-60" dirty="0">
                    <a:solidFill>
                      <a:schemeClr val="tx1">
                        <a:lumMod val="85000"/>
                        <a:lumOff val="15000"/>
                      </a:schemeClr>
                    </a:solidFill>
                    <a:cs typeface="Arial"/>
                  </a:rPr>
                  <a:t>Moments.</a:t>
                </a:r>
                <a:endParaRPr lang="en-US" sz="2200" dirty="0">
                  <a:solidFill>
                    <a:schemeClr val="tx1">
                      <a:lumMod val="85000"/>
                      <a:lumOff val="15000"/>
                    </a:schemeClr>
                  </a:solidFill>
                  <a:cs typeface="Arial"/>
                </a:endParaRPr>
              </a:p>
              <a:p>
                <a:pPr marL="0" indent="0">
                  <a:buNone/>
                </a:pPr>
                <a:r>
                  <a:rPr lang="en-US" sz="2200" b="1" spc="484" dirty="0">
                    <a:solidFill>
                      <a:schemeClr val="tx1">
                        <a:lumMod val="85000"/>
                        <a:lumOff val="15000"/>
                      </a:schemeClr>
                    </a:solidFill>
                  </a:rPr>
                  <a:t>Prof.	</a:t>
                </a:r>
                <a:r>
                  <a:rPr lang="en-US" sz="2200" b="1" spc="575" dirty="0">
                    <a:solidFill>
                      <a:schemeClr val="tx1">
                        <a:lumMod val="85000"/>
                        <a:lumOff val="15000"/>
                      </a:schemeClr>
                    </a:solidFill>
                  </a:rPr>
                  <a:t>Karl </a:t>
                </a:r>
                <a:r>
                  <a:rPr lang="en-US" sz="2200" b="1" spc="195" dirty="0">
                    <a:solidFill>
                      <a:schemeClr val="tx1">
                        <a:lumMod val="85000"/>
                        <a:lumOff val="15000"/>
                      </a:schemeClr>
                    </a:solidFill>
                  </a:rPr>
                  <a:t>Pearson’s </a:t>
                </a:r>
                <a:r>
                  <a:rPr lang="en-US" sz="2200" b="1" spc="415" dirty="0">
                    <a:solidFill>
                      <a:schemeClr val="tx1">
                        <a:lumMod val="85000"/>
                        <a:lumOff val="15000"/>
                      </a:schemeClr>
                    </a:solidFill>
                  </a:rPr>
                  <a:t>Coefficient</a:t>
                </a:r>
                <a:r>
                  <a:rPr lang="en-US" sz="2200" b="1" spc="60" dirty="0">
                    <a:solidFill>
                      <a:schemeClr val="tx1">
                        <a:lumMod val="85000"/>
                        <a:lumOff val="15000"/>
                      </a:schemeClr>
                    </a:solidFill>
                  </a:rPr>
                  <a:t> </a:t>
                </a:r>
                <a:r>
                  <a:rPr lang="en-US" sz="2200" b="1" spc="490" dirty="0">
                    <a:solidFill>
                      <a:schemeClr val="tx1">
                        <a:lumMod val="85000"/>
                        <a:lumOff val="15000"/>
                      </a:schemeClr>
                    </a:solidFill>
                  </a:rPr>
                  <a:t>of  </a:t>
                </a:r>
                <a:r>
                  <a:rPr lang="en-US" sz="2200" b="1" spc="330" dirty="0">
                    <a:solidFill>
                      <a:schemeClr val="tx1">
                        <a:lumMod val="85000"/>
                        <a:lumOff val="15000"/>
                      </a:schemeClr>
                    </a:solidFill>
                  </a:rPr>
                  <a:t>Skewness:</a:t>
                </a:r>
              </a:p>
              <a:p>
                <a:pPr marL="0" indent="0">
                  <a:lnSpc>
                    <a:spcPct val="100000"/>
                  </a:lnSpc>
                  <a:spcBef>
                    <a:spcPts val="1110"/>
                  </a:spcBef>
                  <a:buNone/>
                </a:pPr>
                <a:r>
                  <a:rPr lang="en-US" sz="2200" b="1" spc="-65" dirty="0">
                    <a:solidFill>
                      <a:schemeClr val="tx1">
                        <a:lumMod val="85000"/>
                        <a:lumOff val="15000"/>
                      </a:schemeClr>
                    </a:solidFill>
                    <a:cs typeface="Georgia"/>
                  </a:rPr>
                  <a:t>Definition</a:t>
                </a:r>
                <a:endParaRPr lang="en-US" sz="2200" dirty="0">
                  <a:solidFill>
                    <a:schemeClr val="tx1">
                      <a:lumMod val="85000"/>
                      <a:lumOff val="15000"/>
                    </a:schemeClr>
                  </a:solidFill>
                  <a:cs typeface="Georgia"/>
                </a:endParaRPr>
              </a:p>
              <a:p>
                <a:pPr marL="12700">
                  <a:lnSpc>
                    <a:spcPct val="100000"/>
                  </a:lnSpc>
                  <a:spcBef>
                    <a:spcPts val="1015"/>
                  </a:spcBef>
                </a:pPr>
                <a:r>
                  <a:rPr lang="en-US" sz="2200" spc="50" dirty="0">
                    <a:solidFill>
                      <a:schemeClr val="tx1">
                        <a:lumMod val="85000"/>
                        <a:lumOff val="15000"/>
                      </a:schemeClr>
                    </a:solidFill>
                    <a:cs typeface="Arial"/>
                  </a:rPr>
                  <a:t>It </a:t>
                </a:r>
                <a:r>
                  <a:rPr lang="en-US" sz="2200" spc="-90" dirty="0">
                    <a:solidFill>
                      <a:schemeClr val="tx1">
                        <a:lumMod val="85000"/>
                        <a:lumOff val="15000"/>
                      </a:schemeClr>
                    </a:solidFill>
                    <a:cs typeface="Arial"/>
                  </a:rPr>
                  <a:t>is </a:t>
                </a:r>
                <a:r>
                  <a:rPr lang="en-US" sz="2200" spc="-85" dirty="0">
                    <a:solidFill>
                      <a:schemeClr val="tx1">
                        <a:lumMod val="85000"/>
                        <a:lumOff val="15000"/>
                      </a:schemeClr>
                    </a:solidFill>
                    <a:cs typeface="Arial"/>
                  </a:rPr>
                  <a:t>defined</a:t>
                </a:r>
                <a:r>
                  <a:rPr lang="en-US" sz="2200" spc="-150" dirty="0">
                    <a:solidFill>
                      <a:schemeClr val="tx1">
                        <a:lumMod val="85000"/>
                        <a:lumOff val="15000"/>
                      </a:schemeClr>
                    </a:solidFill>
                    <a:cs typeface="Arial"/>
                  </a:rPr>
                  <a:t> </a:t>
                </a:r>
                <a:r>
                  <a:rPr lang="en-US" sz="2200" spc="-114" dirty="0">
                    <a:solidFill>
                      <a:schemeClr val="tx1">
                        <a:lumMod val="85000"/>
                        <a:lumOff val="15000"/>
                      </a:schemeClr>
                    </a:solidFill>
                    <a:cs typeface="Arial"/>
                  </a:rPr>
                  <a:t>as:</a:t>
                </a:r>
                <a:endParaRPr lang="en-US" sz="2200" dirty="0">
                  <a:solidFill>
                    <a:schemeClr val="tx1">
                      <a:lumMod val="85000"/>
                      <a:lumOff val="15000"/>
                    </a:schemeClr>
                  </a:solidFill>
                  <a:cs typeface="Arial"/>
                </a:endParaRPr>
              </a:p>
              <a:p>
                <a:pPr marL="0" indent="0">
                  <a:buNone/>
                </a:pPr>
                <a14:m>
                  <m:oMathPara xmlns:m="http://schemas.openxmlformats.org/officeDocument/2006/math">
                    <m:oMathParaPr>
                      <m:jc m:val="left"/>
                    </m:oMathParaPr>
                    <m:oMath xmlns:m="http://schemas.openxmlformats.org/officeDocument/2006/math">
                      <m:sSub>
                        <m:sSubPr>
                          <m:ctrlPr>
                            <a:rPr lang="en-US" sz="2200" b="0" i="1" smtClean="0">
                              <a:solidFill>
                                <a:schemeClr val="tx1">
                                  <a:lumMod val="85000"/>
                                  <a:lumOff val="15000"/>
                                </a:schemeClr>
                              </a:solidFill>
                              <a:latin typeface="Cambria Math" panose="02040503050406030204" pitchFamily="18" charset="0"/>
                            </a:rPr>
                          </m:ctrlPr>
                        </m:sSubPr>
                        <m:e>
                          <m:r>
                            <a:rPr lang="en-US" sz="2200" i="1">
                              <a:solidFill>
                                <a:schemeClr val="tx1">
                                  <a:lumMod val="85000"/>
                                  <a:lumOff val="15000"/>
                                </a:schemeClr>
                              </a:solidFill>
                              <a:latin typeface="Cambria Math"/>
                            </a:rPr>
                            <m:t>𝑆𝐾</m:t>
                          </m:r>
                        </m:e>
                        <m:sub>
                          <m:r>
                            <a:rPr lang="en-US" sz="2200" b="0" i="1" smtClean="0">
                              <a:solidFill>
                                <a:schemeClr val="tx1">
                                  <a:lumMod val="85000"/>
                                  <a:lumOff val="15000"/>
                                </a:schemeClr>
                              </a:solidFill>
                              <a:latin typeface="Cambria Math"/>
                            </a:rPr>
                            <m:t>𝑝</m:t>
                          </m:r>
                        </m:sub>
                      </m:sSub>
                      <m:r>
                        <a:rPr lang="en-US" sz="2200" b="0" i="1" smtClean="0">
                          <a:solidFill>
                            <a:schemeClr val="tx1">
                              <a:lumMod val="85000"/>
                              <a:lumOff val="15000"/>
                            </a:schemeClr>
                          </a:solidFill>
                          <a:latin typeface="Cambria Math"/>
                        </a:rPr>
                        <m:t>=</m:t>
                      </m:r>
                      <m:f>
                        <m:fPr>
                          <m:ctrlPr>
                            <a:rPr lang="en-US" sz="2200" b="0" i="1" smtClean="0">
                              <a:solidFill>
                                <a:schemeClr val="tx1">
                                  <a:lumMod val="85000"/>
                                  <a:lumOff val="15000"/>
                                </a:schemeClr>
                              </a:solidFill>
                              <a:latin typeface="Cambria Math" panose="02040503050406030204" pitchFamily="18" charset="0"/>
                            </a:rPr>
                          </m:ctrlPr>
                        </m:fPr>
                        <m:num>
                          <m:r>
                            <a:rPr lang="en-US" sz="2200" b="0" i="1" smtClean="0">
                              <a:solidFill>
                                <a:schemeClr val="tx1">
                                  <a:lumMod val="85000"/>
                                  <a:lumOff val="15000"/>
                                </a:schemeClr>
                              </a:solidFill>
                              <a:latin typeface="Cambria Math"/>
                            </a:rPr>
                            <m:t>𝐴</m:t>
                          </m:r>
                          <m:r>
                            <a:rPr lang="en-US" sz="2200" b="0" i="1" smtClean="0">
                              <a:solidFill>
                                <a:schemeClr val="tx1">
                                  <a:lumMod val="85000"/>
                                  <a:lumOff val="15000"/>
                                </a:schemeClr>
                              </a:solidFill>
                              <a:latin typeface="Cambria Math"/>
                            </a:rPr>
                            <m:t>.</m:t>
                          </m:r>
                          <m:r>
                            <a:rPr lang="en-US" sz="2200" b="0" i="1" smtClean="0">
                              <a:solidFill>
                                <a:schemeClr val="tx1">
                                  <a:lumMod val="85000"/>
                                  <a:lumOff val="15000"/>
                                </a:schemeClr>
                              </a:solidFill>
                              <a:latin typeface="Cambria Math"/>
                            </a:rPr>
                            <m:t>𝑀</m:t>
                          </m:r>
                          <m:r>
                            <a:rPr lang="en-US" sz="2200" b="0" i="1" smtClean="0">
                              <a:solidFill>
                                <a:schemeClr val="tx1">
                                  <a:lumMod val="85000"/>
                                  <a:lumOff val="15000"/>
                                </a:schemeClr>
                              </a:solidFill>
                              <a:latin typeface="Cambria Math"/>
                            </a:rPr>
                            <m:t>.−</m:t>
                          </m:r>
                          <m:r>
                            <a:rPr lang="en-US" sz="2200" b="0" i="1" smtClean="0">
                              <a:solidFill>
                                <a:schemeClr val="tx1">
                                  <a:lumMod val="85000"/>
                                  <a:lumOff val="15000"/>
                                </a:schemeClr>
                              </a:solidFill>
                              <a:latin typeface="Cambria Math"/>
                            </a:rPr>
                            <m:t>𝑀𝑜𝑑𝑒</m:t>
                          </m:r>
                        </m:num>
                        <m:den>
                          <m:r>
                            <a:rPr lang="en-US" sz="2200" b="0" i="1" smtClean="0">
                              <a:solidFill>
                                <a:schemeClr val="tx1">
                                  <a:lumMod val="85000"/>
                                  <a:lumOff val="15000"/>
                                </a:schemeClr>
                              </a:solidFill>
                              <a:latin typeface="Cambria Math"/>
                            </a:rPr>
                            <m:t>𝑆</m:t>
                          </m:r>
                          <m:r>
                            <a:rPr lang="en-US" sz="2200" b="0" i="1" smtClean="0">
                              <a:solidFill>
                                <a:schemeClr val="tx1">
                                  <a:lumMod val="85000"/>
                                  <a:lumOff val="15000"/>
                                </a:schemeClr>
                              </a:solidFill>
                              <a:latin typeface="Cambria Math"/>
                            </a:rPr>
                            <m:t>.</m:t>
                          </m:r>
                          <m:r>
                            <a:rPr lang="en-US" sz="2200" b="0" i="1" smtClean="0">
                              <a:solidFill>
                                <a:schemeClr val="tx1">
                                  <a:lumMod val="85000"/>
                                  <a:lumOff val="15000"/>
                                </a:schemeClr>
                              </a:solidFill>
                              <a:latin typeface="Cambria Math"/>
                            </a:rPr>
                            <m:t>𝐷</m:t>
                          </m:r>
                        </m:den>
                      </m:f>
                      <m:r>
                        <a:rPr lang="en-US" sz="2200" b="0" i="0" smtClean="0">
                          <a:solidFill>
                            <a:schemeClr val="tx1">
                              <a:lumMod val="85000"/>
                              <a:lumOff val="15000"/>
                            </a:schemeClr>
                          </a:solidFill>
                          <a:latin typeface="Cambria Math"/>
                        </a:rPr>
                        <m:t>=</m:t>
                      </m:r>
                      <m:f>
                        <m:fPr>
                          <m:ctrlPr>
                            <a:rPr lang="en-US" sz="2200" b="0" i="1" smtClean="0">
                              <a:solidFill>
                                <a:schemeClr val="tx1">
                                  <a:lumMod val="85000"/>
                                  <a:lumOff val="15000"/>
                                </a:schemeClr>
                              </a:solidFill>
                              <a:latin typeface="Cambria Math" panose="02040503050406030204" pitchFamily="18" charset="0"/>
                            </a:rPr>
                          </m:ctrlPr>
                        </m:fPr>
                        <m:num>
                          <m:r>
                            <a:rPr lang="en-US" sz="2200" b="0" i="1" smtClean="0">
                              <a:solidFill>
                                <a:schemeClr val="tx1">
                                  <a:lumMod val="85000"/>
                                  <a:lumOff val="15000"/>
                                </a:schemeClr>
                              </a:solidFill>
                              <a:latin typeface="Cambria Math"/>
                            </a:rPr>
                            <m:t>3</m:t>
                          </m:r>
                          <m:d>
                            <m:dPr>
                              <m:ctrlPr>
                                <a:rPr lang="en-US" sz="2200" i="1">
                                  <a:solidFill>
                                    <a:schemeClr val="tx1">
                                      <a:lumMod val="85000"/>
                                      <a:lumOff val="15000"/>
                                    </a:schemeClr>
                                  </a:solidFill>
                                  <a:latin typeface="Cambria Math" panose="02040503050406030204" pitchFamily="18" charset="0"/>
                                </a:rPr>
                              </m:ctrlPr>
                            </m:dPr>
                            <m:e>
                              <m:r>
                                <a:rPr lang="en-US" sz="2200" i="1">
                                  <a:solidFill>
                                    <a:schemeClr val="tx1">
                                      <a:lumMod val="85000"/>
                                      <a:lumOff val="15000"/>
                                    </a:schemeClr>
                                  </a:solidFill>
                                  <a:latin typeface="Cambria Math"/>
                                </a:rPr>
                                <m:t>𝑀</m:t>
                              </m:r>
                              <m:r>
                                <a:rPr lang="en-US" sz="2200" i="1">
                                  <a:solidFill>
                                    <a:schemeClr val="tx1">
                                      <a:lumMod val="85000"/>
                                      <a:lumOff val="15000"/>
                                    </a:schemeClr>
                                  </a:solidFill>
                                  <a:latin typeface="Cambria Math"/>
                                </a:rPr>
                                <m:t>−</m:t>
                              </m:r>
                              <m:r>
                                <m:rPr>
                                  <m:nor/>
                                </m:rPr>
                                <a:rPr lang="en-US" sz="2200" i="1">
                                  <a:solidFill>
                                    <a:schemeClr val="tx1">
                                      <a:lumMod val="85000"/>
                                      <a:lumOff val="15000"/>
                                    </a:schemeClr>
                                  </a:solidFill>
                                </a:rPr>
                                <m:t>M</m:t>
                              </m:r>
                              <m:r>
                                <m:rPr>
                                  <m:nor/>
                                </m:rPr>
                                <a:rPr lang="en-US" sz="2200" i="1" spc="-15" baseline="-13888" dirty="0">
                                  <a:solidFill>
                                    <a:schemeClr val="tx1">
                                      <a:lumMod val="85000"/>
                                      <a:lumOff val="15000"/>
                                    </a:schemeClr>
                                  </a:solidFill>
                                  <a:cs typeface="Verdana"/>
                                </a:rPr>
                                <m:t>d</m:t>
                              </m:r>
                            </m:e>
                          </m:d>
                        </m:num>
                        <m:den>
                          <m:r>
                            <m:rPr>
                              <m:nor/>
                            </m:rPr>
                            <a:rPr lang="en-US" sz="2200" i="1" spc="-114" dirty="0">
                              <a:solidFill>
                                <a:schemeClr val="tx1">
                                  <a:lumMod val="85000"/>
                                  <a:lumOff val="15000"/>
                                </a:schemeClr>
                              </a:solidFill>
                              <a:cs typeface="Verdana"/>
                            </a:rPr>
                            <m:t>σ</m:t>
                          </m:r>
                        </m:den>
                      </m:f>
                    </m:oMath>
                  </m:oMathPara>
                </a14:m>
                <a:endParaRPr lang="en-US" sz="2200" dirty="0">
                  <a:solidFill>
                    <a:schemeClr val="tx1">
                      <a:lumMod val="85000"/>
                      <a:lumOff val="15000"/>
                    </a:schemeClr>
                  </a:solidFill>
                </a:endParaRPr>
              </a:p>
              <a:p>
                <a:pPr marL="0" marR="901700" indent="0">
                  <a:lnSpc>
                    <a:spcPct val="158100"/>
                  </a:lnSpc>
                  <a:spcBef>
                    <a:spcPts val="100"/>
                  </a:spcBef>
                  <a:buNone/>
                </a:pPr>
                <a:r>
                  <a:rPr lang="en-US" sz="2200" spc="-110" dirty="0">
                    <a:solidFill>
                      <a:schemeClr val="tx1">
                        <a:lumMod val="85000"/>
                        <a:lumOff val="15000"/>
                      </a:schemeClr>
                    </a:solidFill>
                    <a:cs typeface="Arial"/>
                  </a:rPr>
                  <a:t>where </a:t>
                </a:r>
                <a:r>
                  <a:rPr lang="en-US" sz="2200" i="1" spc="-114" dirty="0">
                    <a:solidFill>
                      <a:schemeClr val="tx1">
                        <a:lumMod val="85000"/>
                        <a:lumOff val="15000"/>
                      </a:schemeClr>
                    </a:solidFill>
                    <a:cs typeface="Verdana"/>
                  </a:rPr>
                  <a:t>σ </a:t>
                </a:r>
                <a:r>
                  <a:rPr lang="en-US" sz="2200" spc="-90" dirty="0">
                    <a:solidFill>
                      <a:schemeClr val="tx1">
                        <a:lumMod val="85000"/>
                        <a:lumOff val="15000"/>
                      </a:schemeClr>
                    </a:solidFill>
                    <a:cs typeface="Arial"/>
                  </a:rPr>
                  <a:t>is </a:t>
                </a:r>
                <a:r>
                  <a:rPr lang="en-US" sz="2200" spc="-55" dirty="0">
                    <a:solidFill>
                      <a:schemeClr val="tx1">
                        <a:lumMod val="85000"/>
                        <a:lumOff val="15000"/>
                      </a:schemeClr>
                    </a:solidFill>
                    <a:cs typeface="Arial"/>
                  </a:rPr>
                  <a:t>the </a:t>
                </a:r>
                <a:r>
                  <a:rPr lang="en-US" sz="2200" spc="-80" dirty="0">
                    <a:solidFill>
                      <a:schemeClr val="tx1">
                        <a:lumMod val="85000"/>
                        <a:lumOff val="15000"/>
                      </a:schemeClr>
                    </a:solidFill>
                    <a:cs typeface="Arial"/>
                  </a:rPr>
                  <a:t>standard </a:t>
                </a:r>
                <a:r>
                  <a:rPr lang="en-US" sz="2200" spc="-60" dirty="0">
                    <a:solidFill>
                      <a:schemeClr val="tx1">
                        <a:lumMod val="85000"/>
                        <a:lumOff val="15000"/>
                      </a:schemeClr>
                    </a:solidFill>
                    <a:cs typeface="Arial"/>
                  </a:rPr>
                  <a:t>deviation </a:t>
                </a:r>
                <a:r>
                  <a:rPr lang="en-US" sz="2200" spc="-35" dirty="0">
                    <a:solidFill>
                      <a:schemeClr val="tx1">
                        <a:lumMod val="85000"/>
                        <a:lumOff val="15000"/>
                      </a:schemeClr>
                    </a:solidFill>
                    <a:cs typeface="Arial"/>
                  </a:rPr>
                  <a:t>of </a:t>
                </a:r>
                <a:r>
                  <a:rPr lang="en-US" sz="2200" spc="-55" dirty="0">
                    <a:solidFill>
                      <a:schemeClr val="tx1">
                        <a:lumMod val="85000"/>
                        <a:lumOff val="15000"/>
                      </a:schemeClr>
                    </a:solidFill>
                    <a:cs typeface="Arial"/>
                  </a:rPr>
                  <a:t>the </a:t>
                </a:r>
                <a:r>
                  <a:rPr lang="en-US" sz="2200" spc="-30" dirty="0">
                    <a:solidFill>
                      <a:schemeClr val="tx1">
                        <a:lumMod val="85000"/>
                        <a:lumOff val="15000"/>
                      </a:schemeClr>
                    </a:solidFill>
                    <a:cs typeface="Arial"/>
                  </a:rPr>
                  <a:t>distribution.  </a:t>
                </a:r>
                <a:r>
                  <a:rPr lang="en-US" sz="2200" spc="5" dirty="0">
                    <a:solidFill>
                      <a:schemeClr val="tx1">
                        <a:lumMod val="85000"/>
                        <a:lumOff val="15000"/>
                      </a:schemeClr>
                    </a:solidFill>
                    <a:cs typeface="Arial"/>
                  </a:rPr>
                  <a:t>If </a:t>
                </a:r>
                <a:r>
                  <a:rPr lang="en-US" sz="2200" spc="-105" dirty="0">
                    <a:solidFill>
                      <a:schemeClr val="tx1">
                        <a:lumMod val="85000"/>
                        <a:lumOff val="15000"/>
                      </a:schemeClr>
                    </a:solidFill>
                    <a:cs typeface="Arial"/>
                  </a:rPr>
                  <a:t>mode </a:t>
                </a:r>
                <a:r>
                  <a:rPr lang="en-US" sz="2200" spc="-90" dirty="0">
                    <a:solidFill>
                      <a:schemeClr val="tx1">
                        <a:lumMod val="85000"/>
                        <a:lumOff val="15000"/>
                      </a:schemeClr>
                    </a:solidFill>
                    <a:cs typeface="Arial"/>
                  </a:rPr>
                  <a:t>is </a:t>
                </a:r>
                <a:r>
                  <a:rPr lang="en-US" sz="2200" spc="-50" dirty="0">
                    <a:solidFill>
                      <a:schemeClr val="tx1">
                        <a:lumMod val="85000"/>
                        <a:lumOff val="15000"/>
                      </a:schemeClr>
                    </a:solidFill>
                    <a:cs typeface="Arial"/>
                  </a:rPr>
                  <a:t>ill-</a:t>
                </a:r>
              </a:p>
              <a:p>
                <a:pPr marL="0" marR="901700" indent="0">
                  <a:lnSpc>
                    <a:spcPct val="158100"/>
                  </a:lnSpc>
                  <a:spcBef>
                    <a:spcPts val="100"/>
                  </a:spcBef>
                  <a:buNone/>
                </a:pPr>
                <a14:m>
                  <m:oMath xmlns:m="http://schemas.openxmlformats.org/officeDocument/2006/math">
                    <m:r>
                      <a:rPr lang="en-US" sz="2200" i="1">
                        <a:solidFill>
                          <a:schemeClr val="tx1">
                            <a:lumMod val="85000"/>
                            <a:lumOff val="15000"/>
                          </a:schemeClr>
                        </a:solidFill>
                        <a:latin typeface="Cambria Math"/>
                      </a:rPr>
                      <m:t>𝑀𝑜𝑑𝑒</m:t>
                    </m:r>
                  </m:oMath>
                </a14:m>
                <a:r>
                  <a:rPr lang="en-US" sz="2200" dirty="0">
                    <a:solidFill>
                      <a:schemeClr val="tx1">
                        <a:lumMod val="85000"/>
                        <a:lumOff val="15000"/>
                      </a:schemeClr>
                    </a:solidFill>
                  </a:rPr>
                  <a:t>=3Median-2mean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953000"/>
              </a:xfrm>
              <a:blipFill>
                <a:blip r:embed="rId2"/>
                <a:stretch>
                  <a:fillRect l="-963" t="-86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E46EA6C8-3F1B-414C-BDE0-00BFC2AF65CF}"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spc="-110" dirty="0">
                <a:solidFill>
                  <a:schemeClr val="tx1">
                    <a:lumMod val="85000"/>
                    <a:lumOff val="15000"/>
                  </a:schemeClr>
                </a:solidFill>
                <a:latin typeface="Times New Roman" panose="02020603050405020304" pitchFamily="18" charset="0"/>
                <a:cs typeface="Arial"/>
              </a:rPr>
              <a:t>Skewness</a:t>
            </a:r>
            <a:r>
              <a:rPr lang="en-US" sz="2400" b="1" dirty="0">
                <a:latin typeface="Times New Roman" panose="02020603050405020304" pitchFamily="18" charset="0"/>
              </a:rPr>
              <a:t>(CO1)</a:t>
            </a:r>
          </a:p>
        </p:txBody>
      </p:sp>
    </p:spTree>
    <p:extLst>
      <p:ext uri="{BB962C8B-B14F-4D97-AF65-F5344CB8AC3E}">
        <p14:creationId xmlns:p14="http://schemas.microsoft.com/office/powerpoint/2010/main" val="21355051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v"/>
            </a:pPr>
            <a:r>
              <a:rPr lang="en-US" sz="2200" dirty="0">
                <a:latin typeface="Times New Roman" panose="02020603050405020304" pitchFamily="18" charset="0"/>
                <a:cs typeface="Times New Roman" panose="02020603050405020304" pitchFamily="18" charset="0"/>
              </a:rPr>
              <a:t>Data Analysis</a:t>
            </a:r>
          </a:p>
          <a:p>
            <a:pPr>
              <a:buFont typeface="Wingdings" pitchFamily="2" charset="2"/>
              <a:buChar char="v"/>
            </a:pPr>
            <a:r>
              <a:rPr lang="en-US" sz="2200" dirty="0">
                <a:solidFill>
                  <a:srgbClr val="202124"/>
                </a:solidFill>
                <a:latin typeface="Times New Roman" panose="02020603050405020304" pitchFamily="18" charset="0"/>
                <a:cs typeface="Times New Roman" panose="02020603050405020304" pitchFamily="18" charset="0"/>
              </a:rPr>
              <a:t>Artificial intelligence</a:t>
            </a:r>
          </a:p>
          <a:p>
            <a:pPr>
              <a:buFont typeface="Wingdings" pitchFamily="2" charset="2"/>
              <a:buChar char="v"/>
            </a:pPr>
            <a:r>
              <a:rPr lang="en-US" sz="2200" dirty="0">
                <a:solidFill>
                  <a:srgbClr val="202124"/>
                </a:solidFill>
                <a:latin typeface="Times New Roman" panose="02020603050405020304" pitchFamily="18" charset="0"/>
                <a:cs typeface="Times New Roman" panose="02020603050405020304" pitchFamily="18" charset="0"/>
              </a:rPr>
              <a:t>Network and Traffic modeling</a:t>
            </a:r>
            <a:endParaRPr lang="en-US" sz="2200" dirty="0">
              <a:latin typeface="Times New Roman" panose="02020603050405020304" pitchFamily="18" charset="0"/>
              <a:cs typeface="Times New Roman" panose="02020603050405020304" pitchFamily="18" charset="0"/>
            </a:endParaRPr>
          </a:p>
          <a:p>
            <a:pPr>
              <a:buFont typeface="Wingdings" pitchFamily="2" charset="2"/>
              <a:buChar char="v"/>
            </a:pPr>
            <a:endParaRPr lang="en-US" sz="2200" dirty="0">
              <a:effectLst/>
            </a:endParaRPr>
          </a:p>
        </p:txBody>
      </p:sp>
      <p:sp>
        <p:nvSpPr>
          <p:cNvPr id="4" name="Date Placeholder 3"/>
          <p:cNvSpPr>
            <a:spLocks noGrp="1"/>
          </p:cNvSpPr>
          <p:nvPr>
            <p:ph type="dt" sz="half" idx="10"/>
          </p:nvPr>
        </p:nvSpPr>
        <p:spPr/>
        <p:txBody>
          <a:bodyPr/>
          <a:lstStyle/>
          <a:p>
            <a:fld id="{09FA395A-D1A7-4BA3-9529-278EAA7D67F2}" type="datetime1">
              <a:rPr lang="en-US" smtClean="0"/>
              <a:t>1/5/2023</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Branch Wise Application </a:t>
            </a:r>
          </a:p>
        </p:txBody>
      </p:sp>
    </p:spTree>
    <p:extLst>
      <p:ext uri="{BB962C8B-B14F-4D97-AF65-F5344CB8AC3E}">
        <p14:creationId xmlns:p14="http://schemas.microsoft.com/office/powerpoint/2010/main" val="8139550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marR="901700" indent="0">
              <a:lnSpc>
                <a:spcPct val="158100"/>
              </a:lnSpc>
              <a:spcBef>
                <a:spcPts val="100"/>
              </a:spcBef>
              <a:buNone/>
            </a:pPr>
            <a:r>
              <a:rPr lang="en-US" sz="2200" spc="-50" dirty="0">
                <a:solidFill>
                  <a:schemeClr val="tx1">
                    <a:lumMod val="85000"/>
                    <a:lumOff val="15000"/>
                  </a:schemeClr>
                </a:solidFill>
                <a:cs typeface="Arial"/>
              </a:rPr>
              <a:t>defined, </a:t>
            </a:r>
            <a:r>
              <a:rPr lang="en-US" sz="2200" spc="-60" dirty="0">
                <a:solidFill>
                  <a:schemeClr val="tx1">
                    <a:lumMod val="85000"/>
                    <a:lumOff val="15000"/>
                  </a:schemeClr>
                </a:solidFill>
                <a:cs typeface="Arial"/>
              </a:rPr>
              <a:t>then </a:t>
            </a:r>
            <a:r>
              <a:rPr lang="en-US" sz="2200" spc="-90" dirty="0">
                <a:solidFill>
                  <a:schemeClr val="tx1">
                    <a:lumMod val="85000"/>
                    <a:lumOff val="15000"/>
                  </a:schemeClr>
                </a:solidFill>
                <a:cs typeface="Arial"/>
              </a:rPr>
              <a:t>using </a:t>
            </a:r>
            <a:r>
              <a:rPr lang="en-US" sz="2200" spc="-55" dirty="0">
                <a:solidFill>
                  <a:schemeClr val="tx1">
                    <a:lumMod val="85000"/>
                    <a:lumOff val="15000"/>
                  </a:schemeClr>
                </a:solidFill>
                <a:cs typeface="Arial"/>
              </a:rPr>
              <a:t>the </a:t>
            </a:r>
            <a:r>
              <a:rPr lang="en-US" sz="2200" spc="-65" dirty="0">
                <a:solidFill>
                  <a:schemeClr val="tx1">
                    <a:lumMod val="85000"/>
                    <a:lumOff val="15000"/>
                  </a:schemeClr>
                </a:solidFill>
                <a:cs typeface="Arial"/>
              </a:rPr>
              <a:t>empirical</a:t>
            </a:r>
            <a:r>
              <a:rPr lang="en-US" sz="2200" spc="65" dirty="0">
                <a:solidFill>
                  <a:schemeClr val="tx1">
                    <a:lumMod val="85000"/>
                    <a:lumOff val="15000"/>
                  </a:schemeClr>
                </a:solidFill>
                <a:cs typeface="Arial"/>
              </a:rPr>
              <a:t> </a:t>
            </a:r>
            <a:r>
              <a:rPr lang="en-US" sz="2200" spc="-45" dirty="0">
                <a:solidFill>
                  <a:schemeClr val="tx1">
                    <a:lumMod val="85000"/>
                    <a:lumOff val="15000"/>
                  </a:schemeClr>
                </a:solidFill>
                <a:cs typeface="Arial"/>
              </a:rPr>
              <a:t>relation,</a:t>
            </a:r>
            <a:endParaRPr lang="en-US" sz="2200" dirty="0">
              <a:solidFill>
                <a:schemeClr val="tx1">
                  <a:lumMod val="85000"/>
                  <a:lumOff val="15000"/>
                </a:schemeClr>
              </a:solidFill>
              <a:cs typeface="Arial"/>
            </a:endParaRPr>
          </a:p>
          <a:p>
            <a:pPr marL="0" marR="55880" indent="0">
              <a:lnSpc>
                <a:spcPct val="100899"/>
              </a:lnSpc>
              <a:buNone/>
            </a:pPr>
            <a:r>
              <a:rPr lang="en-US" sz="2200" i="1" spc="40" dirty="0">
                <a:solidFill>
                  <a:schemeClr val="tx1">
                    <a:lumMod val="85000"/>
                    <a:lumOff val="15000"/>
                  </a:schemeClr>
                </a:solidFill>
                <a:cs typeface="Trebuchet MS"/>
              </a:rPr>
              <a:t>M</a:t>
            </a:r>
            <a:r>
              <a:rPr lang="en-US" sz="2200" i="1" spc="60" baseline="-13888" dirty="0">
                <a:solidFill>
                  <a:schemeClr val="tx1">
                    <a:lumMod val="85000"/>
                    <a:lumOff val="15000"/>
                  </a:schemeClr>
                </a:solidFill>
                <a:cs typeface="Verdana"/>
              </a:rPr>
              <a:t>o </a:t>
            </a:r>
            <a:r>
              <a:rPr lang="en-US" sz="2200" spc="275" dirty="0">
                <a:solidFill>
                  <a:schemeClr val="tx1">
                    <a:lumMod val="85000"/>
                    <a:lumOff val="15000"/>
                  </a:schemeClr>
                </a:solidFill>
                <a:cs typeface="Arial"/>
              </a:rPr>
              <a:t>= </a:t>
            </a:r>
            <a:r>
              <a:rPr lang="en-US" sz="2200" spc="-10" dirty="0">
                <a:solidFill>
                  <a:schemeClr val="tx1">
                    <a:lumMod val="85000"/>
                    <a:lumOff val="15000"/>
                  </a:schemeClr>
                </a:solidFill>
                <a:cs typeface="Arial"/>
              </a:rPr>
              <a:t>3</a:t>
            </a:r>
            <a:r>
              <a:rPr lang="en-US" sz="2200" i="1" spc="-10" dirty="0">
                <a:solidFill>
                  <a:schemeClr val="tx1">
                    <a:lumMod val="85000"/>
                    <a:lumOff val="15000"/>
                  </a:schemeClr>
                </a:solidFill>
                <a:cs typeface="Trebuchet MS"/>
              </a:rPr>
              <a:t>M</a:t>
            </a:r>
            <a:r>
              <a:rPr lang="en-US" sz="2200" i="1" spc="-15" baseline="-13888" dirty="0">
                <a:solidFill>
                  <a:schemeClr val="tx1">
                    <a:lumMod val="85000"/>
                    <a:lumOff val="15000"/>
                  </a:schemeClr>
                </a:solidFill>
                <a:cs typeface="Verdana"/>
              </a:rPr>
              <a:t>d </a:t>
            </a:r>
            <a:r>
              <a:rPr lang="en-US" sz="2200" spc="-30" dirty="0">
                <a:solidFill>
                  <a:schemeClr val="tx1">
                    <a:lumMod val="85000"/>
                    <a:lumOff val="15000"/>
                  </a:schemeClr>
                </a:solidFill>
                <a:cs typeface="Lucida Sans Unicode"/>
              </a:rPr>
              <a:t>− </a:t>
            </a:r>
            <a:r>
              <a:rPr lang="en-US" sz="2200" spc="50" dirty="0">
                <a:solidFill>
                  <a:schemeClr val="tx1">
                    <a:lumMod val="85000"/>
                    <a:lumOff val="15000"/>
                  </a:schemeClr>
                </a:solidFill>
                <a:cs typeface="Arial"/>
              </a:rPr>
              <a:t>2</a:t>
            </a:r>
            <a:r>
              <a:rPr lang="en-US" sz="2200" i="1" spc="50" dirty="0">
                <a:solidFill>
                  <a:schemeClr val="tx1">
                    <a:lumMod val="85000"/>
                    <a:lumOff val="15000"/>
                  </a:schemeClr>
                </a:solidFill>
                <a:cs typeface="Trebuchet MS"/>
              </a:rPr>
              <a:t>M</a:t>
            </a:r>
            <a:r>
              <a:rPr lang="en-US" sz="2200" spc="50" dirty="0">
                <a:solidFill>
                  <a:schemeClr val="tx1">
                    <a:lumMod val="85000"/>
                    <a:lumOff val="15000"/>
                  </a:schemeClr>
                </a:solidFill>
                <a:cs typeface="Arial"/>
              </a:rPr>
              <a:t>, </a:t>
            </a:r>
            <a:r>
              <a:rPr lang="en-US" sz="2200" spc="-40" dirty="0">
                <a:solidFill>
                  <a:schemeClr val="tx1">
                    <a:lumMod val="85000"/>
                    <a:lumOff val="15000"/>
                  </a:schemeClr>
                </a:solidFill>
                <a:cs typeface="Arial"/>
              </a:rPr>
              <a:t>for </a:t>
            </a:r>
            <a:r>
              <a:rPr lang="en-US" sz="2200" spc="-140" dirty="0">
                <a:solidFill>
                  <a:schemeClr val="tx1">
                    <a:lumMod val="85000"/>
                    <a:lumOff val="15000"/>
                  </a:schemeClr>
                </a:solidFill>
                <a:cs typeface="Arial"/>
              </a:rPr>
              <a:t>a </a:t>
            </a:r>
            <a:r>
              <a:rPr lang="en-US" sz="2200" spc="-70" dirty="0">
                <a:solidFill>
                  <a:schemeClr val="tx1">
                    <a:lumMod val="85000"/>
                    <a:lumOff val="15000"/>
                  </a:schemeClr>
                </a:solidFill>
                <a:uFill>
                  <a:solidFill>
                    <a:srgbClr val="FF0000"/>
                  </a:solidFill>
                </a:uFill>
                <a:cs typeface="Arial"/>
              </a:rPr>
              <a:t>moderately </a:t>
            </a:r>
            <a:r>
              <a:rPr lang="en-US" sz="2200" spc="-75" dirty="0">
                <a:solidFill>
                  <a:schemeClr val="tx1">
                    <a:lumMod val="85000"/>
                    <a:lumOff val="15000"/>
                  </a:schemeClr>
                </a:solidFill>
                <a:uFill>
                  <a:solidFill>
                    <a:srgbClr val="FF0000"/>
                  </a:solidFill>
                </a:uFill>
                <a:cs typeface="Arial"/>
              </a:rPr>
              <a:t>asymmetrical </a:t>
            </a:r>
            <a:r>
              <a:rPr lang="en-US" sz="2200" spc="-30" dirty="0">
                <a:solidFill>
                  <a:schemeClr val="tx1">
                    <a:lumMod val="85000"/>
                    <a:lumOff val="15000"/>
                  </a:schemeClr>
                </a:solidFill>
                <a:uFill>
                  <a:solidFill>
                    <a:srgbClr val="FF0000"/>
                  </a:solidFill>
                </a:uFill>
                <a:cs typeface="Arial"/>
              </a:rPr>
              <a:t>distribution,</a:t>
            </a:r>
            <a:r>
              <a:rPr lang="en-US" sz="2200" spc="-30" dirty="0">
                <a:solidFill>
                  <a:schemeClr val="tx1">
                    <a:lumMod val="85000"/>
                    <a:lumOff val="15000"/>
                  </a:schemeClr>
                </a:solidFill>
                <a:cs typeface="Arial"/>
              </a:rPr>
              <a:t> </a:t>
            </a:r>
            <a:r>
              <a:rPr lang="en-US" sz="2200" spc="-160" dirty="0">
                <a:solidFill>
                  <a:schemeClr val="tx1">
                    <a:lumMod val="85000"/>
                    <a:lumOff val="15000"/>
                  </a:schemeClr>
                </a:solidFill>
                <a:cs typeface="Arial"/>
              </a:rPr>
              <a:t>we  </a:t>
            </a:r>
            <a:r>
              <a:rPr lang="en-US" sz="2200" spc="-125" dirty="0">
                <a:solidFill>
                  <a:schemeClr val="tx1">
                    <a:lumMod val="85000"/>
                    <a:lumOff val="15000"/>
                  </a:schemeClr>
                </a:solidFill>
                <a:cs typeface="Arial"/>
              </a:rPr>
              <a:t>have</a:t>
            </a:r>
            <a:endParaRPr lang="en-US" sz="2200" dirty="0">
              <a:solidFill>
                <a:schemeClr val="tx1">
                  <a:lumMod val="85000"/>
                  <a:lumOff val="15000"/>
                </a:schemeClr>
              </a:solidFill>
              <a:cs typeface="Arial"/>
            </a:endParaRPr>
          </a:p>
          <a:p>
            <a:pPr>
              <a:spcBef>
                <a:spcPts val="125"/>
              </a:spcBef>
            </a:pPr>
            <a:r>
              <a:rPr lang="en-US" sz="2200" spc="-80" dirty="0">
                <a:solidFill>
                  <a:schemeClr val="tx1">
                    <a:lumMod val="85000"/>
                    <a:lumOff val="15000"/>
                  </a:schemeClr>
                </a:solidFill>
                <a:cs typeface="Arial"/>
              </a:rPr>
              <a:t>From </a:t>
            </a:r>
            <a:r>
              <a:rPr lang="en-US" sz="2200" spc="-110" dirty="0">
                <a:solidFill>
                  <a:schemeClr val="tx1">
                    <a:lumMod val="85000"/>
                    <a:lumOff val="15000"/>
                  </a:schemeClr>
                </a:solidFill>
                <a:cs typeface="Arial"/>
              </a:rPr>
              <a:t>above </a:t>
            </a:r>
            <a:r>
              <a:rPr lang="en-US" sz="2200" spc="-50" dirty="0">
                <a:solidFill>
                  <a:schemeClr val="tx1">
                    <a:lumMod val="85000"/>
                    <a:lumOff val="15000"/>
                  </a:schemeClr>
                </a:solidFill>
                <a:cs typeface="Arial"/>
              </a:rPr>
              <a:t>two </a:t>
            </a:r>
            <a:r>
              <a:rPr lang="en-US" sz="2200" spc="-70" dirty="0">
                <a:solidFill>
                  <a:schemeClr val="tx1">
                    <a:lumMod val="85000"/>
                    <a:lumOff val="15000"/>
                  </a:schemeClr>
                </a:solidFill>
                <a:cs typeface="Arial"/>
              </a:rPr>
              <a:t>formulas, </a:t>
            </a:r>
            <a:r>
              <a:rPr lang="en-US" sz="2200" spc="-165" dirty="0">
                <a:solidFill>
                  <a:schemeClr val="tx1">
                    <a:lumMod val="85000"/>
                    <a:lumOff val="15000"/>
                  </a:schemeClr>
                </a:solidFill>
                <a:cs typeface="Arial"/>
              </a:rPr>
              <a:t>we </a:t>
            </a:r>
            <a:r>
              <a:rPr lang="en-US" sz="2200" spc="-125" dirty="0">
                <a:solidFill>
                  <a:schemeClr val="tx1">
                    <a:lumMod val="85000"/>
                    <a:lumOff val="15000"/>
                  </a:schemeClr>
                </a:solidFill>
                <a:cs typeface="Arial"/>
              </a:rPr>
              <a:t>observe </a:t>
            </a:r>
            <a:r>
              <a:rPr lang="en-US" sz="2200" spc="10" dirty="0">
                <a:solidFill>
                  <a:schemeClr val="tx1">
                    <a:lumMod val="85000"/>
                    <a:lumOff val="15000"/>
                  </a:schemeClr>
                </a:solidFill>
                <a:cs typeface="Arial"/>
              </a:rPr>
              <a:t>that </a:t>
            </a:r>
            <a:r>
              <a:rPr lang="en-US" sz="2200" i="1" spc="20" dirty="0" err="1">
                <a:solidFill>
                  <a:schemeClr val="tx1">
                    <a:lumMod val="85000"/>
                    <a:lumOff val="15000"/>
                  </a:schemeClr>
                </a:solidFill>
                <a:cs typeface="Trebuchet MS"/>
              </a:rPr>
              <a:t>S</a:t>
            </a:r>
            <a:r>
              <a:rPr lang="en-US" sz="2200" i="1" spc="30" baseline="-12077" dirty="0" err="1">
                <a:solidFill>
                  <a:schemeClr val="tx1">
                    <a:lumMod val="85000"/>
                    <a:lumOff val="15000"/>
                  </a:schemeClr>
                </a:solidFill>
                <a:cs typeface="Verdana"/>
              </a:rPr>
              <a:t>k</a:t>
            </a:r>
            <a:r>
              <a:rPr lang="en-US" sz="2200" i="1" spc="30" baseline="-12077" dirty="0">
                <a:solidFill>
                  <a:schemeClr val="tx1">
                    <a:lumMod val="85000"/>
                    <a:lumOff val="15000"/>
                  </a:schemeClr>
                </a:solidFill>
                <a:cs typeface="Verdana"/>
              </a:rPr>
              <a:t> </a:t>
            </a:r>
            <a:r>
              <a:rPr lang="en-US" sz="2200" spc="320" dirty="0">
                <a:solidFill>
                  <a:schemeClr val="tx1">
                    <a:lumMod val="85000"/>
                    <a:lumOff val="15000"/>
                  </a:schemeClr>
                </a:solidFill>
                <a:cs typeface="Arial"/>
              </a:rPr>
              <a:t>= </a:t>
            </a:r>
            <a:r>
              <a:rPr lang="en-US" sz="2200" spc="-105" dirty="0">
                <a:solidFill>
                  <a:schemeClr val="tx1">
                    <a:lumMod val="85000"/>
                    <a:lumOff val="15000"/>
                  </a:schemeClr>
                </a:solidFill>
                <a:cs typeface="Arial"/>
              </a:rPr>
              <a:t>0 </a:t>
            </a:r>
            <a:r>
              <a:rPr lang="en-US" sz="2200" spc="-215" dirty="0">
                <a:solidFill>
                  <a:schemeClr val="tx1">
                    <a:lumMod val="85000"/>
                    <a:lumOff val="15000"/>
                  </a:schemeClr>
                </a:solidFill>
                <a:cs typeface="Arial"/>
              </a:rPr>
              <a:t> </a:t>
            </a:r>
            <a:r>
              <a:rPr lang="en-US" sz="2200" spc="30" dirty="0">
                <a:solidFill>
                  <a:schemeClr val="tx1">
                    <a:lumMod val="85000"/>
                    <a:lumOff val="15000"/>
                  </a:schemeClr>
                </a:solidFill>
                <a:cs typeface="Arial"/>
              </a:rPr>
              <a:t>if</a:t>
            </a:r>
            <a:r>
              <a:rPr lang="en-US" sz="2200" dirty="0">
                <a:solidFill>
                  <a:schemeClr val="tx1">
                    <a:lumMod val="85000"/>
                    <a:lumOff val="15000"/>
                  </a:schemeClr>
                </a:solidFill>
                <a:cs typeface="Arial"/>
              </a:rPr>
              <a:t> </a:t>
            </a:r>
            <a:r>
              <a:rPr lang="en-US" sz="2200" i="1" spc="170" dirty="0">
                <a:solidFill>
                  <a:schemeClr val="tx1">
                    <a:lumMod val="85000"/>
                    <a:lumOff val="15000"/>
                  </a:schemeClr>
                </a:solidFill>
                <a:cs typeface="Trebuchet MS"/>
              </a:rPr>
              <a:t>M</a:t>
            </a:r>
            <a:r>
              <a:rPr lang="en-US" sz="2200" i="1" spc="85" dirty="0">
                <a:solidFill>
                  <a:schemeClr val="tx1">
                    <a:lumMod val="85000"/>
                    <a:lumOff val="15000"/>
                  </a:schemeClr>
                </a:solidFill>
                <a:cs typeface="Trebuchet MS"/>
              </a:rPr>
              <a:t> </a:t>
            </a:r>
            <a:r>
              <a:rPr lang="en-US" sz="2200" spc="320" dirty="0">
                <a:solidFill>
                  <a:schemeClr val="tx1">
                    <a:lumMod val="85000"/>
                    <a:lumOff val="15000"/>
                  </a:schemeClr>
                </a:solidFill>
                <a:cs typeface="Arial"/>
              </a:rPr>
              <a:t>=</a:t>
            </a:r>
            <a:r>
              <a:rPr lang="en-US" sz="2200" spc="-15" dirty="0">
                <a:solidFill>
                  <a:schemeClr val="tx1">
                    <a:lumMod val="85000"/>
                    <a:lumOff val="15000"/>
                  </a:schemeClr>
                </a:solidFill>
                <a:cs typeface="Arial"/>
              </a:rPr>
              <a:t> </a:t>
            </a:r>
            <a:r>
              <a:rPr lang="en-US" sz="2200" i="1" spc="40" dirty="0">
                <a:solidFill>
                  <a:schemeClr val="tx1">
                    <a:lumMod val="85000"/>
                    <a:lumOff val="15000"/>
                  </a:schemeClr>
                </a:solidFill>
                <a:cs typeface="Trebuchet MS"/>
              </a:rPr>
              <a:t>M</a:t>
            </a:r>
            <a:r>
              <a:rPr lang="en-US" sz="2200" i="1" spc="60" baseline="-12077" dirty="0">
                <a:solidFill>
                  <a:schemeClr val="tx1">
                    <a:lumMod val="85000"/>
                    <a:lumOff val="15000"/>
                  </a:schemeClr>
                </a:solidFill>
                <a:cs typeface="Verdana"/>
              </a:rPr>
              <a:t>o</a:t>
            </a:r>
            <a:r>
              <a:rPr lang="en-US" sz="2200" i="1" spc="292" baseline="-12077" dirty="0">
                <a:solidFill>
                  <a:schemeClr val="tx1">
                    <a:lumMod val="85000"/>
                    <a:lumOff val="15000"/>
                  </a:schemeClr>
                </a:solidFill>
                <a:cs typeface="Verdana"/>
              </a:rPr>
              <a:t> </a:t>
            </a:r>
            <a:r>
              <a:rPr lang="en-US" sz="2200" spc="320" dirty="0">
                <a:solidFill>
                  <a:schemeClr val="tx1">
                    <a:lumMod val="85000"/>
                    <a:lumOff val="15000"/>
                  </a:schemeClr>
                </a:solidFill>
                <a:cs typeface="Arial"/>
              </a:rPr>
              <a:t>=</a:t>
            </a:r>
            <a:r>
              <a:rPr lang="en-US" sz="2200" spc="-10" dirty="0">
                <a:solidFill>
                  <a:schemeClr val="tx1">
                    <a:lumMod val="85000"/>
                    <a:lumOff val="15000"/>
                  </a:schemeClr>
                </a:solidFill>
                <a:cs typeface="Arial"/>
              </a:rPr>
              <a:t> </a:t>
            </a:r>
            <a:r>
              <a:rPr lang="en-US" sz="2200" i="1" spc="40" dirty="0" err="1">
                <a:solidFill>
                  <a:schemeClr val="tx1">
                    <a:lumMod val="85000"/>
                    <a:lumOff val="15000"/>
                  </a:schemeClr>
                </a:solidFill>
                <a:cs typeface="Trebuchet MS"/>
              </a:rPr>
              <a:t>M</a:t>
            </a:r>
            <a:r>
              <a:rPr lang="en-US" sz="2200" i="1" spc="60" baseline="-12077" dirty="0" err="1">
                <a:solidFill>
                  <a:schemeClr val="tx1">
                    <a:lumMod val="85000"/>
                    <a:lumOff val="15000"/>
                  </a:schemeClr>
                </a:solidFill>
                <a:cs typeface="Verdana"/>
              </a:rPr>
              <a:t>d</a:t>
            </a:r>
            <a:r>
              <a:rPr lang="en-US" sz="2200" i="1" spc="-345" baseline="-12077" dirty="0">
                <a:solidFill>
                  <a:schemeClr val="tx1">
                    <a:lumMod val="85000"/>
                    <a:lumOff val="15000"/>
                  </a:schemeClr>
                </a:solidFill>
                <a:cs typeface="Verdana"/>
              </a:rPr>
              <a:t> </a:t>
            </a:r>
            <a:r>
              <a:rPr lang="en-US" sz="2200" spc="-5" dirty="0">
                <a:solidFill>
                  <a:schemeClr val="tx1">
                    <a:lumMod val="85000"/>
                    <a:lumOff val="15000"/>
                  </a:schemeClr>
                </a:solidFill>
                <a:cs typeface="Arial"/>
              </a:rPr>
              <a:t>.</a:t>
            </a:r>
            <a:endParaRPr lang="en-US" sz="2200" dirty="0">
              <a:solidFill>
                <a:schemeClr val="tx1">
                  <a:lumMod val="85000"/>
                  <a:lumOff val="15000"/>
                </a:schemeClr>
              </a:solidFill>
              <a:cs typeface="Arial"/>
            </a:endParaRPr>
          </a:p>
          <a:p>
            <a:pPr marR="30480">
              <a:lnSpc>
                <a:spcPct val="102200"/>
              </a:lnSpc>
              <a:spcBef>
                <a:spcPts val="430"/>
              </a:spcBef>
            </a:pPr>
            <a:r>
              <a:rPr lang="en-US" sz="2200" spc="-125" dirty="0">
                <a:solidFill>
                  <a:schemeClr val="tx1">
                    <a:lumMod val="85000"/>
                    <a:lumOff val="15000"/>
                  </a:schemeClr>
                </a:solidFill>
                <a:cs typeface="Arial"/>
              </a:rPr>
              <a:t>Hence </a:t>
            </a:r>
            <a:r>
              <a:rPr lang="en-US" sz="2200" spc="-35" dirty="0">
                <a:solidFill>
                  <a:schemeClr val="tx1">
                    <a:lumMod val="85000"/>
                    <a:lumOff val="15000"/>
                  </a:schemeClr>
                </a:solidFill>
                <a:cs typeface="Arial"/>
              </a:rPr>
              <a:t>for </a:t>
            </a:r>
            <a:r>
              <a:rPr lang="en-US" sz="2200" spc="-140" dirty="0">
                <a:solidFill>
                  <a:schemeClr val="tx1">
                    <a:lumMod val="85000"/>
                    <a:lumOff val="15000"/>
                  </a:schemeClr>
                </a:solidFill>
                <a:cs typeface="Arial"/>
              </a:rPr>
              <a:t>a </a:t>
            </a:r>
            <a:r>
              <a:rPr lang="en-US" sz="2200" spc="-65" dirty="0">
                <a:solidFill>
                  <a:schemeClr val="tx1">
                    <a:lumMod val="85000"/>
                    <a:lumOff val="15000"/>
                  </a:schemeClr>
                </a:solidFill>
                <a:uFill>
                  <a:solidFill>
                    <a:srgbClr val="000000"/>
                  </a:solidFill>
                </a:uFill>
                <a:cs typeface="Arial"/>
              </a:rPr>
              <a:t>symmetrical </a:t>
            </a:r>
            <a:r>
              <a:rPr lang="en-US" sz="2200" spc="-25" dirty="0">
                <a:solidFill>
                  <a:schemeClr val="tx1">
                    <a:lumMod val="85000"/>
                    <a:lumOff val="15000"/>
                  </a:schemeClr>
                </a:solidFill>
                <a:uFill>
                  <a:solidFill>
                    <a:srgbClr val="000000"/>
                  </a:solidFill>
                </a:uFill>
                <a:cs typeface="Arial"/>
              </a:rPr>
              <a:t>distribution,</a:t>
            </a:r>
            <a:r>
              <a:rPr lang="en-US" sz="2200" spc="-25" dirty="0">
                <a:solidFill>
                  <a:schemeClr val="tx1">
                    <a:lumMod val="85000"/>
                    <a:lumOff val="15000"/>
                  </a:schemeClr>
                </a:solidFill>
                <a:cs typeface="Arial"/>
              </a:rPr>
              <a:t> </a:t>
            </a:r>
            <a:r>
              <a:rPr lang="en-US" sz="2200" spc="-100" dirty="0">
                <a:solidFill>
                  <a:schemeClr val="tx1">
                    <a:lumMod val="85000"/>
                    <a:lumOff val="15000"/>
                  </a:schemeClr>
                </a:solidFill>
                <a:cs typeface="Arial"/>
              </a:rPr>
              <a:t>mean, </a:t>
            </a:r>
            <a:r>
              <a:rPr lang="en-US" sz="2200" spc="-95" dirty="0">
                <a:solidFill>
                  <a:schemeClr val="tx1">
                    <a:lumMod val="85000"/>
                    <a:lumOff val="15000"/>
                  </a:schemeClr>
                </a:solidFill>
                <a:cs typeface="Arial"/>
              </a:rPr>
              <a:t>median </a:t>
            </a:r>
            <a:r>
              <a:rPr lang="en-US" sz="2200" spc="-100" dirty="0">
                <a:solidFill>
                  <a:schemeClr val="tx1">
                    <a:lumMod val="85000"/>
                    <a:lumOff val="15000"/>
                  </a:schemeClr>
                </a:solidFill>
                <a:cs typeface="Arial"/>
              </a:rPr>
              <a:t>and  </a:t>
            </a:r>
            <a:r>
              <a:rPr lang="en-US" sz="2200" spc="-105" dirty="0">
                <a:solidFill>
                  <a:schemeClr val="tx1">
                    <a:lumMod val="85000"/>
                    <a:lumOff val="15000"/>
                  </a:schemeClr>
                </a:solidFill>
                <a:cs typeface="Arial"/>
              </a:rPr>
              <a:t>mode</a:t>
            </a:r>
            <a:r>
              <a:rPr lang="en-US" sz="2200" spc="85" dirty="0">
                <a:solidFill>
                  <a:schemeClr val="tx1">
                    <a:lumMod val="85000"/>
                    <a:lumOff val="15000"/>
                  </a:schemeClr>
                </a:solidFill>
                <a:cs typeface="Arial"/>
              </a:rPr>
              <a:t> </a:t>
            </a:r>
            <a:r>
              <a:rPr lang="en-US" sz="2200" spc="-70" dirty="0">
                <a:solidFill>
                  <a:schemeClr val="tx1">
                    <a:lumMod val="85000"/>
                    <a:lumOff val="15000"/>
                  </a:schemeClr>
                </a:solidFill>
                <a:cs typeface="Arial"/>
              </a:rPr>
              <a:t>coincide.</a:t>
            </a:r>
            <a:endParaRPr lang="en-US" sz="2200" dirty="0">
              <a:solidFill>
                <a:schemeClr val="tx1">
                  <a:lumMod val="85000"/>
                  <a:lumOff val="15000"/>
                </a:schemeClr>
              </a:solidFill>
              <a:cs typeface="Arial"/>
            </a:endParaRPr>
          </a:p>
          <a:p>
            <a:pPr marR="681355">
              <a:lnSpc>
                <a:spcPct val="123400"/>
              </a:lnSpc>
            </a:pPr>
            <a:r>
              <a:rPr lang="en-US" sz="2200" spc="-155" dirty="0">
                <a:solidFill>
                  <a:schemeClr val="tx1">
                    <a:lumMod val="85000"/>
                    <a:lumOff val="15000"/>
                  </a:schemeClr>
                </a:solidFill>
                <a:cs typeface="Arial"/>
              </a:rPr>
              <a:t>Skewness </a:t>
            </a:r>
            <a:r>
              <a:rPr lang="en-US" sz="2200" spc="-95" dirty="0">
                <a:solidFill>
                  <a:schemeClr val="tx1">
                    <a:lumMod val="85000"/>
                    <a:lumOff val="15000"/>
                  </a:schemeClr>
                </a:solidFill>
                <a:cs typeface="Arial"/>
              </a:rPr>
              <a:t>is </a:t>
            </a:r>
            <a:r>
              <a:rPr lang="en-US" sz="2200" spc="-55" dirty="0">
                <a:solidFill>
                  <a:schemeClr val="tx1">
                    <a:lumMod val="85000"/>
                    <a:lumOff val="15000"/>
                  </a:schemeClr>
                </a:solidFill>
                <a:cs typeface="Arial"/>
              </a:rPr>
              <a:t>positive </a:t>
            </a:r>
            <a:r>
              <a:rPr lang="en-US" sz="2200" spc="30" dirty="0">
                <a:solidFill>
                  <a:schemeClr val="tx1">
                    <a:lumMod val="85000"/>
                    <a:lumOff val="15000"/>
                  </a:schemeClr>
                </a:solidFill>
                <a:cs typeface="Arial"/>
              </a:rPr>
              <a:t>if </a:t>
            </a:r>
            <a:r>
              <a:rPr lang="en-US" sz="2200" i="1" spc="170" dirty="0">
                <a:solidFill>
                  <a:schemeClr val="tx1">
                    <a:lumMod val="85000"/>
                    <a:lumOff val="15000"/>
                  </a:schemeClr>
                </a:solidFill>
                <a:cs typeface="Trebuchet MS"/>
              </a:rPr>
              <a:t>M </a:t>
            </a:r>
            <a:r>
              <a:rPr lang="en-US" sz="2200" i="1" spc="-80" dirty="0">
                <a:solidFill>
                  <a:schemeClr val="tx1">
                    <a:lumMod val="85000"/>
                    <a:lumOff val="15000"/>
                  </a:schemeClr>
                </a:solidFill>
                <a:cs typeface="Verdana"/>
              </a:rPr>
              <a:t>&gt; </a:t>
            </a:r>
            <a:r>
              <a:rPr lang="en-US" sz="2200" i="1" spc="40" dirty="0">
                <a:solidFill>
                  <a:schemeClr val="tx1">
                    <a:lumMod val="85000"/>
                    <a:lumOff val="15000"/>
                  </a:schemeClr>
                </a:solidFill>
                <a:cs typeface="Trebuchet MS"/>
              </a:rPr>
              <a:t>M</a:t>
            </a:r>
            <a:r>
              <a:rPr lang="en-US" sz="2200" i="1" spc="60" baseline="-12077" dirty="0">
                <a:solidFill>
                  <a:schemeClr val="tx1">
                    <a:lumMod val="85000"/>
                    <a:lumOff val="15000"/>
                  </a:schemeClr>
                </a:solidFill>
                <a:cs typeface="Verdana"/>
              </a:rPr>
              <a:t>o </a:t>
            </a:r>
            <a:r>
              <a:rPr lang="en-US" sz="2200" spc="-75" dirty="0">
                <a:solidFill>
                  <a:schemeClr val="tx1">
                    <a:lumMod val="85000"/>
                    <a:lumOff val="15000"/>
                  </a:schemeClr>
                </a:solidFill>
                <a:cs typeface="Arial"/>
              </a:rPr>
              <a:t>or </a:t>
            </a:r>
            <a:r>
              <a:rPr lang="en-US" sz="2200" i="1" spc="170" dirty="0">
                <a:solidFill>
                  <a:schemeClr val="tx1">
                    <a:lumMod val="85000"/>
                    <a:lumOff val="15000"/>
                  </a:schemeClr>
                </a:solidFill>
                <a:cs typeface="Trebuchet MS"/>
              </a:rPr>
              <a:t>M </a:t>
            </a:r>
            <a:r>
              <a:rPr lang="en-US" sz="2200" i="1" spc="-80" dirty="0">
                <a:solidFill>
                  <a:schemeClr val="tx1">
                    <a:lumMod val="85000"/>
                    <a:lumOff val="15000"/>
                  </a:schemeClr>
                </a:solidFill>
                <a:cs typeface="Verdana"/>
              </a:rPr>
              <a:t>&gt; </a:t>
            </a:r>
            <a:r>
              <a:rPr lang="en-US" sz="2200" i="1" spc="40" dirty="0" err="1">
                <a:solidFill>
                  <a:schemeClr val="tx1">
                    <a:lumMod val="85000"/>
                    <a:lumOff val="15000"/>
                  </a:schemeClr>
                </a:solidFill>
                <a:cs typeface="Trebuchet MS"/>
              </a:rPr>
              <a:t>M</a:t>
            </a:r>
            <a:r>
              <a:rPr lang="en-US" sz="2200" i="1" spc="60" baseline="-12077" dirty="0" err="1">
                <a:solidFill>
                  <a:schemeClr val="tx1">
                    <a:lumMod val="85000"/>
                    <a:lumOff val="15000"/>
                  </a:schemeClr>
                </a:solidFill>
                <a:cs typeface="Verdana"/>
              </a:rPr>
              <a:t>d</a:t>
            </a:r>
            <a:r>
              <a:rPr lang="en-US" sz="2200" i="1" spc="60" baseline="-12077" dirty="0">
                <a:solidFill>
                  <a:schemeClr val="tx1">
                    <a:lumMod val="85000"/>
                    <a:lumOff val="15000"/>
                  </a:schemeClr>
                </a:solidFill>
                <a:cs typeface="Verdana"/>
              </a:rPr>
              <a:t> </a:t>
            </a:r>
            <a:r>
              <a:rPr lang="en-US" sz="2200" spc="-5" dirty="0">
                <a:solidFill>
                  <a:schemeClr val="tx1">
                    <a:lumMod val="85000"/>
                    <a:lumOff val="15000"/>
                  </a:schemeClr>
                </a:solidFill>
                <a:cs typeface="Arial"/>
              </a:rPr>
              <a:t>, </a:t>
            </a:r>
            <a:r>
              <a:rPr lang="en-US" sz="2200" spc="-100" dirty="0">
                <a:solidFill>
                  <a:schemeClr val="tx1">
                    <a:lumMod val="85000"/>
                    <a:lumOff val="15000"/>
                  </a:schemeClr>
                </a:solidFill>
                <a:cs typeface="Arial"/>
              </a:rPr>
              <a:t>and  </a:t>
            </a:r>
            <a:r>
              <a:rPr lang="en-US" sz="2200" spc="-80" dirty="0">
                <a:solidFill>
                  <a:schemeClr val="tx1">
                    <a:lumMod val="85000"/>
                    <a:lumOff val="15000"/>
                  </a:schemeClr>
                </a:solidFill>
                <a:cs typeface="Arial"/>
              </a:rPr>
              <a:t>negative </a:t>
            </a:r>
            <a:r>
              <a:rPr lang="en-US" sz="2200" spc="30" dirty="0">
                <a:solidFill>
                  <a:schemeClr val="tx1">
                    <a:lumMod val="85000"/>
                    <a:lumOff val="15000"/>
                  </a:schemeClr>
                </a:solidFill>
                <a:cs typeface="Arial"/>
              </a:rPr>
              <a:t>if </a:t>
            </a:r>
            <a:r>
              <a:rPr lang="en-US" sz="2200" i="1" spc="170" dirty="0">
                <a:solidFill>
                  <a:schemeClr val="tx1">
                    <a:lumMod val="85000"/>
                    <a:lumOff val="15000"/>
                  </a:schemeClr>
                </a:solidFill>
                <a:cs typeface="Trebuchet MS"/>
              </a:rPr>
              <a:t>M </a:t>
            </a:r>
            <a:r>
              <a:rPr lang="en-US" sz="2200" i="1" spc="-80" dirty="0">
                <a:solidFill>
                  <a:schemeClr val="tx1">
                    <a:lumMod val="85000"/>
                    <a:lumOff val="15000"/>
                  </a:schemeClr>
                </a:solidFill>
                <a:cs typeface="Verdana"/>
              </a:rPr>
              <a:t>&lt; </a:t>
            </a:r>
            <a:r>
              <a:rPr lang="en-US" sz="2200" i="1" spc="40" dirty="0">
                <a:solidFill>
                  <a:schemeClr val="tx1">
                    <a:lumMod val="85000"/>
                    <a:lumOff val="15000"/>
                  </a:schemeClr>
                </a:solidFill>
                <a:cs typeface="Trebuchet MS"/>
              </a:rPr>
              <a:t>M</a:t>
            </a:r>
            <a:r>
              <a:rPr lang="en-US" sz="2200" i="1" spc="60" baseline="-12077" dirty="0">
                <a:solidFill>
                  <a:schemeClr val="tx1">
                    <a:lumMod val="85000"/>
                    <a:lumOff val="15000"/>
                  </a:schemeClr>
                </a:solidFill>
                <a:cs typeface="Verdana"/>
              </a:rPr>
              <a:t>o </a:t>
            </a:r>
            <a:r>
              <a:rPr lang="en-US" sz="2200" spc="-75" dirty="0">
                <a:solidFill>
                  <a:schemeClr val="tx1">
                    <a:lumMod val="85000"/>
                    <a:lumOff val="15000"/>
                  </a:schemeClr>
                </a:solidFill>
                <a:cs typeface="Arial"/>
              </a:rPr>
              <a:t>or </a:t>
            </a:r>
            <a:r>
              <a:rPr lang="en-US" sz="2200" i="1" spc="170" dirty="0">
                <a:solidFill>
                  <a:schemeClr val="tx1">
                    <a:lumMod val="85000"/>
                    <a:lumOff val="15000"/>
                  </a:schemeClr>
                </a:solidFill>
                <a:cs typeface="Trebuchet MS"/>
              </a:rPr>
              <a:t>M </a:t>
            </a:r>
            <a:r>
              <a:rPr lang="en-US" sz="2200" i="1" spc="-80" dirty="0">
                <a:solidFill>
                  <a:schemeClr val="tx1">
                    <a:lumMod val="85000"/>
                    <a:lumOff val="15000"/>
                  </a:schemeClr>
                </a:solidFill>
                <a:cs typeface="Verdana"/>
              </a:rPr>
              <a:t>&lt; </a:t>
            </a:r>
            <a:r>
              <a:rPr lang="en-US" sz="2200" i="1" spc="40" dirty="0" err="1">
                <a:solidFill>
                  <a:schemeClr val="tx1">
                    <a:lumMod val="85000"/>
                    <a:lumOff val="15000"/>
                  </a:schemeClr>
                </a:solidFill>
                <a:cs typeface="Trebuchet MS"/>
              </a:rPr>
              <a:t>M</a:t>
            </a:r>
            <a:r>
              <a:rPr lang="en-US" sz="2200" i="1" spc="60" baseline="-12077" dirty="0" err="1">
                <a:solidFill>
                  <a:schemeClr val="tx1">
                    <a:lumMod val="85000"/>
                    <a:lumOff val="15000"/>
                  </a:schemeClr>
                </a:solidFill>
                <a:cs typeface="Verdana"/>
              </a:rPr>
              <a:t>d</a:t>
            </a:r>
            <a:r>
              <a:rPr lang="en-US" sz="2200" i="1" spc="-345" baseline="-12077" dirty="0">
                <a:solidFill>
                  <a:schemeClr val="tx1">
                    <a:lumMod val="85000"/>
                    <a:lumOff val="15000"/>
                  </a:schemeClr>
                </a:solidFill>
                <a:cs typeface="Verdana"/>
              </a:rPr>
              <a:t> </a:t>
            </a:r>
            <a:r>
              <a:rPr lang="en-US" sz="2200" spc="-5" dirty="0">
                <a:solidFill>
                  <a:schemeClr val="tx1">
                    <a:lumMod val="85000"/>
                    <a:lumOff val="15000"/>
                  </a:schemeClr>
                </a:solidFill>
                <a:cs typeface="Arial"/>
              </a:rPr>
              <a:t>.</a:t>
            </a:r>
            <a:endParaRPr lang="en-US" sz="2200" dirty="0">
              <a:solidFill>
                <a:schemeClr val="tx1">
                  <a:lumMod val="85000"/>
                  <a:lumOff val="15000"/>
                </a:schemeClr>
              </a:solidFill>
              <a:cs typeface="Arial"/>
            </a:endParaRPr>
          </a:p>
          <a:p>
            <a:pPr>
              <a:spcBef>
                <a:spcPts val="475"/>
              </a:spcBef>
            </a:pPr>
            <a:r>
              <a:rPr lang="en-US" sz="2200" spc="-25" dirty="0">
                <a:solidFill>
                  <a:schemeClr val="tx1">
                    <a:lumMod val="85000"/>
                    <a:lumOff val="15000"/>
                  </a:schemeClr>
                </a:solidFill>
                <a:cs typeface="Arial"/>
              </a:rPr>
              <a:t>Limits </a:t>
            </a:r>
            <a:r>
              <a:rPr lang="en-US" sz="2200" spc="-100" dirty="0">
                <a:solidFill>
                  <a:schemeClr val="tx1">
                    <a:lumMod val="85000"/>
                    <a:lumOff val="15000"/>
                  </a:schemeClr>
                </a:solidFill>
                <a:cs typeface="Arial"/>
              </a:rPr>
              <a:t>are: </a:t>
            </a:r>
            <a:r>
              <a:rPr lang="en-US" sz="2200" spc="-40" dirty="0">
                <a:solidFill>
                  <a:schemeClr val="tx1">
                    <a:lumMod val="85000"/>
                    <a:lumOff val="15000"/>
                  </a:schemeClr>
                </a:solidFill>
                <a:cs typeface="Lucida Sans Unicode"/>
              </a:rPr>
              <a:t>|</a:t>
            </a:r>
            <a:r>
              <a:rPr lang="en-US" sz="2200" i="1" spc="-40" dirty="0" err="1">
                <a:solidFill>
                  <a:schemeClr val="tx1">
                    <a:lumMod val="85000"/>
                    <a:lumOff val="15000"/>
                  </a:schemeClr>
                </a:solidFill>
                <a:cs typeface="Trebuchet MS"/>
              </a:rPr>
              <a:t>S</a:t>
            </a:r>
            <a:r>
              <a:rPr lang="en-US" sz="2200" i="1" spc="-60" baseline="-12077" dirty="0" err="1">
                <a:solidFill>
                  <a:schemeClr val="tx1">
                    <a:lumMod val="85000"/>
                    <a:lumOff val="15000"/>
                  </a:schemeClr>
                </a:solidFill>
                <a:cs typeface="Verdana"/>
              </a:rPr>
              <a:t>k</a:t>
            </a:r>
            <a:r>
              <a:rPr lang="en-US" sz="2200" i="1" spc="-60" baseline="-12077" dirty="0">
                <a:solidFill>
                  <a:schemeClr val="tx1">
                    <a:lumMod val="85000"/>
                    <a:lumOff val="15000"/>
                  </a:schemeClr>
                </a:solidFill>
                <a:cs typeface="Verdana"/>
              </a:rPr>
              <a:t> </a:t>
            </a:r>
            <a:r>
              <a:rPr lang="en-US" sz="2200" spc="-160" dirty="0">
                <a:solidFill>
                  <a:schemeClr val="tx1">
                    <a:lumMod val="85000"/>
                    <a:lumOff val="15000"/>
                  </a:schemeClr>
                </a:solidFill>
                <a:cs typeface="Lucida Sans Unicode"/>
              </a:rPr>
              <a:t>| </a:t>
            </a:r>
            <a:r>
              <a:rPr lang="en-US" sz="2200" spc="-15" dirty="0">
                <a:solidFill>
                  <a:schemeClr val="tx1">
                    <a:lumMod val="85000"/>
                    <a:lumOff val="15000"/>
                  </a:schemeClr>
                </a:solidFill>
                <a:cs typeface="Lucida Sans Unicode"/>
              </a:rPr>
              <a:t>≤ </a:t>
            </a:r>
            <a:r>
              <a:rPr lang="en-US" sz="2200" spc="-105" dirty="0">
                <a:solidFill>
                  <a:schemeClr val="tx1">
                    <a:lumMod val="85000"/>
                    <a:lumOff val="15000"/>
                  </a:schemeClr>
                </a:solidFill>
                <a:cs typeface="Arial"/>
              </a:rPr>
              <a:t>3 </a:t>
            </a:r>
            <a:r>
              <a:rPr lang="en-US" sz="2200" spc="-75" dirty="0">
                <a:solidFill>
                  <a:schemeClr val="tx1">
                    <a:lumMod val="85000"/>
                    <a:lumOff val="15000"/>
                  </a:schemeClr>
                </a:solidFill>
                <a:cs typeface="Arial"/>
              </a:rPr>
              <a:t>or </a:t>
            </a:r>
            <a:r>
              <a:rPr lang="en-US" sz="2200" spc="-60" dirty="0">
                <a:solidFill>
                  <a:schemeClr val="tx1">
                    <a:lumMod val="85000"/>
                    <a:lumOff val="15000"/>
                  </a:schemeClr>
                </a:solidFill>
                <a:cs typeface="Lucida Sans Unicode"/>
              </a:rPr>
              <a:t>−</a:t>
            </a:r>
            <a:r>
              <a:rPr lang="en-US" sz="2200" spc="-60" dirty="0">
                <a:solidFill>
                  <a:schemeClr val="tx1">
                    <a:lumMod val="85000"/>
                    <a:lumOff val="15000"/>
                  </a:schemeClr>
                </a:solidFill>
                <a:cs typeface="Arial"/>
              </a:rPr>
              <a:t>3 </a:t>
            </a:r>
            <a:r>
              <a:rPr lang="en-US" sz="2200" spc="-15" dirty="0">
                <a:solidFill>
                  <a:schemeClr val="tx1">
                    <a:lumMod val="85000"/>
                    <a:lumOff val="15000"/>
                  </a:schemeClr>
                </a:solidFill>
                <a:cs typeface="Lucida Sans Unicode"/>
              </a:rPr>
              <a:t>≤ </a:t>
            </a:r>
            <a:r>
              <a:rPr lang="en-US" sz="2200" i="1" spc="20" dirty="0" err="1">
                <a:solidFill>
                  <a:schemeClr val="tx1">
                    <a:lumMod val="85000"/>
                    <a:lumOff val="15000"/>
                  </a:schemeClr>
                </a:solidFill>
                <a:cs typeface="Trebuchet MS"/>
              </a:rPr>
              <a:t>S</a:t>
            </a:r>
            <a:r>
              <a:rPr lang="en-US" sz="2200" i="1" spc="30" baseline="-12077" dirty="0" err="1">
                <a:solidFill>
                  <a:schemeClr val="tx1">
                    <a:lumMod val="85000"/>
                    <a:lumOff val="15000"/>
                  </a:schemeClr>
                </a:solidFill>
                <a:cs typeface="Verdana"/>
              </a:rPr>
              <a:t>k</a:t>
            </a:r>
            <a:r>
              <a:rPr lang="en-US" sz="2200" i="1" spc="30" baseline="-12077" dirty="0">
                <a:solidFill>
                  <a:schemeClr val="tx1">
                    <a:lumMod val="85000"/>
                    <a:lumOff val="15000"/>
                  </a:schemeClr>
                </a:solidFill>
                <a:cs typeface="Verdana"/>
              </a:rPr>
              <a:t> </a:t>
            </a:r>
            <a:r>
              <a:rPr lang="en-US" sz="2200" spc="-15" dirty="0">
                <a:solidFill>
                  <a:schemeClr val="tx1">
                    <a:lumMod val="85000"/>
                    <a:lumOff val="15000"/>
                  </a:schemeClr>
                </a:solidFill>
                <a:cs typeface="Lucida Sans Unicode"/>
              </a:rPr>
              <a:t>≤</a:t>
            </a:r>
            <a:r>
              <a:rPr lang="en-US" sz="2200" spc="-295" dirty="0">
                <a:solidFill>
                  <a:schemeClr val="tx1">
                    <a:lumMod val="85000"/>
                    <a:lumOff val="15000"/>
                  </a:schemeClr>
                </a:solidFill>
                <a:cs typeface="Lucida Sans Unicode"/>
              </a:rPr>
              <a:t> </a:t>
            </a:r>
            <a:r>
              <a:rPr lang="en-US" sz="2200" spc="-55" dirty="0">
                <a:solidFill>
                  <a:schemeClr val="tx1">
                    <a:lumMod val="85000"/>
                    <a:lumOff val="15000"/>
                  </a:schemeClr>
                </a:solidFill>
                <a:cs typeface="Arial"/>
              </a:rPr>
              <a:t>3.</a:t>
            </a:r>
            <a:endParaRPr lang="en-US" sz="2200" dirty="0">
              <a:solidFill>
                <a:schemeClr val="tx1">
                  <a:lumMod val="85000"/>
                  <a:lumOff val="15000"/>
                </a:schemeClr>
              </a:solidFill>
              <a:cs typeface="Arial"/>
            </a:endParaRPr>
          </a:p>
          <a:p>
            <a:pPr>
              <a:spcBef>
                <a:spcPts val="480"/>
              </a:spcBef>
            </a:pPr>
            <a:r>
              <a:rPr lang="en-US" sz="2200" spc="-100" dirty="0">
                <a:solidFill>
                  <a:schemeClr val="tx1">
                    <a:lumMod val="85000"/>
                    <a:lumOff val="15000"/>
                  </a:schemeClr>
                </a:solidFill>
                <a:cs typeface="Arial"/>
              </a:rPr>
              <a:t>However, </a:t>
            </a:r>
            <a:r>
              <a:rPr lang="en-US" sz="2200" spc="-30" dirty="0">
                <a:solidFill>
                  <a:schemeClr val="tx1">
                    <a:lumMod val="85000"/>
                    <a:lumOff val="15000"/>
                  </a:schemeClr>
                </a:solidFill>
                <a:cs typeface="Arial"/>
              </a:rPr>
              <a:t>in </a:t>
            </a:r>
            <a:r>
              <a:rPr lang="en-US" sz="2200" spc="-60" dirty="0">
                <a:solidFill>
                  <a:schemeClr val="tx1">
                    <a:lumMod val="85000"/>
                    <a:lumOff val="15000"/>
                  </a:schemeClr>
                </a:solidFill>
                <a:cs typeface="Arial"/>
              </a:rPr>
              <a:t>practice, </a:t>
            </a:r>
            <a:r>
              <a:rPr lang="en-US" sz="2200" spc="-110" dirty="0">
                <a:solidFill>
                  <a:schemeClr val="tx1">
                    <a:lumMod val="85000"/>
                    <a:lumOff val="15000"/>
                  </a:schemeClr>
                </a:solidFill>
                <a:cs typeface="Arial"/>
              </a:rPr>
              <a:t>these </a:t>
            </a:r>
            <a:r>
              <a:rPr lang="en-US" sz="2200" spc="-15" dirty="0">
                <a:solidFill>
                  <a:schemeClr val="tx1">
                    <a:lumMod val="85000"/>
                    <a:lumOff val="15000"/>
                  </a:schemeClr>
                </a:solidFill>
                <a:cs typeface="Arial"/>
              </a:rPr>
              <a:t>limits </a:t>
            </a:r>
            <a:r>
              <a:rPr lang="en-US" sz="2200" spc="-130" dirty="0">
                <a:solidFill>
                  <a:schemeClr val="tx1">
                    <a:lumMod val="85000"/>
                    <a:lumOff val="15000"/>
                  </a:schemeClr>
                </a:solidFill>
                <a:cs typeface="Arial"/>
              </a:rPr>
              <a:t>are </a:t>
            </a:r>
            <a:r>
              <a:rPr lang="en-US" sz="2200" spc="-75" dirty="0">
                <a:solidFill>
                  <a:schemeClr val="tx1">
                    <a:lumMod val="85000"/>
                    <a:lumOff val="15000"/>
                  </a:schemeClr>
                </a:solidFill>
                <a:cs typeface="Arial"/>
              </a:rPr>
              <a:t>rarely</a:t>
            </a:r>
            <a:r>
              <a:rPr lang="en-US" sz="2200" spc="5" dirty="0">
                <a:solidFill>
                  <a:schemeClr val="tx1">
                    <a:lumMod val="85000"/>
                    <a:lumOff val="15000"/>
                  </a:schemeClr>
                </a:solidFill>
                <a:cs typeface="Arial"/>
              </a:rPr>
              <a:t> </a:t>
            </a:r>
            <a:r>
              <a:rPr lang="en-US" sz="2200" spc="-40" dirty="0">
                <a:solidFill>
                  <a:schemeClr val="tx1">
                    <a:lumMod val="85000"/>
                    <a:lumOff val="15000"/>
                  </a:schemeClr>
                </a:solidFill>
                <a:cs typeface="Arial"/>
              </a:rPr>
              <a:t>attained.</a:t>
            </a:r>
            <a:endParaRPr lang="en-US" sz="2200" dirty="0">
              <a:solidFill>
                <a:schemeClr val="tx1">
                  <a:lumMod val="85000"/>
                  <a:lumOff val="15000"/>
                </a:schemeClr>
              </a:solidFill>
              <a:cs typeface="Arial"/>
            </a:endParaRPr>
          </a:p>
          <a:p>
            <a:pPr marL="0" indent="0">
              <a:buNone/>
            </a:pPr>
            <a:endParaRPr lang="en-US" sz="2200" dirty="0">
              <a:solidFill>
                <a:schemeClr val="tx1">
                  <a:lumMod val="85000"/>
                  <a:lumOff val="15000"/>
                </a:schemeClr>
              </a:solidFill>
            </a:endParaRPr>
          </a:p>
        </p:txBody>
      </p:sp>
      <p:sp>
        <p:nvSpPr>
          <p:cNvPr id="4" name="Date Placeholder 3"/>
          <p:cNvSpPr>
            <a:spLocks noGrp="1"/>
          </p:cNvSpPr>
          <p:nvPr>
            <p:ph type="dt" sz="half" idx="10"/>
          </p:nvPr>
        </p:nvSpPr>
        <p:spPr/>
        <p:txBody>
          <a:bodyPr/>
          <a:lstStyle/>
          <a:p>
            <a:fld id="{7B661587-CAA1-4394-B9C4-D5CBB01E5985}"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spc="-110" dirty="0">
                <a:solidFill>
                  <a:schemeClr val="tx1">
                    <a:lumMod val="85000"/>
                    <a:lumOff val="15000"/>
                  </a:schemeClr>
                </a:solidFill>
                <a:latin typeface="Times New Roman" panose="02020603050405020304" pitchFamily="18" charset="0"/>
                <a:cs typeface="Arial"/>
              </a:rPr>
              <a:t>Skewness</a:t>
            </a:r>
            <a:r>
              <a:rPr lang="en-US" sz="2400" b="1" dirty="0">
                <a:latin typeface="Times New Roman" panose="02020603050405020304" pitchFamily="18" charset="0"/>
              </a:rPr>
              <a:t>(CO1)</a:t>
            </a:r>
          </a:p>
        </p:txBody>
      </p:sp>
    </p:spTree>
    <p:extLst>
      <p:ext uri="{BB962C8B-B14F-4D97-AF65-F5344CB8AC3E}">
        <p14:creationId xmlns:p14="http://schemas.microsoft.com/office/powerpoint/2010/main" val="25600553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Autofit/>
              </a:bodyPr>
              <a:lstStyle/>
              <a:p>
                <a:pPr marL="0" marR="30480" indent="0">
                  <a:lnSpc>
                    <a:spcPct val="107600"/>
                  </a:lnSpc>
                  <a:spcBef>
                    <a:spcPts val="90"/>
                  </a:spcBef>
                  <a:buNone/>
                </a:pPr>
                <a:r>
                  <a:rPr lang="en-US" sz="2200" spc="415" dirty="0">
                    <a:solidFill>
                      <a:schemeClr val="tx1">
                        <a:lumMod val="85000"/>
                        <a:lumOff val="15000"/>
                      </a:schemeClr>
                    </a:solidFill>
                    <a:cs typeface="PMingLiU"/>
                  </a:rPr>
                  <a:t>Coefficient </a:t>
                </a:r>
                <a:r>
                  <a:rPr lang="en-US" sz="2200" spc="490" dirty="0">
                    <a:solidFill>
                      <a:schemeClr val="tx1">
                        <a:lumMod val="85000"/>
                        <a:lumOff val="15000"/>
                      </a:schemeClr>
                    </a:solidFill>
                    <a:cs typeface="PMingLiU"/>
                  </a:rPr>
                  <a:t>of </a:t>
                </a:r>
                <a:r>
                  <a:rPr lang="en-US" sz="2200" spc="330" dirty="0">
                    <a:solidFill>
                      <a:schemeClr val="tx1">
                        <a:lumMod val="85000"/>
                        <a:lumOff val="15000"/>
                      </a:schemeClr>
                    </a:solidFill>
                    <a:cs typeface="PMingLiU"/>
                  </a:rPr>
                  <a:t>Skewness </a:t>
                </a:r>
                <a:r>
                  <a:rPr lang="en-US" sz="2200" spc="355" dirty="0">
                    <a:solidFill>
                      <a:schemeClr val="tx1">
                        <a:lumMod val="85000"/>
                        <a:lumOff val="15000"/>
                      </a:schemeClr>
                    </a:solidFill>
                    <a:cs typeface="PMingLiU"/>
                  </a:rPr>
                  <a:t>based</a:t>
                </a:r>
                <a:r>
                  <a:rPr lang="en-US" sz="2200" spc="-85" dirty="0">
                    <a:solidFill>
                      <a:schemeClr val="tx1">
                        <a:lumMod val="85000"/>
                        <a:lumOff val="15000"/>
                      </a:schemeClr>
                    </a:solidFill>
                    <a:cs typeface="PMingLiU"/>
                  </a:rPr>
                  <a:t> </a:t>
                </a:r>
                <a:r>
                  <a:rPr lang="en-US" sz="2200" spc="350" dirty="0">
                    <a:solidFill>
                      <a:schemeClr val="tx1">
                        <a:lumMod val="85000"/>
                        <a:lumOff val="15000"/>
                      </a:schemeClr>
                    </a:solidFill>
                    <a:cs typeface="PMingLiU"/>
                  </a:rPr>
                  <a:t>upon  </a:t>
                </a:r>
                <a:r>
                  <a:rPr lang="en-US" sz="2200" spc="385" dirty="0">
                    <a:solidFill>
                      <a:schemeClr val="tx1">
                        <a:lumMod val="85000"/>
                        <a:lumOff val="15000"/>
                      </a:schemeClr>
                    </a:solidFill>
                    <a:cs typeface="PMingLiU"/>
                  </a:rPr>
                  <a:t>Moments</a:t>
                </a:r>
                <a:endParaRPr lang="en-US" sz="2200" dirty="0">
                  <a:solidFill>
                    <a:schemeClr val="tx1">
                      <a:lumMod val="85000"/>
                      <a:lumOff val="15000"/>
                    </a:schemeClr>
                  </a:solidFill>
                  <a:cs typeface="PMingLiU"/>
                </a:endParaRPr>
              </a:p>
              <a:p>
                <a:pPr marL="0" indent="0">
                  <a:lnSpc>
                    <a:spcPct val="100000"/>
                  </a:lnSpc>
                  <a:spcBef>
                    <a:spcPts val="5"/>
                  </a:spcBef>
                  <a:buNone/>
                </a:pPr>
                <a:r>
                  <a:rPr lang="en-US" sz="2200" spc="-60" dirty="0">
                    <a:solidFill>
                      <a:schemeClr val="tx1">
                        <a:lumMod val="85000"/>
                        <a:lumOff val="15000"/>
                      </a:schemeClr>
                    </a:solidFill>
                    <a:cs typeface="Georgia"/>
                  </a:rPr>
                  <a:t>Definition</a:t>
                </a:r>
                <a:endParaRPr lang="en-US" sz="2200" dirty="0">
                  <a:solidFill>
                    <a:schemeClr val="tx1">
                      <a:lumMod val="85000"/>
                      <a:lumOff val="15000"/>
                    </a:schemeClr>
                  </a:solidFill>
                  <a:cs typeface="Georgia"/>
                </a:endParaRPr>
              </a:p>
              <a:p>
                <a:pPr marL="0" indent="0">
                  <a:lnSpc>
                    <a:spcPct val="100000"/>
                  </a:lnSpc>
                  <a:spcBef>
                    <a:spcPts val="1150"/>
                  </a:spcBef>
                  <a:buNone/>
                </a:pPr>
                <a:r>
                  <a:rPr lang="en-US" sz="2200" spc="60" dirty="0">
                    <a:solidFill>
                      <a:schemeClr val="tx1">
                        <a:lumMod val="85000"/>
                        <a:lumOff val="15000"/>
                      </a:schemeClr>
                    </a:solidFill>
                    <a:cs typeface="Arial"/>
                  </a:rPr>
                  <a:t>It </a:t>
                </a:r>
                <a:r>
                  <a:rPr lang="en-US" sz="2200" spc="-95" dirty="0">
                    <a:solidFill>
                      <a:schemeClr val="tx1">
                        <a:lumMod val="85000"/>
                        <a:lumOff val="15000"/>
                      </a:schemeClr>
                    </a:solidFill>
                    <a:cs typeface="Arial"/>
                  </a:rPr>
                  <a:t>is </a:t>
                </a:r>
                <a:r>
                  <a:rPr lang="en-US" sz="2200" spc="-85" dirty="0">
                    <a:solidFill>
                      <a:schemeClr val="tx1">
                        <a:lumMod val="85000"/>
                        <a:lumOff val="15000"/>
                      </a:schemeClr>
                    </a:solidFill>
                    <a:cs typeface="Arial"/>
                  </a:rPr>
                  <a:t>defined</a:t>
                </a:r>
                <a:r>
                  <a:rPr lang="en-US" sz="2200" spc="-75" dirty="0">
                    <a:solidFill>
                      <a:schemeClr val="tx1">
                        <a:lumMod val="85000"/>
                        <a:lumOff val="15000"/>
                      </a:schemeClr>
                    </a:solidFill>
                    <a:cs typeface="Arial"/>
                  </a:rPr>
                  <a:t> </a:t>
                </a:r>
                <a:r>
                  <a:rPr lang="en-US" sz="2200" spc="-120" dirty="0">
                    <a:solidFill>
                      <a:schemeClr val="tx1">
                        <a:lumMod val="85000"/>
                        <a:lumOff val="15000"/>
                      </a:schemeClr>
                    </a:solidFill>
                    <a:cs typeface="Arial"/>
                  </a:rPr>
                  <a:t>as:</a:t>
                </a:r>
                <a14:m>
                  <m:oMath xmlns:m="http://schemas.openxmlformats.org/officeDocument/2006/math">
                    <m:r>
                      <a:rPr lang="en-US" sz="2200" b="0" i="0" smtClean="0">
                        <a:solidFill>
                          <a:schemeClr val="tx1">
                            <a:lumMod val="85000"/>
                            <a:lumOff val="15000"/>
                          </a:schemeClr>
                        </a:solidFill>
                        <a:latin typeface="Cambria Math"/>
                        <a:cs typeface="Arial"/>
                      </a:rPr>
                      <m:t>         </m:t>
                    </m:r>
                    <m:sSub>
                      <m:sSubPr>
                        <m:ctrlPr>
                          <a:rPr lang="en-US" sz="2200" i="1" smtClean="0">
                            <a:solidFill>
                              <a:schemeClr val="tx1">
                                <a:lumMod val="85000"/>
                                <a:lumOff val="15000"/>
                              </a:schemeClr>
                            </a:solidFill>
                            <a:latin typeface="Cambria Math" panose="02040503050406030204" pitchFamily="18" charset="0"/>
                            <a:cs typeface="Arial"/>
                          </a:rPr>
                        </m:ctrlPr>
                      </m:sSubPr>
                      <m:e>
                        <m:r>
                          <a:rPr lang="en-US" sz="2200" i="1" smtClean="0">
                            <a:solidFill>
                              <a:schemeClr val="tx1">
                                <a:lumMod val="85000"/>
                                <a:lumOff val="15000"/>
                              </a:schemeClr>
                            </a:solidFill>
                            <a:latin typeface="Cambria Math"/>
                            <a:ea typeface="Cambria Math"/>
                            <a:cs typeface="Arial"/>
                          </a:rPr>
                          <m:t>𝛾</m:t>
                        </m:r>
                      </m:e>
                      <m:sub>
                        <m:r>
                          <a:rPr lang="en-US" sz="2200" b="0" i="1" smtClean="0">
                            <a:solidFill>
                              <a:schemeClr val="tx1">
                                <a:lumMod val="85000"/>
                                <a:lumOff val="15000"/>
                              </a:schemeClr>
                            </a:solidFill>
                            <a:latin typeface="Cambria Math"/>
                            <a:cs typeface="Arial"/>
                          </a:rPr>
                          <m:t>1</m:t>
                        </m:r>
                      </m:sub>
                    </m:sSub>
                    <m:r>
                      <a:rPr lang="en-US" sz="2200" b="0" i="1" smtClean="0">
                        <a:solidFill>
                          <a:schemeClr val="tx1">
                            <a:lumMod val="85000"/>
                            <a:lumOff val="15000"/>
                          </a:schemeClr>
                        </a:solidFill>
                        <a:latin typeface="Cambria Math"/>
                        <a:cs typeface="Arial"/>
                      </a:rPr>
                      <m:t>=</m:t>
                    </m:r>
                    <m:f>
                      <m:fPr>
                        <m:ctrlPr>
                          <a:rPr lang="en-US" sz="2200" i="1" smtClean="0">
                            <a:solidFill>
                              <a:schemeClr val="tx1">
                                <a:lumMod val="85000"/>
                                <a:lumOff val="15000"/>
                              </a:schemeClr>
                            </a:solidFill>
                            <a:latin typeface="Cambria Math" panose="02040503050406030204" pitchFamily="18" charset="0"/>
                            <a:cs typeface="Arial"/>
                          </a:rPr>
                        </m:ctrlPr>
                      </m:fPr>
                      <m:num>
                        <m:sSub>
                          <m:sSubPr>
                            <m:ctrlPr>
                              <a:rPr lang="en-US" sz="2200" i="1" smtClean="0">
                                <a:solidFill>
                                  <a:schemeClr val="tx1">
                                    <a:lumMod val="85000"/>
                                    <a:lumOff val="15000"/>
                                  </a:schemeClr>
                                </a:solidFill>
                                <a:latin typeface="Cambria Math" panose="02040503050406030204" pitchFamily="18" charset="0"/>
                                <a:cs typeface="Arial"/>
                              </a:rPr>
                            </m:ctrlPr>
                          </m:sSubPr>
                          <m:e>
                            <m:r>
                              <a:rPr lang="en-US" sz="2200" b="0" i="1" smtClean="0">
                                <a:solidFill>
                                  <a:schemeClr val="tx1">
                                    <a:lumMod val="85000"/>
                                    <a:lumOff val="15000"/>
                                  </a:schemeClr>
                                </a:solidFill>
                                <a:latin typeface="Cambria Math"/>
                                <a:ea typeface="Cambria Math"/>
                                <a:cs typeface="Arial"/>
                              </a:rPr>
                              <m:t>𝜇</m:t>
                            </m:r>
                          </m:e>
                          <m:sub>
                            <m:r>
                              <a:rPr lang="en-US" sz="2200" b="0" i="1" smtClean="0">
                                <a:solidFill>
                                  <a:schemeClr val="tx1">
                                    <a:lumMod val="85000"/>
                                    <a:lumOff val="15000"/>
                                  </a:schemeClr>
                                </a:solidFill>
                                <a:latin typeface="Cambria Math"/>
                                <a:cs typeface="Arial"/>
                              </a:rPr>
                              <m:t>3</m:t>
                            </m:r>
                          </m:sub>
                        </m:sSub>
                      </m:num>
                      <m:den>
                        <m:rad>
                          <m:radPr>
                            <m:degHide m:val="on"/>
                            <m:ctrlPr>
                              <a:rPr lang="en-US" sz="2200" i="1" smtClean="0">
                                <a:solidFill>
                                  <a:schemeClr val="tx1">
                                    <a:lumMod val="85000"/>
                                    <a:lumOff val="15000"/>
                                  </a:schemeClr>
                                </a:solidFill>
                                <a:latin typeface="Cambria Math" panose="02040503050406030204" pitchFamily="18" charset="0"/>
                                <a:cs typeface="Arial"/>
                              </a:rPr>
                            </m:ctrlPr>
                          </m:radPr>
                          <m:deg/>
                          <m:e>
                            <m:sSubSup>
                              <m:sSubSupPr>
                                <m:ctrlPr>
                                  <a:rPr lang="en-US" sz="2200" i="1" smtClean="0">
                                    <a:solidFill>
                                      <a:schemeClr val="tx1">
                                        <a:lumMod val="85000"/>
                                        <a:lumOff val="15000"/>
                                      </a:schemeClr>
                                    </a:solidFill>
                                    <a:latin typeface="Cambria Math" panose="02040503050406030204" pitchFamily="18" charset="0"/>
                                    <a:cs typeface="Arial"/>
                                  </a:rPr>
                                </m:ctrlPr>
                              </m:sSubSupPr>
                              <m:e>
                                <m:sSub>
                                  <m:sSubPr>
                                    <m:ctrlPr>
                                      <a:rPr lang="en-US" sz="2200" i="1" smtClean="0">
                                        <a:solidFill>
                                          <a:schemeClr val="tx1">
                                            <a:lumMod val="85000"/>
                                            <a:lumOff val="15000"/>
                                          </a:schemeClr>
                                        </a:solidFill>
                                        <a:latin typeface="Cambria Math" panose="02040503050406030204" pitchFamily="18" charset="0"/>
                                        <a:cs typeface="Arial"/>
                                      </a:rPr>
                                    </m:ctrlPr>
                                  </m:sSubPr>
                                  <m:e>
                                    <m:r>
                                      <a:rPr lang="en-US" sz="2200" b="0" i="1" smtClean="0">
                                        <a:solidFill>
                                          <a:schemeClr val="tx1">
                                            <a:lumMod val="85000"/>
                                            <a:lumOff val="15000"/>
                                          </a:schemeClr>
                                        </a:solidFill>
                                        <a:latin typeface="Cambria Math"/>
                                        <a:ea typeface="Cambria Math"/>
                                        <a:cs typeface="Arial"/>
                                      </a:rPr>
                                      <m:t>𝜇</m:t>
                                    </m:r>
                                  </m:e>
                                  <m:sub>
                                    <m:r>
                                      <a:rPr lang="en-US" sz="2200" b="0" i="1" smtClean="0">
                                        <a:solidFill>
                                          <a:schemeClr val="tx1">
                                            <a:lumMod val="85000"/>
                                            <a:lumOff val="15000"/>
                                          </a:schemeClr>
                                        </a:solidFill>
                                        <a:latin typeface="Cambria Math"/>
                                        <a:cs typeface="Arial"/>
                                      </a:rPr>
                                      <m:t>2</m:t>
                                    </m:r>
                                  </m:sub>
                                </m:sSub>
                              </m:e>
                              <m:sub>
                                <m:r>
                                  <a:rPr lang="en-IN" sz="2200" b="0" i="1" smtClean="0">
                                    <a:solidFill>
                                      <a:schemeClr val="tx1">
                                        <a:lumMod val="85000"/>
                                        <a:lumOff val="15000"/>
                                      </a:schemeClr>
                                    </a:solidFill>
                                    <a:latin typeface="Cambria Math" panose="02040503050406030204" pitchFamily="18" charset="0"/>
                                    <a:cs typeface="Arial"/>
                                  </a:rPr>
                                  <m:t> </m:t>
                                </m:r>
                              </m:sub>
                              <m:sup>
                                <m:r>
                                  <a:rPr lang="en-US" sz="2200" b="0" i="1" smtClean="0">
                                    <a:solidFill>
                                      <a:schemeClr val="tx1">
                                        <a:lumMod val="85000"/>
                                        <a:lumOff val="15000"/>
                                      </a:schemeClr>
                                    </a:solidFill>
                                    <a:latin typeface="Cambria Math"/>
                                    <a:cs typeface="Arial"/>
                                  </a:rPr>
                                  <m:t>3</m:t>
                                </m:r>
                              </m:sup>
                            </m:sSubSup>
                          </m:e>
                        </m:rad>
                      </m:den>
                    </m:f>
                  </m:oMath>
                </a14:m>
                <a:endParaRPr lang="en-US" sz="2200" dirty="0">
                  <a:solidFill>
                    <a:schemeClr val="tx1">
                      <a:lumMod val="85000"/>
                      <a:lumOff val="15000"/>
                    </a:schemeClr>
                  </a:solidFill>
                  <a:cs typeface="Arial"/>
                </a:endParaRPr>
              </a:p>
              <a:p>
                <a:pPr marL="0" indent="0">
                  <a:lnSpc>
                    <a:spcPct val="100000"/>
                  </a:lnSpc>
                  <a:buNone/>
                </a:pPr>
                <a:r>
                  <a:rPr lang="en-US" sz="2200" spc="-110" dirty="0">
                    <a:solidFill>
                      <a:schemeClr val="tx1">
                        <a:lumMod val="85000"/>
                        <a:lumOff val="15000"/>
                      </a:schemeClr>
                    </a:solidFill>
                    <a:cs typeface="Arial"/>
                  </a:rPr>
                  <a:t>where </a:t>
                </a:r>
                <a14:m>
                  <m:oMath xmlns:m="http://schemas.openxmlformats.org/officeDocument/2006/math">
                    <m:sSub>
                      <m:sSubPr>
                        <m:ctrlPr>
                          <a:rPr lang="en-US" sz="2200" i="1">
                            <a:solidFill>
                              <a:schemeClr val="tx1">
                                <a:lumMod val="85000"/>
                                <a:lumOff val="15000"/>
                              </a:schemeClr>
                            </a:solidFill>
                            <a:latin typeface="Cambria Math" panose="02040503050406030204" pitchFamily="18" charset="0"/>
                            <a:cs typeface="Arial"/>
                          </a:rPr>
                        </m:ctrlPr>
                      </m:sSubPr>
                      <m:e>
                        <m:r>
                          <a:rPr lang="en-US" sz="2200" i="1" smtClean="0">
                            <a:solidFill>
                              <a:schemeClr val="tx1">
                                <a:lumMod val="85000"/>
                                <a:lumOff val="15000"/>
                              </a:schemeClr>
                            </a:solidFill>
                            <a:latin typeface="Cambria Math"/>
                            <a:ea typeface="Cambria Math"/>
                            <a:cs typeface="Arial"/>
                          </a:rPr>
                          <m:t>𝛾</m:t>
                        </m:r>
                      </m:e>
                      <m:sub>
                        <m:r>
                          <a:rPr lang="en-US" sz="2200" b="0" i="1">
                            <a:solidFill>
                              <a:schemeClr val="tx1">
                                <a:lumMod val="85000"/>
                                <a:lumOff val="15000"/>
                              </a:schemeClr>
                            </a:solidFill>
                            <a:latin typeface="Cambria Math"/>
                            <a:cs typeface="Arial"/>
                          </a:rPr>
                          <m:t>1</m:t>
                        </m:r>
                      </m:sub>
                    </m:sSub>
                  </m:oMath>
                </a14:m>
                <a:r>
                  <a:rPr lang="en-US" sz="2200" i="1" spc="-10" dirty="0">
                    <a:solidFill>
                      <a:schemeClr val="tx1">
                        <a:lumMod val="85000"/>
                        <a:lumOff val="15000"/>
                      </a:schemeClr>
                    </a:solidFill>
                    <a:cs typeface="Trebuchet MS"/>
                  </a:rPr>
                  <a:t> </a:t>
                </a:r>
                <a:r>
                  <a:rPr lang="en-US" sz="2200" spc="-130" dirty="0">
                    <a:solidFill>
                      <a:schemeClr val="tx1">
                        <a:lumMod val="85000"/>
                        <a:lumOff val="15000"/>
                      </a:schemeClr>
                    </a:solidFill>
                    <a:cs typeface="Arial"/>
                  </a:rPr>
                  <a:t>are </a:t>
                </a:r>
                <a:r>
                  <a:rPr lang="en-US" sz="2200" spc="-110" dirty="0">
                    <a:solidFill>
                      <a:schemeClr val="tx1">
                        <a:lumMod val="85000"/>
                        <a:lumOff val="15000"/>
                      </a:schemeClr>
                    </a:solidFill>
                    <a:cs typeface="Arial"/>
                  </a:rPr>
                  <a:t>Pearson’s </a:t>
                </a:r>
                <a:r>
                  <a:rPr lang="en-US" sz="2200" spc="-65" dirty="0">
                    <a:solidFill>
                      <a:schemeClr val="tx1">
                        <a:lumMod val="85000"/>
                        <a:lumOff val="15000"/>
                      </a:schemeClr>
                    </a:solidFill>
                    <a:cs typeface="Arial"/>
                  </a:rPr>
                  <a:t>Coefficients </a:t>
                </a:r>
                <a:r>
                  <a:rPr lang="en-US" sz="2200" spc="-100" dirty="0">
                    <a:solidFill>
                      <a:schemeClr val="tx1">
                        <a:lumMod val="85000"/>
                        <a:lumOff val="15000"/>
                      </a:schemeClr>
                    </a:solidFill>
                    <a:cs typeface="Arial"/>
                  </a:rPr>
                  <a:t>and </a:t>
                </a:r>
                <a:r>
                  <a:rPr lang="en-US" sz="2200" spc="-85" dirty="0">
                    <a:solidFill>
                      <a:schemeClr val="tx1">
                        <a:lumMod val="85000"/>
                        <a:lumOff val="15000"/>
                      </a:schemeClr>
                    </a:solidFill>
                    <a:cs typeface="Arial"/>
                  </a:rPr>
                  <a:t>defined</a:t>
                </a:r>
                <a:r>
                  <a:rPr lang="en-US" sz="2200" spc="-195" dirty="0">
                    <a:solidFill>
                      <a:schemeClr val="tx1">
                        <a:lumMod val="85000"/>
                        <a:lumOff val="15000"/>
                      </a:schemeClr>
                    </a:solidFill>
                    <a:cs typeface="Arial"/>
                  </a:rPr>
                  <a:t> </a:t>
                </a:r>
                <a:r>
                  <a:rPr lang="en-US" sz="2200" spc="-120" dirty="0">
                    <a:solidFill>
                      <a:schemeClr val="tx1">
                        <a:lumMod val="85000"/>
                        <a:lumOff val="15000"/>
                      </a:schemeClr>
                    </a:solidFill>
                    <a:cs typeface="Arial"/>
                  </a:rPr>
                  <a:t>as:</a:t>
                </a:r>
              </a:p>
              <a:p>
                <a:pPr marL="0" marR="1910080" indent="0">
                  <a:lnSpc>
                    <a:spcPct val="123400"/>
                  </a:lnSpc>
                  <a:spcBef>
                    <a:spcPts val="95"/>
                  </a:spcBef>
                  <a:buNone/>
                </a:pPr>
                <a:r>
                  <a:rPr lang="en-US" sz="2200" i="1" spc="20" dirty="0" err="1">
                    <a:solidFill>
                      <a:schemeClr val="tx1">
                        <a:lumMod val="85000"/>
                        <a:lumOff val="15000"/>
                      </a:schemeClr>
                    </a:solidFill>
                    <a:cs typeface="Trebuchet MS"/>
                  </a:rPr>
                  <a:t>S</a:t>
                </a:r>
                <a:r>
                  <a:rPr lang="en-US" sz="2200" i="1" spc="30" baseline="-12077" dirty="0" err="1">
                    <a:solidFill>
                      <a:schemeClr val="tx1">
                        <a:lumMod val="85000"/>
                        <a:lumOff val="15000"/>
                      </a:schemeClr>
                    </a:solidFill>
                    <a:cs typeface="Verdana"/>
                  </a:rPr>
                  <a:t>k</a:t>
                </a:r>
                <a:r>
                  <a:rPr lang="en-US" sz="2200" i="1" spc="30" baseline="-12077" dirty="0">
                    <a:solidFill>
                      <a:schemeClr val="tx1">
                        <a:lumMod val="85000"/>
                        <a:lumOff val="15000"/>
                      </a:schemeClr>
                    </a:solidFill>
                    <a:cs typeface="Verdana"/>
                  </a:rPr>
                  <a:t> </a:t>
                </a:r>
                <a:r>
                  <a:rPr lang="en-US" sz="2200" spc="320" dirty="0">
                    <a:solidFill>
                      <a:schemeClr val="tx1">
                        <a:lumMod val="85000"/>
                        <a:lumOff val="15000"/>
                      </a:schemeClr>
                    </a:solidFill>
                    <a:cs typeface="Arial"/>
                  </a:rPr>
                  <a:t>= </a:t>
                </a:r>
                <a:r>
                  <a:rPr lang="en-US" sz="2200" spc="-55" dirty="0">
                    <a:solidFill>
                      <a:schemeClr val="tx1">
                        <a:lumMod val="85000"/>
                        <a:lumOff val="15000"/>
                      </a:schemeClr>
                    </a:solidFill>
                    <a:cs typeface="Arial"/>
                  </a:rPr>
                  <a:t>0, </a:t>
                </a:r>
                <a:r>
                  <a:rPr lang="en-US" sz="2200" spc="30" dirty="0">
                    <a:solidFill>
                      <a:schemeClr val="tx1">
                        <a:lumMod val="85000"/>
                        <a:lumOff val="15000"/>
                      </a:schemeClr>
                    </a:solidFill>
                    <a:cs typeface="Arial"/>
                  </a:rPr>
                  <a:t>if </a:t>
                </a:r>
                <a:r>
                  <a:rPr lang="en-US" sz="2200" spc="-55" dirty="0">
                    <a:solidFill>
                      <a:schemeClr val="tx1">
                        <a:lumMod val="85000"/>
                        <a:lumOff val="15000"/>
                      </a:schemeClr>
                    </a:solidFill>
                    <a:cs typeface="Arial"/>
                  </a:rPr>
                  <a:t>either </a:t>
                </a:r>
                <a14:m>
                  <m:oMath xmlns:m="http://schemas.openxmlformats.org/officeDocument/2006/math">
                    <m:sSub>
                      <m:sSubPr>
                        <m:ctrlPr>
                          <a:rPr lang="en-US" sz="2200" i="1">
                            <a:solidFill>
                              <a:schemeClr val="tx1">
                                <a:lumMod val="85000"/>
                                <a:lumOff val="15000"/>
                              </a:schemeClr>
                            </a:solidFill>
                            <a:latin typeface="Cambria Math" panose="02040503050406030204" pitchFamily="18" charset="0"/>
                            <a:cs typeface="Arial"/>
                          </a:rPr>
                        </m:ctrlPr>
                      </m:sSubPr>
                      <m:e>
                        <m:r>
                          <a:rPr lang="en-US" sz="2200" i="1">
                            <a:solidFill>
                              <a:schemeClr val="tx1">
                                <a:lumMod val="85000"/>
                                <a:lumOff val="15000"/>
                              </a:schemeClr>
                            </a:solidFill>
                            <a:latin typeface="Cambria Math"/>
                            <a:ea typeface="Cambria Math"/>
                            <a:cs typeface="Arial"/>
                          </a:rPr>
                          <m:t>𝛽</m:t>
                        </m:r>
                      </m:e>
                      <m:sub>
                        <m:r>
                          <a:rPr lang="en-US" sz="2200" i="1">
                            <a:solidFill>
                              <a:schemeClr val="tx1">
                                <a:lumMod val="85000"/>
                                <a:lumOff val="15000"/>
                              </a:schemeClr>
                            </a:solidFill>
                            <a:latin typeface="Cambria Math"/>
                            <a:cs typeface="Arial"/>
                          </a:rPr>
                          <m:t>1</m:t>
                        </m:r>
                      </m:sub>
                    </m:sSub>
                  </m:oMath>
                </a14:m>
                <a:r>
                  <a:rPr lang="en-US" sz="2200" spc="-75" baseline="-12077" dirty="0">
                    <a:solidFill>
                      <a:schemeClr val="tx1">
                        <a:lumMod val="85000"/>
                        <a:lumOff val="15000"/>
                      </a:schemeClr>
                    </a:solidFill>
                    <a:cs typeface="Trebuchet MS"/>
                  </a:rPr>
                  <a:t> </a:t>
                </a:r>
                <a:r>
                  <a:rPr lang="en-US" sz="2200" spc="320" dirty="0">
                    <a:solidFill>
                      <a:schemeClr val="tx1">
                        <a:lumMod val="85000"/>
                        <a:lumOff val="15000"/>
                      </a:schemeClr>
                    </a:solidFill>
                    <a:cs typeface="Arial"/>
                  </a:rPr>
                  <a:t>= </a:t>
                </a:r>
                <a:r>
                  <a:rPr lang="en-US" sz="2200" spc="-105" dirty="0">
                    <a:solidFill>
                      <a:schemeClr val="tx1">
                        <a:lumMod val="85000"/>
                        <a:lumOff val="15000"/>
                      </a:schemeClr>
                    </a:solidFill>
                    <a:cs typeface="Arial"/>
                  </a:rPr>
                  <a:t>0 </a:t>
                </a:r>
                <a:r>
                  <a:rPr lang="en-US" sz="2200" spc="-75" dirty="0">
                    <a:solidFill>
                      <a:schemeClr val="tx1">
                        <a:lumMod val="85000"/>
                        <a:lumOff val="15000"/>
                      </a:schemeClr>
                    </a:solidFill>
                    <a:cs typeface="Arial"/>
                  </a:rPr>
                  <a:t>or </a:t>
                </a:r>
                <a14:m>
                  <m:oMath xmlns:m="http://schemas.openxmlformats.org/officeDocument/2006/math">
                    <m:sSub>
                      <m:sSubPr>
                        <m:ctrlPr>
                          <a:rPr lang="en-US" sz="2200" i="1">
                            <a:solidFill>
                              <a:schemeClr val="tx1">
                                <a:lumMod val="85000"/>
                                <a:lumOff val="15000"/>
                              </a:schemeClr>
                            </a:solidFill>
                            <a:latin typeface="Cambria Math" panose="02040503050406030204" pitchFamily="18" charset="0"/>
                            <a:cs typeface="Arial"/>
                          </a:rPr>
                        </m:ctrlPr>
                      </m:sSubPr>
                      <m:e>
                        <m:r>
                          <a:rPr lang="en-US" sz="2200" i="1">
                            <a:solidFill>
                              <a:schemeClr val="tx1">
                                <a:lumMod val="85000"/>
                                <a:lumOff val="15000"/>
                              </a:schemeClr>
                            </a:solidFill>
                            <a:latin typeface="Cambria Math"/>
                            <a:ea typeface="Cambria Math"/>
                            <a:cs typeface="Arial"/>
                          </a:rPr>
                          <m:t>𝛽</m:t>
                        </m:r>
                      </m:e>
                      <m:sub>
                        <m:r>
                          <a:rPr lang="en-US" sz="2200" b="0" i="1" smtClean="0">
                            <a:solidFill>
                              <a:schemeClr val="tx1">
                                <a:lumMod val="85000"/>
                                <a:lumOff val="15000"/>
                              </a:schemeClr>
                            </a:solidFill>
                            <a:latin typeface="Cambria Math"/>
                            <a:ea typeface="Cambria Math"/>
                            <a:cs typeface="Arial"/>
                          </a:rPr>
                          <m:t>2</m:t>
                        </m:r>
                      </m:sub>
                    </m:sSub>
                  </m:oMath>
                </a14:m>
                <a:r>
                  <a:rPr lang="en-US" sz="2200" spc="-75" baseline="-12077" dirty="0">
                    <a:solidFill>
                      <a:schemeClr val="tx1">
                        <a:lumMod val="85000"/>
                        <a:lumOff val="15000"/>
                      </a:schemeClr>
                    </a:solidFill>
                    <a:cs typeface="Trebuchet MS"/>
                  </a:rPr>
                  <a:t> </a:t>
                </a:r>
                <a:r>
                  <a:rPr lang="en-US" sz="2200" spc="320" dirty="0">
                    <a:solidFill>
                      <a:schemeClr val="tx1">
                        <a:lumMod val="85000"/>
                        <a:lumOff val="15000"/>
                      </a:schemeClr>
                    </a:solidFill>
                    <a:cs typeface="Arial"/>
                  </a:rPr>
                  <a:t>= </a:t>
                </a:r>
                <a:r>
                  <a:rPr lang="en-US" sz="2200" spc="-40" dirty="0">
                    <a:solidFill>
                      <a:schemeClr val="tx1">
                        <a:lumMod val="85000"/>
                        <a:lumOff val="15000"/>
                      </a:schemeClr>
                    </a:solidFill>
                    <a:cs typeface="Lucida Sans Unicode"/>
                  </a:rPr>
                  <a:t>−</a:t>
                </a:r>
                <a:r>
                  <a:rPr lang="en-US" sz="2200" spc="-40" dirty="0">
                    <a:solidFill>
                      <a:schemeClr val="tx1">
                        <a:lumMod val="85000"/>
                        <a:lumOff val="15000"/>
                      </a:schemeClr>
                    </a:solidFill>
                    <a:cs typeface="Arial"/>
                  </a:rPr>
                  <a:t>3.  </a:t>
                </a:r>
                <a:r>
                  <a:rPr lang="en-US" sz="2200" spc="-65" dirty="0">
                    <a:solidFill>
                      <a:schemeClr val="tx1">
                        <a:lumMod val="85000"/>
                        <a:lumOff val="15000"/>
                      </a:schemeClr>
                    </a:solidFill>
                    <a:cs typeface="Arial"/>
                  </a:rPr>
                  <a:t>Thus </a:t>
                </a:r>
                <a:r>
                  <a:rPr lang="en-US" sz="2200" i="1" spc="20" dirty="0" err="1">
                    <a:solidFill>
                      <a:schemeClr val="tx1">
                        <a:lumMod val="85000"/>
                        <a:lumOff val="15000"/>
                      </a:schemeClr>
                    </a:solidFill>
                    <a:cs typeface="Trebuchet MS"/>
                  </a:rPr>
                  <a:t>S</a:t>
                </a:r>
                <a:r>
                  <a:rPr lang="en-US" sz="2200" i="1" spc="30" baseline="-12077" dirty="0" err="1">
                    <a:solidFill>
                      <a:schemeClr val="tx1">
                        <a:lumMod val="85000"/>
                        <a:lumOff val="15000"/>
                      </a:schemeClr>
                    </a:solidFill>
                    <a:cs typeface="Verdana"/>
                  </a:rPr>
                  <a:t>k</a:t>
                </a:r>
                <a:r>
                  <a:rPr lang="en-US" sz="2200" i="1" spc="30" baseline="-12077" dirty="0">
                    <a:solidFill>
                      <a:schemeClr val="tx1">
                        <a:lumMod val="85000"/>
                        <a:lumOff val="15000"/>
                      </a:schemeClr>
                    </a:solidFill>
                    <a:cs typeface="Verdana"/>
                  </a:rPr>
                  <a:t> </a:t>
                </a:r>
                <a:r>
                  <a:rPr lang="en-US" sz="2200" spc="320" dirty="0">
                    <a:solidFill>
                      <a:schemeClr val="tx1">
                        <a:lumMod val="85000"/>
                        <a:lumOff val="15000"/>
                      </a:schemeClr>
                    </a:solidFill>
                    <a:cs typeface="Arial"/>
                  </a:rPr>
                  <a:t>= </a:t>
                </a:r>
                <a:r>
                  <a:rPr lang="en-US" sz="2200" spc="-55" dirty="0">
                    <a:solidFill>
                      <a:schemeClr val="tx1">
                        <a:lumMod val="85000"/>
                        <a:lumOff val="15000"/>
                      </a:schemeClr>
                    </a:solidFill>
                    <a:cs typeface="Arial"/>
                  </a:rPr>
                  <a:t>0, </a:t>
                </a:r>
                <a:r>
                  <a:rPr lang="en-US" sz="2200" spc="30" dirty="0">
                    <a:solidFill>
                      <a:schemeClr val="tx1">
                        <a:lumMod val="85000"/>
                        <a:lumOff val="15000"/>
                      </a:schemeClr>
                    </a:solidFill>
                    <a:cs typeface="Arial"/>
                  </a:rPr>
                  <a:t>if </a:t>
                </a:r>
                <a:r>
                  <a:rPr lang="en-US" sz="2200" spc="-100" dirty="0">
                    <a:solidFill>
                      <a:schemeClr val="tx1">
                        <a:lumMod val="85000"/>
                        <a:lumOff val="15000"/>
                      </a:schemeClr>
                    </a:solidFill>
                    <a:cs typeface="Arial"/>
                  </a:rPr>
                  <a:t>and </a:t>
                </a:r>
                <a:r>
                  <a:rPr lang="en-US" sz="2200" spc="-60" dirty="0">
                    <a:solidFill>
                      <a:schemeClr val="tx1">
                        <a:lumMod val="85000"/>
                        <a:lumOff val="15000"/>
                      </a:schemeClr>
                    </a:solidFill>
                    <a:cs typeface="Arial"/>
                  </a:rPr>
                  <a:t>only </a:t>
                </a:r>
                <a:r>
                  <a:rPr lang="en-US" sz="2200" spc="30" dirty="0">
                    <a:solidFill>
                      <a:schemeClr val="tx1">
                        <a:lumMod val="85000"/>
                        <a:lumOff val="15000"/>
                      </a:schemeClr>
                    </a:solidFill>
                    <a:cs typeface="Arial"/>
                  </a:rPr>
                  <a:t>if </a:t>
                </a:r>
                <a14:m>
                  <m:oMath xmlns:m="http://schemas.openxmlformats.org/officeDocument/2006/math">
                    <m:sSub>
                      <m:sSubPr>
                        <m:ctrlPr>
                          <a:rPr lang="en-US" sz="2200" i="1">
                            <a:solidFill>
                              <a:schemeClr val="tx1">
                                <a:lumMod val="85000"/>
                                <a:lumOff val="15000"/>
                              </a:schemeClr>
                            </a:solidFill>
                            <a:latin typeface="Cambria Math" panose="02040503050406030204" pitchFamily="18" charset="0"/>
                            <a:cs typeface="Arial"/>
                          </a:rPr>
                        </m:ctrlPr>
                      </m:sSubPr>
                      <m:e>
                        <m:r>
                          <a:rPr lang="en-US" sz="2200" i="1">
                            <a:solidFill>
                              <a:schemeClr val="tx1">
                                <a:lumMod val="85000"/>
                                <a:lumOff val="15000"/>
                              </a:schemeClr>
                            </a:solidFill>
                            <a:latin typeface="Cambria Math"/>
                            <a:ea typeface="Cambria Math"/>
                            <a:cs typeface="Arial"/>
                          </a:rPr>
                          <m:t>𝛽</m:t>
                        </m:r>
                      </m:e>
                      <m:sub>
                        <m:r>
                          <a:rPr lang="en-US" sz="2200" i="1">
                            <a:solidFill>
                              <a:schemeClr val="tx1">
                                <a:lumMod val="85000"/>
                                <a:lumOff val="15000"/>
                              </a:schemeClr>
                            </a:solidFill>
                            <a:latin typeface="Cambria Math"/>
                            <a:cs typeface="Arial"/>
                          </a:rPr>
                          <m:t>1</m:t>
                        </m:r>
                      </m:sub>
                    </m:sSub>
                  </m:oMath>
                </a14:m>
                <a:r>
                  <a:rPr lang="en-US" sz="2200" spc="-75" baseline="-12077" dirty="0">
                    <a:solidFill>
                      <a:schemeClr val="tx1">
                        <a:lumMod val="85000"/>
                        <a:lumOff val="15000"/>
                      </a:schemeClr>
                    </a:solidFill>
                    <a:cs typeface="Trebuchet MS"/>
                  </a:rPr>
                  <a:t> </a:t>
                </a:r>
                <a:r>
                  <a:rPr lang="en-US" sz="2200" spc="320" dirty="0">
                    <a:solidFill>
                      <a:schemeClr val="tx1">
                        <a:lumMod val="85000"/>
                        <a:lumOff val="15000"/>
                      </a:schemeClr>
                    </a:solidFill>
                    <a:cs typeface="Arial"/>
                  </a:rPr>
                  <a:t>=</a:t>
                </a:r>
                <a:r>
                  <a:rPr lang="en-US" sz="2200" spc="-235" dirty="0">
                    <a:solidFill>
                      <a:schemeClr val="tx1">
                        <a:lumMod val="85000"/>
                        <a:lumOff val="15000"/>
                      </a:schemeClr>
                    </a:solidFill>
                    <a:cs typeface="Arial"/>
                  </a:rPr>
                  <a:t> </a:t>
                </a:r>
                <a:r>
                  <a:rPr lang="en-US" sz="2200" spc="-55" dirty="0">
                    <a:solidFill>
                      <a:schemeClr val="tx1">
                        <a:lumMod val="85000"/>
                        <a:lumOff val="15000"/>
                      </a:schemeClr>
                    </a:solidFill>
                    <a:cs typeface="Arial"/>
                  </a:rPr>
                  <a:t>0.</a:t>
                </a:r>
                <a:endParaRPr lang="en-US" sz="2200" dirty="0">
                  <a:solidFill>
                    <a:schemeClr val="tx1">
                      <a:lumMod val="85000"/>
                      <a:lumOff val="15000"/>
                    </a:schemeClr>
                  </a:solidFill>
                  <a:cs typeface="Arial"/>
                </a:endParaRPr>
              </a:p>
              <a:p>
                <a:pPr marL="0" indent="0">
                  <a:lnSpc>
                    <a:spcPct val="100000"/>
                  </a:lnSpc>
                  <a:spcBef>
                    <a:spcPts val="475"/>
                  </a:spcBef>
                  <a:buNone/>
                </a:pPr>
                <a:r>
                  <a:rPr lang="en-US" sz="2200" spc="-65" dirty="0">
                    <a:solidFill>
                      <a:schemeClr val="tx1">
                        <a:lumMod val="85000"/>
                        <a:lumOff val="15000"/>
                      </a:schemeClr>
                    </a:solidFill>
                    <a:cs typeface="Arial"/>
                  </a:rPr>
                  <a:t>Thus </a:t>
                </a:r>
                <a:r>
                  <a:rPr lang="en-US" sz="2200" spc="-35" dirty="0">
                    <a:solidFill>
                      <a:schemeClr val="tx1">
                        <a:lumMod val="85000"/>
                        <a:lumOff val="15000"/>
                      </a:schemeClr>
                    </a:solidFill>
                    <a:cs typeface="Arial"/>
                  </a:rPr>
                  <a:t>for </a:t>
                </a:r>
                <a:r>
                  <a:rPr lang="en-US" sz="2200" spc="-140" dirty="0">
                    <a:solidFill>
                      <a:schemeClr val="tx1">
                        <a:lumMod val="85000"/>
                        <a:lumOff val="15000"/>
                      </a:schemeClr>
                    </a:solidFill>
                    <a:cs typeface="Arial"/>
                  </a:rPr>
                  <a:t>a </a:t>
                </a:r>
                <a:r>
                  <a:rPr lang="en-US" sz="2200" spc="-65" dirty="0">
                    <a:solidFill>
                      <a:schemeClr val="tx1">
                        <a:lumMod val="85000"/>
                        <a:lumOff val="15000"/>
                      </a:schemeClr>
                    </a:solidFill>
                    <a:cs typeface="Arial"/>
                  </a:rPr>
                  <a:t>symmetrical </a:t>
                </a:r>
                <a:r>
                  <a:rPr lang="en-US" sz="2200" spc="-25" dirty="0">
                    <a:solidFill>
                      <a:schemeClr val="tx1">
                        <a:lumMod val="85000"/>
                        <a:lumOff val="15000"/>
                      </a:schemeClr>
                    </a:solidFill>
                    <a:cs typeface="Arial"/>
                  </a:rPr>
                  <a:t>distribution </a:t>
                </a:r>
                <a14:m>
                  <m:oMath xmlns:m="http://schemas.openxmlformats.org/officeDocument/2006/math">
                    <m:sSub>
                      <m:sSubPr>
                        <m:ctrlPr>
                          <a:rPr lang="en-US" sz="2200" i="1">
                            <a:solidFill>
                              <a:schemeClr val="tx1">
                                <a:lumMod val="85000"/>
                                <a:lumOff val="15000"/>
                              </a:schemeClr>
                            </a:solidFill>
                            <a:latin typeface="Cambria Math" panose="02040503050406030204" pitchFamily="18" charset="0"/>
                            <a:cs typeface="Arial"/>
                          </a:rPr>
                        </m:ctrlPr>
                      </m:sSubPr>
                      <m:e>
                        <m:r>
                          <a:rPr lang="en-US" sz="2200" i="1">
                            <a:solidFill>
                              <a:schemeClr val="tx1">
                                <a:lumMod val="85000"/>
                                <a:lumOff val="15000"/>
                              </a:schemeClr>
                            </a:solidFill>
                            <a:latin typeface="Cambria Math"/>
                            <a:ea typeface="Cambria Math"/>
                            <a:cs typeface="Arial"/>
                          </a:rPr>
                          <m:t>𝛽</m:t>
                        </m:r>
                      </m:e>
                      <m:sub>
                        <m:r>
                          <a:rPr lang="en-US" sz="2200" i="1">
                            <a:solidFill>
                              <a:schemeClr val="tx1">
                                <a:lumMod val="85000"/>
                                <a:lumOff val="15000"/>
                              </a:schemeClr>
                            </a:solidFill>
                            <a:latin typeface="Cambria Math"/>
                            <a:cs typeface="Arial"/>
                          </a:rPr>
                          <m:t>1</m:t>
                        </m:r>
                      </m:sub>
                    </m:sSub>
                  </m:oMath>
                </a14:m>
                <a:r>
                  <a:rPr lang="en-US" sz="2200" spc="-75" baseline="-12077" dirty="0">
                    <a:solidFill>
                      <a:schemeClr val="tx1">
                        <a:lumMod val="85000"/>
                        <a:lumOff val="15000"/>
                      </a:schemeClr>
                    </a:solidFill>
                    <a:cs typeface="Trebuchet MS"/>
                  </a:rPr>
                  <a:t> </a:t>
                </a:r>
                <a:r>
                  <a:rPr lang="en-US" sz="2200" spc="320" dirty="0">
                    <a:solidFill>
                      <a:schemeClr val="tx1">
                        <a:lumMod val="85000"/>
                        <a:lumOff val="15000"/>
                      </a:schemeClr>
                    </a:solidFill>
                    <a:cs typeface="Arial"/>
                  </a:rPr>
                  <a:t>=</a:t>
                </a:r>
                <a:r>
                  <a:rPr lang="en-US" sz="2200" spc="400" dirty="0">
                    <a:solidFill>
                      <a:schemeClr val="tx1">
                        <a:lumMod val="85000"/>
                        <a:lumOff val="15000"/>
                      </a:schemeClr>
                    </a:solidFill>
                    <a:cs typeface="Arial"/>
                  </a:rPr>
                  <a:t> </a:t>
                </a:r>
                <a:r>
                  <a:rPr lang="en-US" sz="2200" spc="-55" dirty="0">
                    <a:solidFill>
                      <a:schemeClr val="tx1">
                        <a:lumMod val="85000"/>
                        <a:lumOff val="15000"/>
                      </a:schemeClr>
                    </a:solidFill>
                    <a:cs typeface="Arial"/>
                  </a:rPr>
                  <a:t>0.</a:t>
                </a:r>
                <a:endParaRPr lang="en-US" sz="2200" dirty="0">
                  <a:solidFill>
                    <a:schemeClr val="tx1">
                      <a:lumMod val="85000"/>
                      <a:lumOff val="15000"/>
                    </a:schemeClr>
                  </a:solidFill>
                  <a:cs typeface="Arial"/>
                </a:endParaRPr>
              </a:p>
              <a:p>
                <a:pPr marL="0" indent="0">
                  <a:lnSpc>
                    <a:spcPct val="100000"/>
                  </a:lnSpc>
                  <a:spcBef>
                    <a:spcPts val="475"/>
                  </a:spcBef>
                  <a:buNone/>
                </a:pPr>
                <a:r>
                  <a:rPr lang="en-US" sz="2200" spc="-50" dirty="0">
                    <a:solidFill>
                      <a:schemeClr val="tx1">
                        <a:lumMod val="85000"/>
                        <a:lumOff val="15000"/>
                      </a:schemeClr>
                    </a:solidFill>
                    <a:cs typeface="Arial"/>
                  </a:rPr>
                  <a:t>In </a:t>
                </a:r>
                <a:r>
                  <a:rPr lang="en-US" sz="2200" spc="-35" dirty="0">
                    <a:solidFill>
                      <a:schemeClr val="tx1">
                        <a:lumMod val="85000"/>
                        <a:lumOff val="15000"/>
                      </a:schemeClr>
                    </a:solidFill>
                    <a:cs typeface="Arial"/>
                  </a:rPr>
                  <a:t>this </a:t>
                </a:r>
                <a:r>
                  <a:rPr lang="en-US" sz="2200" spc="-85" dirty="0">
                    <a:solidFill>
                      <a:schemeClr val="tx1">
                        <a:lumMod val="85000"/>
                        <a:lumOff val="15000"/>
                      </a:schemeClr>
                    </a:solidFill>
                    <a:cs typeface="Arial"/>
                  </a:rPr>
                  <a:t>respect </a:t>
                </a:r>
                <a14:m>
                  <m:oMath xmlns:m="http://schemas.openxmlformats.org/officeDocument/2006/math">
                    <m:sSub>
                      <m:sSubPr>
                        <m:ctrlPr>
                          <a:rPr lang="en-US" sz="2200" i="1">
                            <a:solidFill>
                              <a:schemeClr val="tx1">
                                <a:lumMod val="85000"/>
                                <a:lumOff val="15000"/>
                              </a:schemeClr>
                            </a:solidFill>
                            <a:latin typeface="Cambria Math" panose="02040503050406030204" pitchFamily="18" charset="0"/>
                            <a:cs typeface="Arial"/>
                          </a:rPr>
                        </m:ctrlPr>
                      </m:sSubPr>
                      <m:e>
                        <m:r>
                          <a:rPr lang="en-US" sz="2200" i="1">
                            <a:solidFill>
                              <a:schemeClr val="tx1">
                                <a:lumMod val="85000"/>
                                <a:lumOff val="15000"/>
                              </a:schemeClr>
                            </a:solidFill>
                            <a:latin typeface="Cambria Math"/>
                            <a:ea typeface="Cambria Math"/>
                            <a:cs typeface="Arial"/>
                          </a:rPr>
                          <m:t>𝛽</m:t>
                        </m:r>
                      </m:e>
                      <m:sub>
                        <m:r>
                          <a:rPr lang="en-US" sz="2200" i="1">
                            <a:solidFill>
                              <a:schemeClr val="tx1">
                                <a:lumMod val="85000"/>
                                <a:lumOff val="15000"/>
                              </a:schemeClr>
                            </a:solidFill>
                            <a:latin typeface="Cambria Math"/>
                            <a:cs typeface="Arial"/>
                          </a:rPr>
                          <m:t>1</m:t>
                        </m:r>
                      </m:sub>
                    </m:sSub>
                  </m:oMath>
                </a14:m>
                <a:r>
                  <a:rPr lang="en-US" sz="2200" spc="-75" baseline="-12077" dirty="0">
                    <a:solidFill>
                      <a:schemeClr val="tx1">
                        <a:lumMod val="85000"/>
                        <a:lumOff val="15000"/>
                      </a:schemeClr>
                    </a:solidFill>
                    <a:cs typeface="Trebuchet MS"/>
                  </a:rPr>
                  <a:t> </a:t>
                </a:r>
                <a:r>
                  <a:rPr lang="en-US" sz="2200" spc="-95" dirty="0">
                    <a:solidFill>
                      <a:schemeClr val="tx1">
                        <a:lumMod val="85000"/>
                        <a:lumOff val="15000"/>
                      </a:schemeClr>
                    </a:solidFill>
                    <a:cs typeface="Arial"/>
                  </a:rPr>
                  <a:t>is </a:t>
                </a:r>
                <a:r>
                  <a:rPr lang="en-US" sz="2200" spc="-75" dirty="0">
                    <a:solidFill>
                      <a:schemeClr val="tx1">
                        <a:lumMod val="85000"/>
                        <a:lumOff val="15000"/>
                      </a:schemeClr>
                    </a:solidFill>
                    <a:cs typeface="Arial"/>
                  </a:rPr>
                  <a:t>taken </a:t>
                </a:r>
                <a:r>
                  <a:rPr lang="en-US" sz="2200" spc="-175" dirty="0">
                    <a:solidFill>
                      <a:schemeClr val="tx1">
                        <a:lumMod val="85000"/>
                        <a:lumOff val="15000"/>
                      </a:schemeClr>
                    </a:solidFill>
                    <a:cs typeface="Arial"/>
                  </a:rPr>
                  <a:t>as </a:t>
                </a:r>
                <a:r>
                  <a:rPr lang="en-US" sz="2200" spc="-140" dirty="0">
                    <a:solidFill>
                      <a:schemeClr val="tx1">
                        <a:lumMod val="85000"/>
                        <a:lumOff val="15000"/>
                      </a:schemeClr>
                    </a:solidFill>
                    <a:cs typeface="Arial"/>
                  </a:rPr>
                  <a:t>a </a:t>
                </a:r>
                <a:r>
                  <a:rPr lang="en-US" sz="2200" i="1" spc="-110" dirty="0">
                    <a:solidFill>
                      <a:schemeClr val="tx1">
                        <a:lumMod val="85000"/>
                        <a:lumOff val="15000"/>
                      </a:schemeClr>
                    </a:solidFill>
                    <a:cs typeface="Trebuchet MS"/>
                  </a:rPr>
                  <a:t>measure </a:t>
                </a:r>
                <a:r>
                  <a:rPr lang="en-US" sz="2200" i="1" spc="-120" dirty="0">
                    <a:solidFill>
                      <a:schemeClr val="tx1">
                        <a:lumMod val="85000"/>
                        <a:lumOff val="15000"/>
                      </a:schemeClr>
                    </a:solidFill>
                    <a:cs typeface="Trebuchet MS"/>
                  </a:rPr>
                  <a:t>of</a:t>
                </a:r>
                <a:r>
                  <a:rPr lang="en-US" sz="2200" i="1" spc="-240" dirty="0">
                    <a:solidFill>
                      <a:schemeClr val="tx1">
                        <a:lumMod val="85000"/>
                        <a:lumOff val="15000"/>
                      </a:schemeClr>
                    </a:solidFill>
                    <a:cs typeface="Trebuchet MS"/>
                  </a:rPr>
                  <a:t> </a:t>
                </a:r>
                <a:r>
                  <a:rPr lang="en-US" sz="2200" i="1" spc="-100" dirty="0">
                    <a:solidFill>
                      <a:schemeClr val="tx1">
                        <a:lumMod val="85000"/>
                        <a:lumOff val="15000"/>
                      </a:schemeClr>
                    </a:solidFill>
                    <a:cs typeface="Trebuchet MS"/>
                  </a:rPr>
                  <a:t>skewness.</a:t>
                </a:r>
                <a:endParaRPr lang="en-US" sz="2200" dirty="0">
                  <a:solidFill>
                    <a:schemeClr val="tx1">
                      <a:lumMod val="85000"/>
                      <a:lumOff val="15000"/>
                    </a:schemeClr>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80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A7C50DC7-8660-4CFE-AE35-96D3D9F4C606}"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spc="-110" dirty="0">
                <a:solidFill>
                  <a:schemeClr val="tx1">
                    <a:lumMod val="85000"/>
                    <a:lumOff val="15000"/>
                  </a:schemeClr>
                </a:solidFill>
                <a:latin typeface="Times New Roman" panose="02020603050405020304" pitchFamily="18" charset="0"/>
                <a:cs typeface="Arial"/>
              </a:rPr>
              <a:t>Skewness</a:t>
            </a:r>
            <a:r>
              <a:rPr lang="en-US" sz="2400" b="1" dirty="0">
                <a:latin typeface="Times New Roman" panose="02020603050405020304" pitchFamily="18" charset="0"/>
              </a:rPr>
              <a:t>(CO1)</a:t>
            </a:r>
          </a:p>
        </p:txBody>
      </p:sp>
    </p:spTree>
    <p:extLst>
      <p:ext uri="{BB962C8B-B14F-4D97-AF65-F5344CB8AC3E}">
        <p14:creationId xmlns:p14="http://schemas.microsoft.com/office/powerpoint/2010/main" val="7642577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50800" marR="17780">
              <a:lnSpc>
                <a:spcPct val="102200"/>
              </a:lnSpc>
              <a:spcBef>
                <a:spcPts val="434"/>
              </a:spcBef>
            </a:pPr>
            <a:r>
              <a:rPr lang="en-US" sz="2200" spc="-55" dirty="0">
                <a:solidFill>
                  <a:schemeClr val="tx1">
                    <a:lumMod val="85000"/>
                    <a:lumOff val="15000"/>
                  </a:schemeClr>
                </a:solidFill>
                <a:cs typeface="Arial"/>
              </a:rPr>
              <a:t>The </a:t>
            </a:r>
            <a:r>
              <a:rPr lang="en-US" sz="2200" spc="-50" dirty="0">
                <a:solidFill>
                  <a:schemeClr val="tx1">
                    <a:lumMod val="85000"/>
                    <a:lumOff val="15000"/>
                  </a:schemeClr>
                </a:solidFill>
                <a:cs typeface="Arial"/>
              </a:rPr>
              <a:t>coefficient </a:t>
            </a:r>
            <a:r>
              <a:rPr lang="en-US" sz="2200" spc="-30" dirty="0">
                <a:solidFill>
                  <a:schemeClr val="tx1">
                    <a:lumMod val="85000"/>
                    <a:lumOff val="15000"/>
                  </a:schemeClr>
                </a:solidFill>
                <a:cs typeface="Arial"/>
              </a:rPr>
              <a:t>of </a:t>
            </a:r>
            <a:r>
              <a:rPr lang="en-US" sz="2200" spc="-155" dirty="0">
                <a:solidFill>
                  <a:schemeClr val="tx1">
                    <a:lumMod val="85000"/>
                    <a:lumOff val="15000"/>
                  </a:schemeClr>
                </a:solidFill>
                <a:cs typeface="Arial"/>
              </a:rPr>
              <a:t>skewness </a:t>
            </a:r>
            <a:r>
              <a:rPr lang="en-US" sz="2200" spc="-140" dirty="0">
                <a:solidFill>
                  <a:schemeClr val="tx1">
                    <a:lumMod val="85000"/>
                    <a:lumOff val="15000"/>
                  </a:schemeClr>
                </a:solidFill>
                <a:cs typeface="Arial"/>
              </a:rPr>
              <a:t>based </a:t>
            </a:r>
            <a:r>
              <a:rPr lang="en-US" sz="2200" spc="-75" dirty="0">
                <a:solidFill>
                  <a:schemeClr val="tx1">
                    <a:lumMod val="85000"/>
                    <a:lumOff val="15000"/>
                  </a:schemeClr>
                </a:solidFill>
                <a:cs typeface="Arial"/>
              </a:rPr>
              <a:t>upon </a:t>
            </a:r>
            <a:r>
              <a:rPr lang="en-US" sz="2200" spc="-90" dirty="0">
                <a:solidFill>
                  <a:schemeClr val="tx1">
                    <a:lumMod val="85000"/>
                    <a:lumOff val="15000"/>
                  </a:schemeClr>
                </a:solidFill>
                <a:cs typeface="Arial"/>
              </a:rPr>
              <a:t>moments </a:t>
            </a:r>
            <a:r>
              <a:rPr lang="en-US" sz="2200" spc="-95" dirty="0">
                <a:solidFill>
                  <a:schemeClr val="tx1">
                    <a:lumMod val="85000"/>
                    <a:lumOff val="15000"/>
                  </a:schemeClr>
                </a:solidFill>
                <a:cs typeface="Arial"/>
              </a:rPr>
              <a:t>is </a:t>
            </a:r>
            <a:r>
              <a:rPr lang="en-US" sz="2200" spc="15" dirty="0">
                <a:solidFill>
                  <a:schemeClr val="tx1">
                    <a:lumMod val="85000"/>
                    <a:lumOff val="15000"/>
                  </a:schemeClr>
                </a:solidFill>
                <a:cs typeface="Arial"/>
              </a:rPr>
              <a:t>to </a:t>
            </a:r>
            <a:r>
              <a:rPr lang="en-US" sz="2200" spc="-114" dirty="0">
                <a:solidFill>
                  <a:schemeClr val="tx1">
                    <a:lumMod val="85000"/>
                    <a:lumOff val="15000"/>
                  </a:schemeClr>
                </a:solidFill>
                <a:cs typeface="Arial"/>
              </a:rPr>
              <a:t>be  </a:t>
            </a:r>
            <a:r>
              <a:rPr lang="en-US" sz="2200" spc="-105" dirty="0">
                <a:solidFill>
                  <a:schemeClr val="tx1">
                    <a:lumMod val="85000"/>
                    <a:lumOff val="15000"/>
                  </a:schemeClr>
                </a:solidFill>
                <a:cs typeface="Arial"/>
              </a:rPr>
              <a:t>regarded </a:t>
            </a:r>
            <a:r>
              <a:rPr lang="en-US" sz="2200" spc="-175" dirty="0">
                <a:solidFill>
                  <a:schemeClr val="tx1">
                    <a:lumMod val="85000"/>
                    <a:lumOff val="15000"/>
                  </a:schemeClr>
                </a:solidFill>
                <a:cs typeface="Arial"/>
              </a:rPr>
              <a:t>as </a:t>
            </a:r>
            <a:r>
              <a:rPr lang="en-US" sz="2200" spc="-10" dirty="0">
                <a:solidFill>
                  <a:schemeClr val="tx1">
                    <a:lumMod val="85000"/>
                    <a:lumOff val="15000"/>
                  </a:schemeClr>
                </a:solidFill>
                <a:cs typeface="Arial"/>
              </a:rPr>
              <a:t>without</a:t>
            </a:r>
            <a:r>
              <a:rPr lang="en-US" sz="2200" spc="-120" dirty="0">
                <a:solidFill>
                  <a:schemeClr val="tx1">
                    <a:lumMod val="85000"/>
                    <a:lumOff val="15000"/>
                  </a:schemeClr>
                </a:solidFill>
                <a:cs typeface="Arial"/>
              </a:rPr>
              <a:t> </a:t>
            </a:r>
            <a:r>
              <a:rPr lang="en-US" sz="2200" spc="-75" dirty="0">
                <a:solidFill>
                  <a:schemeClr val="tx1">
                    <a:lumMod val="85000"/>
                    <a:lumOff val="15000"/>
                  </a:schemeClr>
                </a:solidFill>
                <a:cs typeface="Arial"/>
              </a:rPr>
              <a:t>sign.</a:t>
            </a:r>
            <a:endParaRPr lang="en-US" sz="2200" dirty="0">
              <a:solidFill>
                <a:schemeClr val="tx1">
                  <a:lumMod val="85000"/>
                  <a:lumOff val="15000"/>
                </a:schemeClr>
              </a:solidFill>
              <a:cs typeface="Arial"/>
            </a:endParaRPr>
          </a:p>
          <a:p>
            <a:pPr marL="50800" marR="119380">
              <a:lnSpc>
                <a:spcPct val="102200"/>
              </a:lnSpc>
              <a:spcBef>
                <a:spcPts val="430"/>
              </a:spcBef>
            </a:pPr>
            <a:r>
              <a:rPr lang="en-US" sz="2200" spc="-55" dirty="0">
                <a:solidFill>
                  <a:schemeClr val="tx1">
                    <a:lumMod val="85000"/>
                    <a:lumOff val="15000"/>
                  </a:schemeClr>
                </a:solidFill>
                <a:cs typeface="Arial"/>
              </a:rPr>
              <a:t>The </a:t>
            </a:r>
            <a:r>
              <a:rPr lang="en-US" sz="2200" spc="-110" dirty="0">
                <a:solidFill>
                  <a:schemeClr val="tx1">
                    <a:lumMod val="85000"/>
                    <a:lumOff val="15000"/>
                  </a:schemeClr>
                </a:solidFill>
                <a:cs typeface="Arial"/>
              </a:rPr>
              <a:t>Pearson’s </a:t>
            </a:r>
            <a:r>
              <a:rPr lang="en-US" sz="2200" spc="-100" dirty="0">
                <a:solidFill>
                  <a:schemeClr val="tx1">
                    <a:lumMod val="85000"/>
                    <a:lumOff val="15000"/>
                  </a:schemeClr>
                </a:solidFill>
                <a:cs typeface="Arial"/>
              </a:rPr>
              <a:t>and </a:t>
            </a:r>
            <a:r>
              <a:rPr lang="en-US" sz="2200" spc="-80" dirty="0" err="1">
                <a:solidFill>
                  <a:schemeClr val="tx1">
                    <a:lumMod val="85000"/>
                    <a:lumOff val="15000"/>
                  </a:schemeClr>
                </a:solidFill>
                <a:cs typeface="Arial"/>
              </a:rPr>
              <a:t>Bowley’s</a:t>
            </a:r>
            <a:r>
              <a:rPr lang="en-US" sz="2200" spc="-80" dirty="0">
                <a:solidFill>
                  <a:schemeClr val="tx1">
                    <a:lumMod val="85000"/>
                    <a:lumOff val="15000"/>
                  </a:schemeClr>
                </a:solidFill>
                <a:cs typeface="Arial"/>
              </a:rPr>
              <a:t> </a:t>
            </a:r>
            <a:r>
              <a:rPr lang="en-US" sz="2200" spc="-65" dirty="0">
                <a:solidFill>
                  <a:schemeClr val="tx1">
                    <a:lumMod val="85000"/>
                    <a:lumOff val="15000"/>
                  </a:schemeClr>
                </a:solidFill>
                <a:cs typeface="Arial"/>
              </a:rPr>
              <a:t>coefficients </a:t>
            </a:r>
            <a:r>
              <a:rPr lang="en-US" sz="2200" spc="-30" dirty="0">
                <a:solidFill>
                  <a:schemeClr val="tx1">
                    <a:lumMod val="85000"/>
                    <a:lumOff val="15000"/>
                  </a:schemeClr>
                </a:solidFill>
                <a:cs typeface="Arial"/>
              </a:rPr>
              <a:t>of </a:t>
            </a:r>
            <a:r>
              <a:rPr lang="en-US" sz="2200" spc="-155" dirty="0">
                <a:solidFill>
                  <a:schemeClr val="tx1">
                    <a:lumMod val="85000"/>
                    <a:lumOff val="15000"/>
                  </a:schemeClr>
                </a:solidFill>
                <a:cs typeface="Arial"/>
              </a:rPr>
              <a:t>skewness </a:t>
            </a:r>
            <a:r>
              <a:rPr lang="en-US" sz="2200" spc="-110" dirty="0">
                <a:solidFill>
                  <a:schemeClr val="tx1">
                    <a:lumMod val="85000"/>
                    <a:lumOff val="15000"/>
                  </a:schemeClr>
                </a:solidFill>
                <a:cs typeface="Arial"/>
              </a:rPr>
              <a:t>can  </a:t>
            </a:r>
            <a:r>
              <a:rPr lang="en-US" sz="2200" spc="-114" dirty="0">
                <a:solidFill>
                  <a:schemeClr val="tx1">
                    <a:lumMod val="85000"/>
                    <a:lumOff val="15000"/>
                  </a:schemeClr>
                </a:solidFill>
                <a:cs typeface="Arial"/>
              </a:rPr>
              <a:t>be </a:t>
            </a:r>
            <a:r>
              <a:rPr lang="en-US" sz="2200" spc="-55" dirty="0">
                <a:solidFill>
                  <a:schemeClr val="tx1">
                    <a:lumMod val="85000"/>
                    <a:lumOff val="15000"/>
                  </a:schemeClr>
                </a:solidFill>
                <a:cs typeface="Arial"/>
              </a:rPr>
              <a:t>positive </a:t>
            </a:r>
            <a:r>
              <a:rPr lang="en-US" sz="2200" spc="-175" dirty="0">
                <a:solidFill>
                  <a:schemeClr val="tx1">
                    <a:lumMod val="85000"/>
                    <a:lumOff val="15000"/>
                  </a:schemeClr>
                </a:solidFill>
                <a:cs typeface="Arial"/>
              </a:rPr>
              <a:t>as </a:t>
            </a:r>
            <a:r>
              <a:rPr lang="en-US" sz="2200" spc="-75" dirty="0">
                <a:solidFill>
                  <a:schemeClr val="tx1">
                    <a:lumMod val="85000"/>
                    <a:lumOff val="15000"/>
                  </a:schemeClr>
                </a:solidFill>
                <a:cs typeface="Arial"/>
              </a:rPr>
              <a:t>well </a:t>
            </a:r>
            <a:r>
              <a:rPr lang="en-US" sz="2200" spc="-175" dirty="0">
                <a:solidFill>
                  <a:schemeClr val="tx1">
                    <a:lumMod val="85000"/>
                    <a:lumOff val="15000"/>
                  </a:schemeClr>
                </a:solidFill>
                <a:cs typeface="Arial"/>
              </a:rPr>
              <a:t>as</a:t>
            </a:r>
            <a:r>
              <a:rPr lang="en-US" sz="2200" spc="-90" dirty="0">
                <a:solidFill>
                  <a:schemeClr val="tx1">
                    <a:lumMod val="85000"/>
                    <a:lumOff val="15000"/>
                  </a:schemeClr>
                </a:solidFill>
                <a:cs typeface="Arial"/>
              </a:rPr>
              <a:t> </a:t>
            </a:r>
            <a:r>
              <a:rPr lang="en-US" sz="2200" spc="-75" dirty="0">
                <a:solidFill>
                  <a:schemeClr val="tx1">
                    <a:lumMod val="85000"/>
                    <a:lumOff val="15000"/>
                  </a:schemeClr>
                </a:solidFill>
                <a:cs typeface="Arial"/>
              </a:rPr>
              <a:t>negative.</a:t>
            </a:r>
          </a:p>
          <a:p>
            <a:pPr marR="119380">
              <a:lnSpc>
                <a:spcPct val="102200"/>
              </a:lnSpc>
              <a:spcBef>
                <a:spcPts val="430"/>
              </a:spcBef>
              <a:buFont typeface="Wingdings" pitchFamily="2" charset="2"/>
              <a:buChar char="v"/>
            </a:pPr>
            <a:r>
              <a:rPr lang="en-US" sz="2200" b="1" spc="385" dirty="0"/>
              <a:t>Positively </a:t>
            </a:r>
            <a:r>
              <a:rPr lang="en-US" sz="2200" b="1" spc="365" dirty="0"/>
              <a:t>Skewed</a:t>
            </a:r>
            <a:r>
              <a:rPr lang="en-US" sz="2200" b="1" spc="165" dirty="0"/>
              <a:t> </a:t>
            </a:r>
            <a:r>
              <a:rPr lang="en-US" sz="2200" b="1" spc="400" dirty="0"/>
              <a:t>Distribution:</a:t>
            </a:r>
            <a:r>
              <a:rPr lang="en-US" sz="2200" spc="400" dirty="0"/>
              <a:t> </a:t>
            </a:r>
            <a:r>
              <a:rPr lang="en-US" sz="2200" spc="-55" dirty="0">
                <a:solidFill>
                  <a:schemeClr val="tx1">
                    <a:lumMod val="85000"/>
                    <a:lumOff val="15000"/>
                  </a:schemeClr>
                </a:solidFill>
                <a:cs typeface="Arial"/>
              </a:rPr>
              <a:t>The </a:t>
            </a:r>
            <a:r>
              <a:rPr lang="en-US" sz="2200" spc="-155" dirty="0">
                <a:solidFill>
                  <a:schemeClr val="tx1">
                    <a:lumMod val="85000"/>
                    <a:lumOff val="15000"/>
                  </a:schemeClr>
                </a:solidFill>
                <a:cs typeface="Arial"/>
              </a:rPr>
              <a:t>skewness </a:t>
            </a:r>
            <a:r>
              <a:rPr lang="en-US" sz="2200" spc="-95" dirty="0">
                <a:solidFill>
                  <a:schemeClr val="tx1">
                    <a:lumMod val="85000"/>
                    <a:lumOff val="15000"/>
                  </a:schemeClr>
                </a:solidFill>
                <a:cs typeface="Arial"/>
              </a:rPr>
              <a:t>is  </a:t>
            </a:r>
            <a:r>
              <a:rPr lang="en-US" sz="2200" spc="-55" dirty="0">
                <a:solidFill>
                  <a:schemeClr val="tx1">
                    <a:lumMod val="85000"/>
                    <a:lumOff val="15000"/>
                  </a:schemeClr>
                </a:solidFill>
                <a:cs typeface="Arial"/>
              </a:rPr>
              <a:t>positive </a:t>
            </a:r>
            <a:r>
              <a:rPr lang="en-US" sz="2200" spc="30" dirty="0">
                <a:solidFill>
                  <a:schemeClr val="tx1">
                    <a:lumMod val="85000"/>
                    <a:lumOff val="15000"/>
                  </a:schemeClr>
                </a:solidFill>
                <a:cs typeface="Arial"/>
              </a:rPr>
              <a:t>if </a:t>
            </a:r>
            <a:r>
              <a:rPr lang="en-US" sz="2200" spc="-50" dirty="0">
                <a:solidFill>
                  <a:schemeClr val="tx1">
                    <a:lumMod val="85000"/>
                    <a:lumOff val="15000"/>
                  </a:schemeClr>
                </a:solidFill>
                <a:cs typeface="Arial"/>
              </a:rPr>
              <a:t>the </a:t>
            </a:r>
            <a:r>
              <a:rPr lang="en-US" sz="2200" spc="-80" dirty="0">
                <a:solidFill>
                  <a:schemeClr val="tx1">
                    <a:lumMod val="85000"/>
                    <a:lumOff val="15000"/>
                  </a:schemeClr>
                </a:solidFill>
                <a:cs typeface="Arial"/>
              </a:rPr>
              <a:t>larger  </a:t>
            </a:r>
            <a:r>
              <a:rPr lang="en-US" sz="2200" spc="5" dirty="0">
                <a:solidFill>
                  <a:schemeClr val="tx1">
                    <a:lumMod val="85000"/>
                    <a:lumOff val="15000"/>
                  </a:schemeClr>
                </a:solidFill>
                <a:cs typeface="Arial"/>
              </a:rPr>
              <a:t>tail </a:t>
            </a:r>
            <a:r>
              <a:rPr lang="en-US" sz="2200" spc="-30" dirty="0">
                <a:solidFill>
                  <a:schemeClr val="tx1">
                    <a:lumMod val="85000"/>
                    <a:lumOff val="15000"/>
                  </a:schemeClr>
                </a:solidFill>
                <a:cs typeface="Arial"/>
              </a:rPr>
              <a:t>of </a:t>
            </a:r>
            <a:r>
              <a:rPr lang="en-US" sz="2200" spc="-50" dirty="0">
                <a:solidFill>
                  <a:schemeClr val="tx1">
                    <a:lumMod val="85000"/>
                    <a:lumOff val="15000"/>
                  </a:schemeClr>
                </a:solidFill>
                <a:cs typeface="Arial"/>
              </a:rPr>
              <a:t>the  </a:t>
            </a:r>
            <a:r>
              <a:rPr lang="en-US" sz="2200" spc="-25" dirty="0">
                <a:solidFill>
                  <a:schemeClr val="tx1">
                    <a:lumMod val="85000"/>
                    <a:lumOff val="15000"/>
                  </a:schemeClr>
                </a:solidFill>
                <a:cs typeface="Arial"/>
              </a:rPr>
              <a:t>distribution </a:t>
            </a:r>
            <a:r>
              <a:rPr lang="en-US" sz="2200" spc="-90" dirty="0">
                <a:solidFill>
                  <a:schemeClr val="tx1">
                    <a:lumMod val="85000"/>
                    <a:lumOff val="15000"/>
                  </a:schemeClr>
                </a:solidFill>
                <a:cs typeface="Arial"/>
              </a:rPr>
              <a:t>lies  towards </a:t>
            </a:r>
            <a:r>
              <a:rPr lang="en-US" sz="2200" spc="-50" dirty="0">
                <a:solidFill>
                  <a:schemeClr val="tx1">
                    <a:lumMod val="85000"/>
                    <a:lumOff val="15000"/>
                  </a:schemeClr>
                </a:solidFill>
                <a:cs typeface="Arial"/>
              </a:rPr>
              <a:t>the </a:t>
            </a:r>
            <a:r>
              <a:rPr lang="en-US" sz="2200" spc="-75" dirty="0">
                <a:solidFill>
                  <a:schemeClr val="tx1">
                    <a:lumMod val="85000"/>
                    <a:lumOff val="15000"/>
                  </a:schemeClr>
                </a:solidFill>
                <a:cs typeface="Arial"/>
              </a:rPr>
              <a:t>higher  </a:t>
            </a:r>
            <a:r>
              <a:rPr lang="en-US" sz="2200" spc="-114" dirty="0">
                <a:solidFill>
                  <a:schemeClr val="tx1">
                    <a:lumMod val="85000"/>
                    <a:lumOff val="15000"/>
                  </a:schemeClr>
                </a:solidFill>
                <a:cs typeface="Arial"/>
              </a:rPr>
              <a:t>values </a:t>
            </a:r>
            <a:r>
              <a:rPr lang="en-US" sz="2200" spc="-30" dirty="0">
                <a:solidFill>
                  <a:schemeClr val="tx1">
                    <a:lumMod val="85000"/>
                    <a:lumOff val="15000"/>
                  </a:schemeClr>
                </a:solidFill>
                <a:cs typeface="Arial"/>
              </a:rPr>
              <a:t>of </a:t>
            </a:r>
            <a:r>
              <a:rPr lang="en-US" sz="2200" spc="-50" dirty="0">
                <a:solidFill>
                  <a:schemeClr val="tx1">
                    <a:lumMod val="85000"/>
                    <a:lumOff val="15000"/>
                  </a:schemeClr>
                </a:solidFill>
                <a:cs typeface="Arial"/>
              </a:rPr>
              <a:t>the </a:t>
            </a:r>
            <a:r>
              <a:rPr lang="en-US" sz="2200" spc="-65" dirty="0" err="1">
                <a:solidFill>
                  <a:schemeClr val="tx1">
                    <a:lumMod val="85000"/>
                    <a:lumOff val="15000"/>
                  </a:schemeClr>
                </a:solidFill>
                <a:cs typeface="Arial"/>
              </a:rPr>
              <a:t>variate</a:t>
            </a:r>
            <a:r>
              <a:rPr lang="en-US" sz="2200" spc="-65" dirty="0">
                <a:solidFill>
                  <a:schemeClr val="tx1">
                    <a:lumMod val="85000"/>
                    <a:lumOff val="15000"/>
                  </a:schemeClr>
                </a:solidFill>
                <a:cs typeface="Arial"/>
              </a:rPr>
              <a:t>  </a:t>
            </a:r>
            <a:r>
              <a:rPr lang="en-US" sz="2200" spc="-15" dirty="0">
                <a:solidFill>
                  <a:schemeClr val="tx1">
                    <a:lumMod val="85000"/>
                    <a:lumOff val="15000"/>
                  </a:schemeClr>
                </a:solidFill>
                <a:cs typeface="Arial"/>
              </a:rPr>
              <a:t>(the </a:t>
            </a:r>
            <a:r>
              <a:rPr lang="en-US" sz="2200" spc="5" dirty="0">
                <a:solidFill>
                  <a:schemeClr val="tx1">
                    <a:lumMod val="85000"/>
                    <a:lumOff val="15000"/>
                  </a:schemeClr>
                </a:solidFill>
                <a:cs typeface="Arial"/>
              </a:rPr>
              <a:t>right),</a:t>
            </a:r>
            <a:r>
              <a:rPr lang="en-US" sz="2200" spc="-40" dirty="0">
                <a:solidFill>
                  <a:schemeClr val="tx1">
                    <a:lumMod val="85000"/>
                    <a:lumOff val="15000"/>
                  </a:schemeClr>
                </a:solidFill>
                <a:cs typeface="Arial"/>
              </a:rPr>
              <a:t>i.e., </a:t>
            </a:r>
            <a:r>
              <a:rPr lang="en-US" sz="2200" spc="30" dirty="0">
                <a:solidFill>
                  <a:schemeClr val="tx1">
                    <a:lumMod val="85000"/>
                    <a:lumOff val="15000"/>
                  </a:schemeClr>
                </a:solidFill>
                <a:cs typeface="Arial"/>
              </a:rPr>
              <a:t>if  </a:t>
            </a:r>
            <a:r>
              <a:rPr lang="en-US" sz="2200" spc="-50" dirty="0">
                <a:solidFill>
                  <a:schemeClr val="tx1">
                    <a:lumMod val="85000"/>
                    <a:lumOff val="15000"/>
                  </a:schemeClr>
                </a:solidFill>
                <a:cs typeface="Arial"/>
              </a:rPr>
              <a:t>the </a:t>
            </a:r>
            <a:r>
              <a:rPr lang="en-US" sz="2200" spc="-90" dirty="0">
                <a:solidFill>
                  <a:schemeClr val="tx1">
                    <a:lumMod val="85000"/>
                    <a:lumOff val="15000"/>
                  </a:schemeClr>
                </a:solidFill>
                <a:cs typeface="Arial"/>
              </a:rPr>
              <a:t>curve </a:t>
            </a:r>
            <a:r>
              <a:rPr lang="en-US" sz="2200" spc="-85" dirty="0">
                <a:solidFill>
                  <a:schemeClr val="tx1">
                    <a:lumMod val="85000"/>
                    <a:lumOff val="15000"/>
                  </a:schemeClr>
                </a:solidFill>
                <a:cs typeface="Arial"/>
              </a:rPr>
              <a:t>drawn</a:t>
            </a:r>
          </a:p>
          <a:p>
            <a:pPr marL="0" marR="119380" indent="0">
              <a:lnSpc>
                <a:spcPct val="102200"/>
              </a:lnSpc>
              <a:spcBef>
                <a:spcPts val="430"/>
              </a:spcBef>
              <a:buNone/>
            </a:pPr>
            <a:r>
              <a:rPr lang="en-US" sz="2200" spc="-85" dirty="0">
                <a:solidFill>
                  <a:schemeClr val="tx1">
                    <a:lumMod val="85000"/>
                    <a:lumOff val="15000"/>
                  </a:schemeClr>
                </a:solidFill>
                <a:cs typeface="Arial"/>
              </a:rPr>
              <a:t>      </a:t>
            </a:r>
            <a:r>
              <a:rPr lang="en-US" sz="2200" spc="-5" dirty="0">
                <a:solidFill>
                  <a:schemeClr val="tx1">
                    <a:lumMod val="85000"/>
                    <a:lumOff val="15000"/>
                  </a:schemeClr>
                </a:solidFill>
                <a:cs typeface="Arial"/>
              </a:rPr>
              <a:t>with </a:t>
            </a:r>
            <a:r>
              <a:rPr lang="en-US" sz="2200" spc="-50" dirty="0">
                <a:solidFill>
                  <a:schemeClr val="tx1">
                    <a:lumMod val="85000"/>
                    <a:lumOff val="15000"/>
                  </a:schemeClr>
                </a:solidFill>
                <a:cs typeface="Arial"/>
              </a:rPr>
              <a:t>the </a:t>
            </a:r>
            <a:r>
              <a:rPr lang="en-US" sz="2200" spc="-85" dirty="0">
                <a:solidFill>
                  <a:schemeClr val="tx1">
                    <a:lumMod val="85000"/>
                    <a:lumOff val="15000"/>
                  </a:schemeClr>
                </a:solidFill>
                <a:cs typeface="Arial"/>
              </a:rPr>
              <a:t>help </a:t>
            </a:r>
            <a:r>
              <a:rPr lang="en-US" sz="2200" spc="-30" dirty="0">
                <a:solidFill>
                  <a:schemeClr val="tx1">
                    <a:lumMod val="85000"/>
                    <a:lumOff val="15000"/>
                  </a:schemeClr>
                </a:solidFill>
                <a:cs typeface="Arial"/>
              </a:rPr>
              <a:t>of </a:t>
            </a:r>
            <a:r>
              <a:rPr lang="en-US" sz="2200" spc="-50" dirty="0">
                <a:solidFill>
                  <a:schemeClr val="tx1">
                    <a:lumMod val="85000"/>
                    <a:lumOff val="15000"/>
                  </a:schemeClr>
                </a:solidFill>
                <a:cs typeface="Arial"/>
              </a:rPr>
              <a:t>the  </a:t>
            </a:r>
            <a:r>
              <a:rPr lang="en-US" sz="2200" spc="-90" dirty="0">
                <a:solidFill>
                  <a:schemeClr val="tx1">
                    <a:lumMod val="85000"/>
                    <a:lumOff val="15000"/>
                  </a:schemeClr>
                </a:solidFill>
                <a:cs typeface="Arial"/>
              </a:rPr>
              <a:t>given </a:t>
            </a:r>
            <a:r>
              <a:rPr lang="en-US" sz="2200" spc="-55" dirty="0">
                <a:solidFill>
                  <a:schemeClr val="tx1">
                    <a:lumMod val="85000"/>
                    <a:lumOff val="15000"/>
                  </a:schemeClr>
                </a:solidFill>
                <a:cs typeface="Arial"/>
              </a:rPr>
              <a:t>data </a:t>
            </a:r>
            <a:r>
              <a:rPr lang="en-US" sz="2200" spc="-95" dirty="0">
                <a:solidFill>
                  <a:schemeClr val="tx1">
                    <a:lumMod val="85000"/>
                    <a:lumOff val="15000"/>
                  </a:schemeClr>
                </a:solidFill>
                <a:cs typeface="Arial"/>
              </a:rPr>
              <a:t>is  </a:t>
            </a:r>
          </a:p>
          <a:p>
            <a:pPr marL="0" marR="119380" indent="0">
              <a:lnSpc>
                <a:spcPct val="102200"/>
              </a:lnSpc>
              <a:spcBef>
                <a:spcPts val="430"/>
              </a:spcBef>
              <a:buNone/>
            </a:pPr>
            <a:r>
              <a:rPr lang="en-US" sz="2200" spc="-65" dirty="0">
                <a:solidFill>
                  <a:schemeClr val="tx1">
                    <a:lumMod val="85000"/>
                    <a:lumOff val="15000"/>
                  </a:schemeClr>
                </a:solidFill>
                <a:uFill>
                  <a:solidFill>
                    <a:srgbClr val="7F007F"/>
                  </a:solidFill>
                </a:uFill>
                <a:cs typeface="Arial"/>
              </a:rPr>
              <a:t>      stretched </a:t>
            </a:r>
            <a:r>
              <a:rPr lang="en-US" sz="2200" spc="-105" dirty="0">
                <a:solidFill>
                  <a:schemeClr val="tx1">
                    <a:lumMod val="85000"/>
                    <a:lumOff val="15000"/>
                  </a:schemeClr>
                </a:solidFill>
                <a:uFill>
                  <a:solidFill>
                    <a:srgbClr val="7F007F"/>
                  </a:solidFill>
                </a:uFill>
                <a:cs typeface="Arial"/>
              </a:rPr>
              <a:t>more </a:t>
            </a:r>
            <a:r>
              <a:rPr lang="en-US" sz="2200" spc="15" dirty="0">
                <a:solidFill>
                  <a:schemeClr val="tx1">
                    <a:lumMod val="85000"/>
                    <a:lumOff val="15000"/>
                  </a:schemeClr>
                </a:solidFill>
                <a:uFill>
                  <a:solidFill>
                    <a:srgbClr val="7F007F"/>
                  </a:solidFill>
                </a:uFill>
                <a:cs typeface="Arial"/>
              </a:rPr>
              <a:t>to </a:t>
            </a:r>
            <a:r>
              <a:rPr lang="en-US" sz="2200" spc="15" dirty="0">
                <a:solidFill>
                  <a:schemeClr val="tx1">
                    <a:lumMod val="85000"/>
                    <a:lumOff val="15000"/>
                  </a:schemeClr>
                </a:solidFill>
                <a:cs typeface="Arial"/>
              </a:rPr>
              <a:t> </a:t>
            </a:r>
            <a:r>
              <a:rPr lang="en-US" sz="2200" spc="-50" dirty="0">
                <a:solidFill>
                  <a:schemeClr val="tx1">
                    <a:lumMod val="85000"/>
                    <a:lumOff val="15000"/>
                  </a:schemeClr>
                </a:solidFill>
                <a:uFill>
                  <a:solidFill>
                    <a:srgbClr val="7F007F"/>
                  </a:solidFill>
                </a:uFill>
                <a:cs typeface="Arial"/>
              </a:rPr>
              <a:t>the </a:t>
            </a:r>
            <a:r>
              <a:rPr lang="en-US" sz="2200" spc="-5" dirty="0">
                <a:solidFill>
                  <a:schemeClr val="tx1">
                    <a:lumMod val="85000"/>
                    <a:lumOff val="15000"/>
                  </a:schemeClr>
                </a:solidFill>
                <a:uFill>
                  <a:solidFill>
                    <a:srgbClr val="7F007F"/>
                  </a:solidFill>
                </a:uFill>
                <a:cs typeface="Arial"/>
              </a:rPr>
              <a:t>right </a:t>
            </a:r>
            <a:r>
              <a:rPr lang="en-US" sz="2200" spc="-40" dirty="0">
                <a:solidFill>
                  <a:schemeClr val="tx1">
                    <a:lumMod val="85000"/>
                    <a:lumOff val="15000"/>
                  </a:schemeClr>
                </a:solidFill>
                <a:uFill>
                  <a:solidFill>
                    <a:srgbClr val="7F007F"/>
                  </a:solidFill>
                </a:uFill>
                <a:cs typeface="Arial"/>
              </a:rPr>
              <a:t>than </a:t>
            </a:r>
          </a:p>
          <a:p>
            <a:pPr marL="0" marR="119380" indent="0">
              <a:lnSpc>
                <a:spcPct val="102200"/>
              </a:lnSpc>
              <a:spcBef>
                <a:spcPts val="430"/>
              </a:spcBef>
              <a:buNone/>
            </a:pPr>
            <a:r>
              <a:rPr lang="en-US" sz="2200" spc="15" dirty="0">
                <a:solidFill>
                  <a:schemeClr val="tx1">
                    <a:lumMod val="85000"/>
                    <a:lumOff val="15000"/>
                  </a:schemeClr>
                </a:solidFill>
                <a:uFill>
                  <a:solidFill>
                    <a:srgbClr val="7F007F"/>
                  </a:solidFill>
                </a:uFill>
                <a:cs typeface="Arial"/>
              </a:rPr>
              <a:t>     to </a:t>
            </a:r>
            <a:r>
              <a:rPr lang="en-US" sz="2200" spc="-50" dirty="0">
                <a:solidFill>
                  <a:schemeClr val="tx1">
                    <a:lumMod val="85000"/>
                    <a:lumOff val="15000"/>
                  </a:schemeClr>
                </a:solidFill>
                <a:uFill>
                  <a:solidFill>
                    <a:srgbClr val="7F007F"/>
                  </a:solidFill>
                </a:uFill>
                <a:cs typeface="Arial"/>
              </a:rPr>
              <a:t>the </a:t>
            </a:r>
            <a:r>
              <a:rPr lang="en-US" sz="2200" spc="-50" dirty="0">
                <a:solidFill>
                  <a:schemeClr val="tx1">
                    <a:lumMod val="85000"/>
                    <a:lumOff val="15000"/>
                  </a:schemeClr>
                </a:solidFill>
                <a:cs typeface="Arial"/>
              </a:rPr>
              <a:t> </a:t>
            </a:r>
            <a:r>
              <a:rPr lang="en-US" sz="2200" dirty="0">
                <a:solidFill>
                  <a:schemeClr val="tx1">
                    <a:lumMod val="85000"/>
                    <a:lumOff val="15000"/>
                  </a:schemeClr>
                </a:solidFill>
                <a:uFill>
                  <a:solidFill>
                    <a:srgbClr val="7F007F"/>
                  </a:solidFill>
                </a:uFill>
                <a:cs typeface="Arial"/>
              </a:rPr>
              <a:t>left.</a:t>
            </a:r>
            <a:endParaRPr lang="en-US" sz="2200" dirty="0">
              <a:solidFill>
                <a:schemeClr val="tx1">
                  <a:lumMod val="85000"/>
                  <a:lumOff val="15000"/>
                </a:schemeClr>
              </a:solidFill>
              <a:cs typeface="Arial"/>
            </a:endParaRPr>
          </a:p>
          <a:p>
            <a:pPr marL="50800" marR="119380">
              <a:lnSpc>
                <a:spcPct val="102200"/>
              </a:lnSpc>
              <a:spcBef>
                <a:spcPts val="430"/>
              </a:spcBef>
            </a:pPr>
            <a:endParaRPr lang="en-US" sz="2200" dirty="0">
              <a:solidFill>
                <a:schemeClr val="tx1">
                  <a:lumMod val="85000"/>
                  <a:lumOff val="15000"/>
                </a:schemeClr>
              </a:solidFill>
              <a:cs typeface="Arial"/>
            </a:endParaRPr>
          </a:p>
          <a:p>
            <a:pPr marL="0" indent="0">
              <a:lnSpc>
                <a:spcPct val="100000"/>
              </a:lnSpc>
              <a:buNone/>
            </a:pPr>
            <a:endParaRPr lang="en-US" sz="2200" dirty="0">
              <a:solidFill>
                <a:schemeClr val="tx1">
                  <a:lumMod val="85000"/>
                  <a:lumOff val="15000"/>
                </a:schemeClr>
              </a:solidFill>
              <a:cs typeface="Arial"/>
            </a:endParaRPr>
          </a:p>
          <a:p>
            <a:pPr marL="0" indent="0">
              <a:buNone/>
            </a:pPr>
            <a:endParaRPr lang="en-US" sz="2200" dirty="0">
              <a:solidFill>
                <a:schemeClr val="tx1">
                  <a:lumMod val="85000"/>
                  <a:lumOff val="15000"/>
                </a:schemeClr>
              </a:solidFill>
            </a:endParaRPr>
          </a:p>
          <a:p>
            <a:pPr marL="0" indent="0">
              <a:buNone/>
            </a:pPr>
            <a:endParaRPr lang="en-US" sz="2200" dirty="0">
              <a:solidFill>
                <a:schemeClr val="tx1">
                  <a:lumMod val="85000"/>
                  <a:lumOff val="15000"/>
                </a:schemeClr>
              </a:solidFill>
            </a:endParaRPr>
          </a:p>
        </p:txBody>
      </p:sp>
      <p:sp>
        <p:nvSpPr>
          <p:cNvPr id="4" name="Date Placeholder 3"/>
          <p:cNvSpPr>
            <a:spLocks noGrp="1"/>
          </p:cNvSpPr>
          <p:nvPr>
            <p:ph type="dt" sz="half" idx="10"/>
          </p:nvPr>
        </p:nvSpPr>
        <p:spPr/>
        <p:txBody>
          <a:bodyPr/>
          <a:lstStyle/>
          <a:p>
            <a:fld id="{FC48CCFC-1D37-4450-B940-880C44547C43}"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9" name="object 4"/>
          <p:cNvSpPr/>
          <p:nvPr/>
        </p:nvSpPr>
        <p:spPr>
          <a:xfrm>
            <a:off x="5257800" y="3886200"/>
            <a:ext cx="3384876" cy="2057400"/>
          </a:xfrm>
          <a:prstGeom prst="rect">
            <a:avLst/>
          </a:prstGeom>
          <a:blipFill>
            <a:blip r:embed="rId2" cstate="print"/>
            <a:stretch>
              <a:fillRect/>
            </a:stretch>
          </a:blipFill>
        </p:spPr>
        <p:txBody>
          <a:bodyPr wrap="square" lIns="0" tIns="0" rIns="0" bIns="0" rtlCol="0"/>
          <a:lstStyle/>
          <a:p>
            <a:endParaRPr dirty="0">
              <a:latin typeface="Times New Roman" panose="02020603050405020304" pitchFamily="18" charset="0"/>
            </a:endParaRPr>
          </a:p>
        </p:txBody>
      </p:sp>
      <p:sp>
        <p:nvSpPr>
          <p:cNvPr id="11"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spc="-110" dirty="0">
                <a:solidFill>
                  <a:schemeClr val="tx1">
                    <a:lumMod val="85000"/>
                    <a:lumOff val="15000"/>
                  </a:schemeClr>
                </a:solidFill>
                <a:latin typeface="Times New Roman" panose="02020603050405020304" pitchFamily="18" charset="0"/>
                <a:cs typeface="Arial"/>
              </a:rPr>
              <a:t>Skewness</a:t>
            </a:r>
            <a:r>
              <a:rPr lang="en-US" sz="2400" b="1" dirty="0">
                <a:latin typeface="Times New Roman" panose="02020603050405020304" pitchFamily="18" charset="0"/>
              </a:rPr>
              <a:t>(CO1)</a:t>
            </a:r>
          </a:p>
        </p:txBody>
      </p:sp>
    </p:spTree>
    <p:extLst>
      <p:ext uri="{BB962C8B-B14F-4D97-AF65-F5344CB8AC3E}">
        <p14:creationId xmlns:p14="http://schemas.microsoft.com/office/powerpoint/2010/main" val="36582243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v"/>
            </a:pPr>
            <a:r>
              <a:rPr lang="en-US" sz="2200" b="1" spc="400" dirty="0">
                <a:solidFill>
                  <a:schemeClr val="tx1">
                    <a:lumMod val="85000"/>
                    <a:lumOff val="15000"/>
                  </a:schemeClr>
                </a:solidFill>
                <a:cs typeface="PMingLiU"/>
              </a:rPr>
              <a:t>Negatively </a:t>
            </a:r>
            <a:r>
              <a:rPr lang="en-US" sz="2200" b="1" spc="365" dirty="0">
                <a:solidFill>
                  <a:schemeClr val="tx1">
                    <a:lumMod val="85000"/>
                    <a:lumOff val="15000"/>
                  </a:schemeClr>
                </a:solidFill>
                <a:cs typeface="PMingLiU"/>
              </a:rPr>
              <a:t>Skewed</a:t>
            </a:r>
            <a:r>
              <a:rPr lang="en-US" sz="2200" b="1" spc="155" dirty="0">
                <a:solidFill>
                  <a:schemeClr val="tx1">
                    <a:lumMod val="85000"/>
                    <a:lumOff val="15000"/>
                  </a:schemeClr>
                </a:solidFill>
                <a:cs typeface="PMingLiU"/>
              </a:rPr>
              <a:t> </a:t>
            </a:r>
            <a:r>
              <a:rPr lang="en-US" sz="2200" b="1" spc="400" dirty="0">
                <a:solidFill>
                  <a:schemeClr val="tx1">
                    <a:lumMod val="85000"/>
                    <a:lumOff val="15000"/>
                  </a:schemeClr>
                </a:solidFill>
                <a:cs typeface="PMingLiU"/>
              </a:rPr>
              <a:t>Distribution:</a:t>
            </a:r>
            <a:endParaRPr lang="en-US" sz="2200" b="1" dirty="0">
              <a:solidFill>
                <a:schemeClr val="tx1">
                  <a:lumMod val="85000"/>
                  <a:lumOff val="15000"/>
                </a:schemeClr>
              </a:solidFill>
              <a:cs typeface="PMingLiU"/>
            </a:endParaRPr>
          </a:p>
          <a:p>
            <a:pPr marL="0" indent="0">
              <a:buNone/>
            </a:pPr>
            <a:r>
              <a:rPr lang="en-US" sz="2200" spc="-55" dirty="0">
                <a:solidFill>
                  <a:schemeClr val="tx1">
                    <a:lumMod val="85000"/>
                    <a:lumOff val="15000"/>
                  </a:schemeClr>
                </a:solidFill>
                <a:cs typeface="Arial"/>
              </a:rPr>
              <a:t>The </a:t>
            </a:r>
            <a:r>
              <a:rPr lang="en-US" sz="2200" spc="-155" dirty="0">
                <a:solidFill>
                  <a:schemeClr val="tx1">
                    <a:lumMod val="85000"/>
                    <a:lumOff val="15000"/>
                  </a:schemeClr>
                </a:solidFill>
                <a:cs typeface="Arial"/>
              </a:rPr>
              <a:t>skewness </a:t>
            </a:r>
            <a:r>
              <a:rPr lang="en-US" sz="2200" spc="-95" dirty="0">
                <a:solidFill>
                  <a:schemeClr val="tx1">
                    <a:lumMod val="85000"/>
                    <a:lumOff val="15000"/>
                  </a:schemeClr>
                </a:solidFill>
                <a:cs typeface="Arial"/>
              </a:rPr>
              <a:t>is  </a:t>
            </a:r>
            <a:r>
              <a:rPr lang="en-US" sz="2200" spc="-80" dirty="0">
                <a:solidFill>
                  <a:schemeClr val="tx1">
                    <a:lumMod val="85000"/>
                    <a:lumOff val="15000"/>
                  </a:schemeClr>
                </a:solidFill>
                <a:cs typeface="Arial"/>
              </a:rPr>
              <a:t>negative </a:t>
            </a:r>
            <a:r>
              <a:rPr lang="en-US" sz="2200" spc="30" dirty="0">
                <a:solidFill>
                  <a:schemeClr val="tx1">
                    <a:lumMod val="85000"/>
                    <a:lumOff val="15000"/>
                  </a:schemeClr>
                </a:solidFill>
                <a:cs typeface="Arial"/>
              </a:rPr>
              <a:t>if </a:t>
            </a:r>
            <a:r>
              <a:rPr lang="en-US" sz="2200" spc="-50" dirty="0">
                <a:solidFill>
                  <a:schemeClr val="tx1">
                    <a:lumMod val="85000"/>
                    <a:lumOff val="15000"/>
                  </a:schemeClr>
                </a:solidFill>
                <a:cs typeface="Arial"/>
              </a:rPr>
              <a:t>the </a:t>
            </a:r>
            <a:r>
              <a:rPr lang="en-US" sz="2200" spc="-80" dirty="0">
                <a:solidFill>
                  <a:schemeClr val="tx1">
                    <a:lumMod val="85000"/>
                    <a:lumOff val="15000"/>
                  </a:schemeClr>
                </a:solidFill>
                <a:cs typeface="Arial"/>
              </a:rPr>
              <a:t>larger  </a:t>
            </a:r>
            <a:r>
              <a:rPr lang="en-US" sz="2200" spc="5" dirty="0">
                <a:solidFill>
                  <a:schemeClr val="tx1">
                    <a:lumMod val="85000"/>
                    <a:lumOff val="15000"/>
                  </a:schemeClr>
                </a:solidFill>
                <a:cs typeface="Arial"/>
              </a:rPr>
              <a:t>tail </a:t>
            </a:r>
            <a:r>
              <a:rPr lang="en-US" sz="2200" spc="-30" dirty="0">
                <a:solidFill>
                  <a:schemeClr val="tx1">
                    <a:lumMod val="85000"/>
                    <a:lumOff val="15000"/>
                  </a:schemeClr>
                </a:solidFill>
                <a:cs typeface="Arial"/>
              </a:rPr>
              <a:t>of </a:t>
            </a:r>
            <a:r>
              <a:rPr lang="en-US" sz="2200" spc="-50" dirty="0">
                <a:solidFill>
                  <a:schemeClr val="tx1">
                    <a:lumMod val="85000"/>
                    <a:lumOff val="15000"/>
                  </a:schemeClr>
                </a:solidFill>
                <a:cs typeface="Arial"/>
              </a:rPr>
              <a:t>the  </a:t>
            </a:r>
            <a:r>
              <a:rPr lang="en-US" sz="2200" spc="-25" dirty="0">
                <a:solidFill>
                  <a:schemeClr val="tx1">
                    <a:lumMod val="85000"/>
                    <a:lumOff val="15000"/>
                  </a:schemeClr>
                </a:solidFill>
                <a:cs typeface="Arial"/>
              </a:rPr>
              <a:t>distribution </a:t>
            </a:r>
            <a:r>
              <a:rPr lang="en-US" sz="2200" spc="-90" dirty="0">
                <a:solidFill>
                  <a:schemeClr val="tx1">
                    <a:lumMod val="85000"/>
                    <a:lumOff val="15000"/>
                  </a:schemeClr>
                </a:solidFill>
                <a:cs typeface="Arial"/>
              </a:rPr>
              <a:t>lies  towards </a:t>
            </a:r>
            <a:r>
              <a:rPr lang="en-US" sz="2200" spc="-50" dirty="0">
                <a:solidFill>
                  <a:schemeClr val="tx1">
                    <a:lumMod val="85000"/>
                    <a:lumOff val="15000"/>
                  </a:schemeClr>
                </a:solidFill>
                <a:cs typeface="Arial"/>
              </a:rPr>
              <a:t>the </a:t>
            </a:r>
            <a:r>
              <a:rPr lang="en-US" sz="2200" spc="-95" dirty="0">
                <a:solidFill>
                  <a:schemeClr val="tx1">
                    <a:lumMod val="85000"/>
                    <a:lumOff val="15000"/>
                  </a:schemeClr>
                </a:solidFill>
                <a:cs typeface="Arial"/>
              </a:rPr>
              <a:t>lower  </a:t>
            </a:r>
            <a:r>
              <a:rPr lang="en-US" sz="2200" spc="-114" dirty="0">
                <a:solidFill>
                  <a:schemeClr val="tx1">
                    <a:lumMod val="85000"/>
                    <a:lumOff val="15000"/>
                  </a:schemeClr>
                </a:solidFill>
                <a:cs typeface="Arial"/>
              </a:rPr>
              <a:t>values </a:t>
            </a:r>
            <a:r>
              <a:rPr lang="en-US" sz="2200" spc="-35" dirty="0">
                <a:solidFill>
                  <a:schemeClr val="tx1">
                    <a:lumMod val="85000"/>
                    <a:lumOff val="15000"/>
                  </a:schemeClr>
                </a:solidFill>
                <a:cs typeface="Arial"/>
              </a:rPr>
              <a:t>of </a:t>
            </a:r>
            <a:r>
              <a:rPr lang="en-US" sz="2200" spc="-50" dirty="0">
                <a:solidFill>
                  <a:schemeClr val="tx1">
                    <a:lumMod val="85000"/>
                    <a:lumOff val="15000"/>
                  </a:schemeClr>
                </a:solidFill>
                <a:cs typeface="Arial"/>
              </a:rPr>
              <a:t>the </a:t>
            </a:r>
            <a:r>
              <a:rPr lang="en-US" sz="2200" spc="-65" dirty="0" err="1">
                <a:solidFill>
                  <a:schemeClr val="tx1">
                    <a:lumMod val="85000"/>
                    <a:lumOff val="15000"/>
                  </a:schemeClr>
                </a:solidFill>
                <a:cs typeface="Arial"/>
              </a:rPr>
              <a:t>variate</a:t>
            </a:r>
            <a:r>
              <a:rPr lang="en-US" sz="2200" spc="-65" dirty="0">
                <a:solidFill>
                  <a:schemeClr val="tx1">
                    <a:lumMod val="85000"/>
                    <a:lumOff val="15000"/>
                  </a:schemeClr>
                </a:solidFill>
                <a:cs typeface="Arial"/>
              </a:rPr>
              <a:t>  </a:t>
            </a:r>
            <a:r>
              <a:rPr lang="en-US" sz="2200" spc="-15" dirty="0">
                <a:solidFill>
                  <a:schemeClr val="tx1">
                    <a:lumMod val="85000"/>
                    <a:lumOff val="15000"/>
                  </a:schemeClr>
                </a:solidFill>
                <a:cs typeface="Arial"/>
              </a:rPr>
              <a:t>(the </a:t>
            </a:r>
            <a:r>
              <a:rPr lang="en-US" sz="2200" spc="15" dirty="0">
                <a:solidFill>
                  <a:schemeClr val="tx1">
                    <a:lumMod val="85000"/>
                    <a:lumOff val="15000"/>
                  </a:schemeClr>
                </a:solidFill>
                <a:cs typeface="Arial"/>
              </a:rPr>
              <a:t>left), </a:t>
            </a:r>
            <a:r>
              <a:rPr lang="en-US" sz="2200" spc="-40" dirty="0">
                <a:solidFill>
                  <a:schemeClr val="tx1">
                    <a:lumMod val="85000"/>
                    <a:lumOff val="15000"/>
                  </a:schemeClr>
                </a:solidFill>
                <a:cs typeface="Arial"/>
              </a:rPr>
              <a:t>i.e., </a:t>
            </a:r>
            <a:r>
              <a:rPr lang="en-US" sz="2200" spc="30" dirty="0">
                <a:solidFill>
                  <a:schemeClr val="tx1">
                    <a:lumMod val="85000"/>
                    <a:lumOff val="15000"/>
                  </a:schemeClr>
                </a:solidFill>
                <a:cs typeface="Arial"/>
              </a:rPr>
              <a:t>if </a:t>
            </a:r>
            <a:r>
              <a:rPr lang="en-US" sz="2200" spc="-50" dirty="0">
                <a:solidFill>
                  <a:schemeClr val="tx1">
                    <a:lumMod val="85000"/>
                    <a:lumOff val="15000"/>
                  </a:schemeClr>
                </a:solidFill>
                <a:cs typeface="Arial"/>
              </a:rPr>
              <a:t>the  </a:t>
            </a:r>
            <a:r>
              <a:rPr lang="en-US" sz="2200" spc="-90" dirty="0">
                <a:solidFill>
                  <a:schemeClr val="tx1">
                    <a:lumMod val="85000"/>
                    <a:lumOff val="15000"/>
                  </a:schemeClr>
                </a:solidFill>
                <a:cs typeface="Arial"/>
              </a:rPr>
              <a:t>curve </a:t>
            </a:r>
            <a:r>
              <a:rPr lang="en-US" sz="2200" spc="-85" dirty="0">
                <a:solidFill>
                  <a:schemeClr val="tx1">
                    <a:lumMod val="85000"/>
                    <a:lumOff val="15000"/>
                  </a:schemeClr>
                </a:solidFill>
                <a:cs typeface="Arial"/>
              </a:rPr>
              <a:t>drawn </a:t>
            </a:r>
            <a:r>
              <a:rPr lang="en-US" sz="2200" spc="-5" dirty="0">
                <a:solidFill>
                  <a:schemeClr val="tx1">
                    <a:lumMod val="85000"/>
                    <a:lumOff val="15000"/>
                  </a:schemeClr>
                </a:solidFill>
                <a:cs typeface="Arial"/>
              </a:rPr>
              <a:t>with  </a:t>
            </a:r>
            <a:r>
              <a:rPr lang="en-US" sz="2200" spc="-50" dirty="0">
                <a:solidFill>
                  <a:schemeClr val="tx1">
                    <a:lumMod val="85000"/>
                    <a:lumOff val="15000"/>
                  </a:schemeClr>
                </a:solidFill>
                <a:cs typeface="Arial"/>
              </a:rPr>
              <a:t>the </a:t>
            </a:r>
            <a:r>
              <a:rPr lang="en-US" sz="2200" spc="-85" dirty="0">
                <a:solidFill>
                  <a:schemeClr val="tx1">
                    <a:lumMod val="85000"/>
                    <a:lumOff val="15000"/>
                  </a:schemeClr>
                </a:solidFill>
                <a:cs typeface="Arial"/>
              </a:rPr>
              <a:t>help </a:t>
            </a:r>
            <a:r>
              <a:rPr lang="en-US" sz="2200" spc="-30" dirty="0">
                <a:solidFill>
                  <a:schemeClr val="tx1">
                    <a:lumMod val="85000"/>
                    <a:lumOff val="15000"/>
                  </a:schemeClr>
                </a:solidFill>
                <a:cs typeface="Arial"/>
              </a:rPr>
              <a:t>of </a:t>
            </a:r>
            <a:r>
              <a:rPr lang="en-US" sz="2200" spc="-50" dirty="0">
                <a:solidFill>
                  <a:schemeClr val="tx1">
                    <a:lumMod val="85000"/>
                    <a:lumOff val="15000"/>
                  </a:schemeClr>
                </a:solidFill>
                <a:cs typeface="Arial"/>
              </a:rPr>
              <a:t>the </a:t>
            </a:r>
            <a:r>
              <a:rPr lang="en-US" sz="2200" spc="-90" dirty="0">
                <a:solidFill>
                  <a:schemeClr val="tx1">
                    <a:lumMod val="85000"/>
                    <a:lumOff val="15000"/>
                  </a:schemeClr>
                </a:solidFill>
                <a:cs typeface="Arial"/>
              </a:rPr>
              <a:t>given  </a:t>
            </a:r>
            <a:r>
              <a:rPr lang="en-US" sz="2200" spc="-55" dirty="0">
                <a:solidFill>
                  <a:schemeClr val="tx1">
                    <a:lumMod val="85000"/>
                    <a:lumOff val="15000"/>
                  </a:schemeClr>
                </a:solidFill>
                <a:cs typeface="Arial"/>
              </a:rPr>
              <a:t>data </a:t>
            </a:r>
            <a:r>
              <a:rPr lang="en-US" sz="2200" spc="-95" dirty="0">
                <a:solidFill>
                  <a:schemeClr val="tx1">
                    <a:lumMod val="85000"/>
                    <a:lumOff val="15000"/>
                  </a:schemeClr>
                </a:solidFill>
                <a:cs typeface="Arial"/>
              </a:rPr>
              <a:t>is </a:t>
            </a:r>
            <a:r>
              <a:rPr lang="en-US" sz="2200" u="sng" spc="-65" dirty="0">
                <a:solidFill>
                  <a:schemeClr val="tx1">
                    <a:lumMod val="85000"/>
                    <a:lumOff val="15000"/>
                  </a:schemeClr>
                </a:solidFill>
                <a:uFill>
                  <a:solidFill>
                    <a:srgbClr val="7F007F"/>
                  </a:solidFill>
                </a:uFill>
                <a:cs typeface="Arial"/>
              </a:rPr>
              <a:t>stretched </a:t>
            </a:r>
            <a:r>
              <a:rPr lang="en-US" sz="2200" spc="-65" dirty="0">
                <a:solidFill>
                  <a:schemeClr val="tx1">
                    <a:lumMod val="85000"/>
                    <a:lumOff val="15000"/>
                  </a:schemeClr>
                </a:solidFill>
                <a:cs typeface="Arial"/>
              </a:rPr>
              <a:t> </a:t>
            </a:r>
            <a:r>
              <a:rPr lang="en-US" sz="2200" u="sng" spc="-105" dirty="0">
                <a:solidFill>
                  <a:schemeClr val="tx1">
                    <a:lumMod val="85000"/>
                    <a:lumOff val="15000"/>
                  </a:schemeClr>
                </a:solidFill>
                <a:uFill>
                  <a:solidFill>
                    <a:srgbClr val="7F007F"/>
                  </a:solidFill>
                </a:uFill>
                <a:cs typeface="Arial"/>
              </a:rPr>
              <a:t>more </a:t>
            </a:r>
            <a:r>
              <a:rPr lang="en-US" sz="2200" u="sng" spc="15" dirty="0">
                <a:solidFill>
                  <a:schemeClr val="tx1">
                    <a:lumMod val="85000"/>
                    <a:lumOff val="15000"/>
                  </a:schemeClr>
                </a:solidFill>
                <a:uFill>
                  <a:solidFill>
                    <a:srgbClr val="7F007F"/>
                  </a:solidFill>
                </a:uFill>
                <a:cs typeface="Arial"/>
              </a:rPr>
              <a:t>to </a:t>
            </a:r>
            <a:r>
              <a:rPr lang="en-US" sz="2200" u="sng" spc="-50" dirty="0">
                <a:solidFill>
                  <a:schemeClr val="tx1">
                    <a:lumMod val="85000"/>
                    <a:lumOff val="15000"/>
                  </a:schemeClr>
                </a:solidFill>
                <a:uFill>
                  <a:solidFill>
                    <a:srgbClr val="7F007F"/>
                  </a:solidFill>
                </a:uFill>
                <a:cs typeface="Arial"/>
              </a:rPr>
              <a:t>the </a:t>
            </a:r>
            <a:r>
              <a:rPr lang="en-US" sz="2200" u="sng" dirty="0">
                <a:solidFill>
                  <a:schemeClr val="tx1">
                    <a:lumMod val="85000"/>
                    <a:lumOff val="15000"/>
                  </a:schemeClr>
                </a:solidFill>
                <a:uFill>
                  <a:solidFill>
                    <a:srgbClr val="7F007F"/>
                  </a:solidFill>
                </a:uFill>
                <a:cs typeface="Arial"/>
              </a:rPr>
              <a:t>left </a:t>
            </a:r>
            <a:r>
              <a:rPr lang="en-US" sz="2200" dirty="0">
                <a:solidFill>
                  <a:schemeClr val="tx1">
                    <a:lumMod val="85000"/>
                    <a:lumOff val="15000"/>
                  </a:schemeClr>
                </a:solidFill>
                <a:cs typeface="Arial"/>
              </a:rPr>
              <a:t> </a:t>
            </a:r>
            <a:r>
              <a:rPr lang="en-US" sz="2200" u="sng" spc="-40" dirty="0">
                <a:solidFill>
                  <a:schemeClr val="tx1">
                    <a:lumMod val="85000"/>
                    <a:lumOff val="15000"/>
                  </a:schemeClr>
                </a:solidFill>
                <a:uFill>
                  <a:solidFill>
                    <a:srgbClr val="7F007F"/>
                  </a:solidFill>
                </a:uFill>
                <a:cs typeface="Arial"/>
              </a:rPr>
              <a:t>than </a:t>
            </a:r>
            <a:r>
              <a:rPr lang="en-US" sz="2200" u="sng" spc="15" dirty="0">
                <a:solidFill>
                  <a:schemeClr val="tx1">
                    <a:lumMod val="85000"/>
                    <a:lumOff val="15000"/>
                  </a:schemeClr>
                </a:solidFill>
                <a:uFill>
                  <a:solidFill>
                    <a:srgbClr val="7F007F"/>
                  </a:solidFill>
                </a:uFill>
                <a:cs typeface="Arial"/>
              </a:rPr>
              <a:t>to </a:t>
            </a:r>
            <a:r>
              <a:rPr lang="en-US" sz="2200" u="sng" spc="-50" dirty="0">
                <a:solidFill>
                  <a:schemeClr val="tx1">
                    <a:lumMod val="85000"/>
                    <a:lumOff val="15000"/>
                  </a:schemeClr>
                </a:solidFill>
                <a:uFill>
                  <a:solidFill>
                    <a:srgbClr val="7F007F"/>
                  </a:solidFill>
                </a:uFill>
                <a:cs typeface="Arial"/>
              </a:rPr>
              <a:t>the</a:t>
            </a:r>
            <a:r>
              <a:rPr lang="en-US" sz="2200" u="sng" spc="260" dirty="0">
                <a:solidFill>
                  <a:schemeClr val="tx1">
                    <a:lumMod val="85000"/>
                    <a:lumOff val="15000"/>
                  </a:schemeClr>
                </a:solidFill>
                <a:uFill>
                  <a:solidFill>
                    <a:srgbClr val="7F007F"/>
                  </a:solidFill>
                </a:uFill>
                <a:cs typeface="Arial"/>
              </a:rPr>
              <a:t> </a:t>
            </a:r>
            <a:r>
              <a:rPr lang="en-US" sz="2200" u="sng" spc="-5" dirty="0">
                <a:solidFill>
                  <a:schemeClr val="tx1">
                    <a:lumMod val="85000"/>
                    <a:lumOff val="15000"/>
                  </a:schemeClr>
                </a:solidFill>
                <a:uFill>
                  <a:solidFill>
                    <a:srgbClr val="7F007F"/>
                  </a:solidFill>
                </a:uFill>
                <a:cs typeface="Arial"/>
              </a:rPr>
              <a:t>right.</a:t>
            </a:r>
            <a:endParaRPr lang="en-US" sz="2200" dirty="0">
              <a:solidFill>
                <a:schemeClr val="tx1">
                  <a:lumMod val="85000"/>
                  <a:lumOff val="15000"/>
                </a:schemeClr>
              </a:solidFill>
              <a:cs typeface="Arial"/>
            </a:endParaRPr>
          </a:p>
          <a:p>
            <a:pPr marL="0" indent="0">
              <a:buNone/>
            </a:pPr>
            <a:endParaRPr lang="en-US" sz="2200" b="1" dirty="0">
              <a:solidFill>
                <a:schemeClr val="tx1">
                  <a:lumMod val="85000"/>
                  <a:lumOff val="15000"/>
                </a:schemeClr>
              </a:solidFill>
            </a:endParaRPr>
          </a:p>
        </p:txBody>
      </p:sp>
      <p:sp>
        <p:nvSpPr>
          <p:cNvPr id="4" name="Date Placeholder 3"/>
          <p:cNvSpPr>
            <a:spLocks noGrp="1"/>
          </p:cNvSpPr>
          <p:nvPr>
            <p:ph type="dt" sz="half" idx="10"/>
          </p:nvPr>
        </p:nvSpPr>
        <p:spPr/>
        <p:txBody>
          <a:bodyPr/>
          <a:lstStyle/>
          <a:p>
            <a:fld id="{8E3B08DF-4FF8-4BE5-B654-9E830A5B2DB5}"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10" name="object 14"/>
          <p:cNvSpPr/>
          <p:nvPr/>
        </p:nvSpPr>
        <p:spPr>
          <a:xfrm>
            <a:off x="2819400" y="3124200"/>
            <a:ext cx="3510470" cy="2262688"/>
          </a:xfrm>
          <a:prstGeom prst="rect">
            <a:avLst/>
          </a:prstGeom>
          <a:blipFill>
            <a:blip r:embed="rId2" cstate="print"/>
            <a:stretch>
              <a:fillRect/>
            </a:stretch>
          </a:blipFill>
        </p:spPr>
        <p:txBody>
          <a:bodyPr wrap="square" lIns="0" tIns="0" rIns="0" bIns="0" rtlCol="0"/>
          <a:lstStyle/>
          <a:p>
            <a:endParaRPr dirty="0">
              <a:latin typeface="Times New Roman" panose="02020603050405020304" pitchFamily="18" charset="0"/>
            </a:endParaRPr>
          </a:p>
        </p:txBody>
      </p:sp>
      <p:sp>
        <p:nvSpPr>
          <p:cNvPr id="11"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spc="-110" dirty="0">
                <a:solidFill>
                  <a:schemeClr val="tx1">
                    <a:lumMod val="85000"/>
                    <a:lumOff val="15000"/>
                  </a:schemeClr>
                </a:solidFill>
                <a:latin typeface="Times New Roman" panose="02020603050405020304" pitchFamily="18" charset="0"/>
                <a:cs typeface="Arial"/>
              </a:rPr>
              <a:t>Skewness</a:t>
            </a:r>
            <a:r>
              <a:rPr lang="en-US" sz="2400" b="1" dirty="0">
                <a:latin typeface="Times New Roman" panose="02020603050405020304" pitchFamily="18" charset="0"/>
              </a:rPr>
              <a:t>(CO1)</a:t>
            </a:r>
          </a:p>
        </p:txBody>
      </p:sp>
    </p:spTree>
    <p:extLst>
      <p:ext uri="{BB962C8B-B14F-4D97-AF65-F5344CB8AC3E}">
        <p14:creationId xmlns:p14="http://schemas.microsoft.com/office/powerpoint/2010/main" val="26622860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spc="195" dirty="0">
                    <a:solidFill>
                      <a:schemeClr val="tx1">
                        <a:lumMod val="85000"/>
                        <a:lumOff val="15000"/>
                      </a:schemeClr>
                    </a:solidFill>
                  </a:rPr>
                  <a:t>Pearson’s </a:t>
                </a:r>
                <a14:m>
                  <m:oMath xmlns:m="http://schemas.openxmlformats.org/officeDocument/2006/math">
                    <m:sSub>
                      <m:sSubPr>
                        <m:ctrlPr>
                          <a:rPr lang="en-US" sz="2200" b="1" i="1">
                            <a:solidFill>
                              <a:schemeClr val="tx1">
                                <a:lumMod val="85000"/>
                                <a:lumOff val="15000"/>
                              </a:schemeClr>
                            </a:solidFill>
                            <a:latin typeface="Cambria Math" panose="02040503050406030204" pitchFamily="18" charset="0"/>
                            <a:cs typeface="Arial"/>
                          </a:rPr>
                        </m:ctrlPr>
                      </m:sSubPr>
                      <m:e>
                        <m:r>
                          <a:rPr lang="en-US" sz="2200" b="1" i="1">
                            <a:solidFill>
                              <a:schemeClr val="tx1">
                                <a:lumMod val="85000"/>
                                <a:lumOff val="15000"/>
                              </a:schemeClr>
                            </a:solidFill>
                            <a:latin typeface="Cambria Math"/>
                            <a:ea typeface="Cambria Math"/>
                            <a:cs typeface="Arial"/>
                          </a:rPr>
                          <m:t>𝜷</m:t>
                        </m:r>
                      </m:e>
                      <m:sub>
                        <m:r>
                          <a:rPr lang="en-US" sz="2200" b="1" i="1">
                            <a:solidFill>
                              <a:schemeClr val="tx1">
                                <a:lumMod val="85000"/>
                                <a:lumOff val="15000"/>
                              </a:schemeClr>
                            </a:solidFill>
                            <a:latin typeface="Cambria Math"/>
                            <a:cs typeface="Arial"/>
                          </a:rPr>
                          <m:t>𝟏</m:t>
                        </m:r>
                      </m:sub>
                    </m:sSub>
                  </m:oMath>
                </a14:m>
                <a:r>
                  <a:rPr lang="en-US" sz="2200" b="1" i="1" spc="-150" dirty="0">
                    <a:solidFill>
                      <a:schemeClr val="tx1">
                        <a:lumMod val="85000"/>
                        <a:lumOff val="15000"/>
                      </a:schemeClr>
                    </a:solidFill>
                    <a:cs typeface="Verdana"/>
                  </a:rPr>
                  <a:t> </a:t>
                </a:r>
                <a:r>
                  <a:rPr lang="en-US" sz="2200" b="1" spc="420" dirty="0">
                    <a:solidFill>
                      <a:schemeClr val="tx1">
                        <a:lumMod val="85000"/>
                        <a:lumOff val="15000"/>
                      </a:schemeClr>
                    </a:solidFill>
                  </a:rPr>
                  <a:t>and </a:t>
                </a:r>
                <a14:m>
                  <m:oMath xmlns:m="http://schemas.openxmlformats.org/officeDocument/2006/math">
                    <m:sSub>
                      <m:sSubPr>
                        <m:ctrlPr>
                          <a:rPr lang="en-US" sz="2200" b="1" i="1" spc="420" smtClean="0">
                            <a:solidFill>
                              <a:schemeClr val="tx1">
                                <a:lumMod val="85000"/>
                                <a:lumOff val="15000"/>
                              </a:schemeClr>
                            </a:solidFill>
                            <a:latin typeface="Cambria Math" panose="02040503050406030204" pitchFamily="18" charset="0"/>
                          </a:rPr>
                        </m:ctrlPr>
                      </m:sSubPr>
                      <m:e>
                        <m:r>
                          <a:rPr lang="en-US" sz="2200" b="1" i="1" spc="420" smtClean="0">
                            <a:solidFill>
                              <a:schemeClr val="tx1">
                                <a:lumMod val="85000"/>
                                <a:lumOff val="15000"/>
                              </a:schemeClr>
                            </a:solidFill>
                            <a:latin typeface="Cambria Math"/>
                            <a:ea typeface="Cambria Math"/>
                          </a:rPr>
                          <m:t>𝜸</m:t>
                        </m:r>
                      </m:e>
                      <m:sub>
                        <m:r>
                          <a:rPr lang="en-US" sz="2200" b="1" i="1" spc="420" smtClean="0">
                            <a:solidFill>
                              <a:schemeClr val="tx1">
                                <a:lumMod val="85000"/>
                                <a:lumOff val="15000"/>
                              </a:schemeClr>
                            </a:solidFill>
                            <a:latin typeface="Cambria Math"/>
                          </a:rPr>
                          <m:t>𝟏</m:t>
                        </m:r>
                      </m:sub>
                    </m:sSub>
                  </m:oMath>
                </a14:m>
                <a:r>
                  <a:rPr lang="en-US" sz="2200" b="1" i="1" spc="-210" dirty="0">
                    <a:solidFill>
                      <a:schemeClr val="tx1">
                        <a:lumMod val="85000"/>
                        <a:lumOff val="15000"/>
                      </a:schemeClr>
                    </a:solidFill>
                    <a:cs typeface="Verdana"/>
                  </a:rPr>
                  <a:t> </a:t>
                </a:r>
                <a:r>
                  <a:rPr lang="en-US" sz="2200" b="1" spc="400" dirty="0">
                    <a:solidFill>
                      <a:schemeClr val="tx1">
                        <a:lumMod val="85000"/>
                        <a:lumOff val="15000"/>
                      </a:schemeClr>
                    </a:solidFill>
                  </a:rPr>
                  <a:t>Coefficients:</a:t>
                </a:r>
                <a:r>
                  <a:rPr lang="en-US" sz="2200" b="1" spc="420" dirty="0">
                    <a:solidFill>
                      <a:schemeClr val="tx1">
                        <a:lumMod val="85000"/>
                        <a:lumOff val="15000"/>
                      </a:schemeClr>
                    </a:solidFill>
                  </a:rPr>
                  <a:t> </a:t>
                </a:r>
              </a:p>
              <a:p>
                <a:pPr marL="0" indent="0">
                  <a:buNone/>
                </a:pPr>
                <a14:m>
                  <m:oMathPara xmlns:m="http://schemas.openxmlformats.org/officeDocument/2006/math">
                    <m:oMathParaPr>
                      <m:jc m:val="centerGroup"/>
                    </m:oMathParaPr>
                    <m:oMath xmlns:m="http://schemas.openxmlformats.org/officeDocument/2006/math">
                      <m:sSub>
                        <m:sSubPr>
                          <m:ctrlPr>
                            <a:rPr lang="en-US" sz="2200" b="1" i="1" spc="420">
                              <a:solidFill>
                                <a:schemeClr val="tx1">
                                  <a:lumMod val="85000"/>
                                  <a:lumOff val="15000"/>
                                </a:schemeClr>
                              </a:solidFill>
                              <a:latin typeface="Cambria Math" panose="02040503050406030204" pitchFamily="18" charset="0"/>
                            </a:rPr>
                          </m:ctrlPr>
                        </m:sSubPr>
                        <m:e>
                          <m:r>
                            <a:rPr lang="en-US" sz="2200" b="1" i="1" spc="420">
                              <a:solidFill>
                                <a:schemeClr val="tx1">
                                  <a:lumMod val="85000"/>
                                  <a:lumOff val="15000"/>
                                </a:schemeClr>
                              </a:solidFill>
                              <a:latin typeface="Cambria Math"/>
                              <a:ea typeface="Cambria Math"/>
                            </a:rPr>
                            <m:t>𝜸</m:t>
                          </m:r>
                        </m:e>
                        <m:sub>
                          <m:r>
                            <a:rPr lang="en-US" sz="2200" b="1" i="1" spc="420">
                              <a:solidFill>
                                <a:schemeClr val="tx1">
                                  <a:lumMod val="85000"/>
                                  <a:lumOff val="15000"/>
                                </a:schemeClr>
                              </a:solidFill>
                              <a:latin typeface="Cambria Math"/>
                            </a:rPr>
                            <m:t>𝟏</m:t>
                          </m:r>
                        </m:sub>
                      </m:sSub>
                      <m:r>
                        <a:rPr lang="en-US" sz="2200" b="1" i="1" spc="420" smtClean="0">
                          <a:solidFill>
                            <a:schemeClr val="tx1">
                              <a:lumMod val="85000"/>
                              <a:lumOff val="15000"/>
                            </a:schemeClr>
                          </a:solidFill>
                          <a:latin typeface="Cambria Math"/>
                        </a:rPr>
                        <m:t>=</m:t>
                      </m:r>
                      <m:rad>
                        <m:radPr>
                          <m:degHide m:val="on"/>
                          <m:ctrlPr>
                            <a:rPr lang="en-US" sz="2200" b="1" i="1" spc="420" smtClean="0">
                              <a:solidFill>
                                <a:schemeClr val="tx1">
                                  <a:lumMod val="85000"/>
                                  <a:lumOff val="15000"/>
                                </a:schemeClr>
                              </a:solidFill>
                              <a:latin typeface="Cambria Math" panose="02040503050406030204" pitchFamily="18" charset="0"/>
                            </a:rPr>
                          </m:ctrlPr>
                        </m:radPr>
                        <m:deg/>
                        <m:e>
                          <m:sSub>
                            <m:sSubPr>
                              <m:ctrlPr>
                                <a:rPr lang="en-US" sz="2200" b="1" i="1">
                                  <a:solidFill>
                                    <a:schemeClr val="tx1">
                                      <a:lumMod val="85000"/>
                                      <a:lumOff val="15000"/>
                                    </a:schemeClr>
                                  </a:solidFill>
                                  <a:latin typeface="Cambria Math" panose="02040503050406030204" pitchFamily="18" charset="0"/>
                                  <a:cs typeface="Arial"/>
                                </a:rPr>
                              </m:ctrlPr>
                            </m:sSubPr>
                            <m:e>
                              <m:r>
                                <a:rPr lang="en-US" sz="2200" b="1" i="1">
                                  <a:solidFill>
                                    <a:schemeClr val="tx1">
                                      <a:lumMod val="85000"/>
                                      <a:lumOff val="15000"/>
                                    </a:schemeClr>
                                  </a:solidFill>
                                  <a:latin typeface="Cambria Math"/>
                                  <a:ea typeface="Cambria Math"/>
                                  <a:cs typeface="Arial"/>
                                </a:rPr>
                                <m:t>𝜷</m:t>
                              </m:r>
                            </m:e>
                            <m:sub>
                              <m:r>
                                <a:rPr lang="en-US" sz="2200" b="1" i="1">
                                  <a:solidFill>
                                    <a:schemeClr val="tx1">
                                      <a:lumMod val="85000"/>
                                      <a:lumOff val="15000"/>
                                    </a:schemeClr>
                                  </a:solidFill>
                                  <a:latin typeface="Cambria Math"/>
                                  <a:cs typeface="Arial"/>
                                </a:rPr>
                                <m:t>𝟏</m:t>
                              </m:r>
                            </m:sub>
                          </m:sSub>
                        </m:e>
                      </m:rad>
                      <m:r>
                        <a:rPr lang="en-US" sz="2200" b="1" i="1">
                          <a:solidFill>
                            <a:schemeClr val="tx1">
                              <a:lumMod val="85000"/>
                              <a:lumOff val="15000"/>
                            </a:schemeClr>
                          </a:solidFill>
                          <a:latin typeface="Cambria Math"/>
                          <a:cs typeface="Arial"/>
                        </a:rPr>
                        <m:t>=</m:t>
                      </m:r>
                      <m:r>
                        <a:rPr lang="en-US" sz="2200" b="1" i="1" smtClean="0">
                          <a:solidFill>
                            <a:schemeClr val="tx1">
                              <a:lumMod val="85000"/>
                              <a:lumOff val="15000"/>
                            </a:schemeClr>
                          </a:solidFill>
                          <a:latin typeface="Cambria Math"/>
                          <a:ea typeface="Cambria Math"/>
                          <a:cs typeface="Arial"/>
                        </a:rPr>
                        <m:t>±</m:t>
                      </m:r>
                      <m:f>
                        <m:fPr>
                          <m:ctrlPr>
                            <a:rPr lang="en-US" sz="2200" b="1" i="1">
                              <a:solidFill>
                                <a:schemeClr val="tx1">
                                  <a:lumMod val="85000"/>
                                  <a:lumOff val="15000"/>
                                </a:schemeClr>
                              </a:solidFill>
                              <a:latin typeface="Cambria Math" panose="02040503050406030204" pitchFamily="18" charset="0"/>
                              <a:cs typeface="Arial"/>
                            </a:rPr>
                          </m:ctrlPr>
                        </m:fPr>
                        <m:num>
                          <m:sSub>
                            <m:sSubPr>
                              <m:ctrlPr>
                                <a:rPr lang="en-US" sz="2200" b="1" i="1">
                                  <a:solidFill>
                                    <a:schemeClr val="tx1">
                                      <a:lumMod val="85000"/>
                                      <a:lumOff val="15000"/>
                                    </a:schemeClr>
                                  </a:solidFill>
                                  <a:latin typeface="Cambria Math" panose="02040503050406030204" pitchFamily="18" charset="0"/>
                                  <a:cs typeface="Arial"/>
                                </a:rPr>
                              </m:ctrlPr>
                            </m:sSubPr>
                            <m:e>
                              <m:r>
                                <a:rPr lang="en-US" sz="2200" b="1" i="1">
                                  <a:solidFill>
                                    <a:schemeClr val="tx1">
                                      <a:lumMod val="85000"/>
                                      <a:lumOff val="15000"/>
                                    </a:schemeClr>
                                  </a:solidFill>
                                  <a:latin typeface="Cambria Math"/>
                                  <a:ea typeface="Cambria Math"/>
                                  <a:cs typeface="Arial"/>
                                </a:rPr>
                                <m:t>𝝁</m:t>
                              </m:r>
                            </m:e>
                            <m:sub>
                              <m:r>
                                <a:rPr lang="en-US" sz="2200" b="1" i="1">
                                  <a:solidFill>
                                    <a:schemeClr val="tx1">
                                      <a:lumMod val="85000"/>
                                      <a:lumOff val="15000"/>
                                    </a:schemeClr>
                                  </a:solidFill>
                                  <a:latin typeface="Cambria Math"/>
                                  <a:cs typeface="Arial"/>
                                </a:rPr>
                                <m:t>𝟑</m:t>
                              </m:r>
                            </m:sub>
                          </m:sSub>
                        </m:num>
                        <m:den>
                          <m:rad>
                            <m:radPr>
                              <m:degHide m:val="on"/>
                              <m:ctrlPr>
                                <a:rPr lang="en-US" sz="2200" b="1" i="1">
                                  <a:solidFill>
                                    <a:schemeClr val="tx1">
                                      <a:lumMod val="85000"/>
                                      <a:lumOff val="15000"/>
                                    </a:schemeClr>
                                  </a:solidFill>
                                  <a:latin typeface="Cambria Math" panose="02040503050406030204" pitchFamily="18" charset="0"/>
                                  <a:cs typeface="Arial"/>
                                </a:rPr>
                              </m:ctrlPr>
                            </m:radPr>
                            <m:deg/>
                            <m:e>
                              <m:sSubSup>
                                <m:sSubSupPr>
                                  <m:ctrlPr>
                                    <a:rPr lang="en-US" sz="2200" b="1" i="1">
                                      <a:solidFill>
                                        <a:schemeClr val="tx1">
                                          <a:lumMod val="85000"/>
                                          <a:lumOff val="15000"/>
                                        </a:schemeClr>
                                      </a:solidFill>
                                      <a:latin typeface="Cambria Math" panose="02040503050406030204" pitchFamily="18" charset="0"/>
                                      <a:cs typeface="Arial"/>
                                    </a:rPr>
                                  </m:ctrlPr>
                                </m:sSubSupPr>
                                <m:e>
                                  <m:sSub>
                                    <m:sSubPr>
                                      <m:ctrlPr>
                                        <a:rPr lang="en-US" sz="2200" b="1" i="1">
                                          <a:solidFill>
                                            <a:schemeClr val="tx1">
                                              <a:lumMod val="85000"/>
                                              <a:lumOff val="15000"/>
                                            </a:schemeClr>
                                          </a:solidFill>
                                          <a:latin typeface="Cambria Math" panose="02040503050406030204" pitchFamily="18" charset="0"/>
                                          <a:cs typeface="Arial"/>
                                        </a:rPr>
                                      </m:ctrlPr>
                                    </m:sSubPr>
                                    <m:e>
                                      <m:r>
                                        <a:rPr lang="en-US" sz="2200" b="1" i="1">
                                          <a:solidFill>
                                            <a:schemeClr val="tx1">
                                              <a:lumMod val="85000"/>
                                              <a:lumOff val="15000"/>
                                            </a:schemeClr>
                                          </a:solidFill>
                                          <a:latin typeface="Cambria Math"/>
                                          <a:ea typeface="Cambria Math"/>
                                          <a:cs typeface="Arial"/>
                                        </a:rPr>
                                        <m:t>𝝁</m:t>
                                      </m:r>
                                    </m:e>
                                    <m:sub>
                                      <m:r>
                                        <a:rPr lang="en-US" sz="2200" b="1" i="1">
                                          <a:solidFill>
                                            <a:schemeClr val="tx1">
                                              <a:lumMod val="85000"/>
                                              <a:lumOff val="15000"/>
                                            </a:schemeClr>
                                          </a:solidFill>
                                          <a:latin typeface="Cambria Math"/>
                                          <a:cs typeface="Arial"/>
                                        </a:rPr>
                                        <m:t>𝟐</m:t>
                                      </m:r>
                                    </m:sub>
                                  </m:sSub>
                                </m:e>
                                <m:sub>
                                  <m:r>
                                    <a:rPr lang="en-IN" sz="2200" b="1" i="1" smtClean="0">
                                      <a:solidFill>
                                        <a:schemeClr val="tx1">
                                          <a:lumMod val="85000"/>
                                          <a:lumOff val="15000"/>
                                        </a:schemeClr>
                                      </a:solidFill>
                                      <a:latin typeface="Cambria Math" panose="02040503050406030204" pitchFamily="18" charset="0"/>
                                      <a:cs typeface="Arial"/>
                                    </a:rPr>
                                    <m:t> </m:t>
                                  </m:r>
                                </m:sub>
                                <m:sup>
                                  <m:r>
                                    <a:rPr lang="en-US" sz="2200" b="1" i="1">
                                      <a:solidFill>
                                        <a:schemeClr val="tx1">
                                          <a:lumMod val="85000"/>
                                          <a:lumOff val="15000"/>
                                        </a:schemeClr>
                                      </a:solidFill>
                                      <a:latin typeface="Cambria Math"/>
                                      <a:cs typeface="Arial"/>
                                    </a:rPr>
                                    <m:t>𝟑</m:t>
                                  </m:r>
                                </m:sup>
                              </m:sSubSup>
                            </m:e>
                          </m:rad>
                        </m:den>
                      </m:f>
                    </m:oMath>
                  </m:oMathPara>
                </a14:m>
                <a:endParaRPr lang="en-US" sz="2200" b="1" dirty="0">
                  <a:solidFill>
                    <a:schemeClr val="tx1">
                      <a:lumMod val="85000"/>
                      <a:lumOff val="15000"/>
                    </a:schemeClr>
                  </a:solidFill>
                  <a:cs typeface="Arial"/>
                </a:endParaRPr>
              </a:p>
              <a:p>
                <a:pPr marL="0" indent="0">
                  <a:buNone/>
                </a:pPr>
                <a:r>
                  <a:rPr lang="en-US" sz="2200" b="1" dirty="0">
                    <a:solidFill>
                      <a:schemeClr val="tx1">
                        <a:lumMod val="85000"/>
                        <a:lumOff val="15000"/>
                      </a:schemeClr>
                    </a:solidFill>
                    <a:cs typeface="Arial"/>
                  </a:rPr>
                  <a:t>Q1. </a:t>
                </a:r>
                <a:r>
                  <a:rPr lang="en-US" sz="2200" dirty="0">
                    <a:solidFill>
                      <a:schemeClr val="tx1">
                        <a:lumMod val="85000"/>
                        <a:lumOff val="15000"/>
                      </a:schemeClr>
                    </a:solidFill>
                    <a:cs typeface="Arial"/>
                  </a:rPr>
                  <a:t>Karl Pearson coefficient of  skewness of a distribution is 0.32, its standard deviation is 6.5 and mean is 29.6. find the mode of the distribution.</a:t>
                </a:r>
              </a:p>
              <a:p>
                <a:pPr marL="0" indent="0">
                  <a:buNone/>
                </a:pPr>
                <a:r>
                  <a:rPr lang="en-US" sz="2200" dirty="0">
                    <a:solidFill>
                      <a:schemeClr val="tx1">
                        <a:lumMod val="85000"/>
                        <a:lumOff val="15000"/>
                      </a:schemeClr>
                    </a:solidFill>
                    <a:cs typeface="Arial"/>
                  </a:rPr>
                  <a:t>Solution: Given that </a:t>
                </a:r>
                <a14:m>
                  <m:oMath xmlns:m="http://schemas.openxmlformats.org/officeDocument/2006/math">
                    <m:sSub>
                      <m:sSubPr>
                        <m:ctrlPr>
                          <a:rPr lang="en-US" sz="2200" i="1">
                            <a:solidFill>
                              <a:schemeClr val="tx1">
                                <a:lumMod val="85000"/>
                                <a:lumOff val="15000"/>
                              </a:schemeClr>
                            </a:solidFill>
                            <a:latin typeface="Cambria Math" panose="02040503050406030204" pitchFamily="18" charset="0"/>
                          </a:rPr>
                        </m:ctrlPr>
                      </m:sSubPr>
                      <m:e>
                        <m:r>
                          <a:rPr lang="en-US" sz="2200" i="1">
                            <a:solidFill>
                              <a:schemeClr val="tx1">
                                <a:lumMod val="85000"/>
                                <a:lumOff val="15000"/>
                              </a:schemeClr>
                            </a:solidFill>
                            <a:latin typeface="Cambria Math"/>
                          </a:rPr>
                          <m:t>𝑆𝐾</m:t>
                        </m:r>
                      </m:e>
                      <m:sub>
                        <m:r>
                          <a:rPr lang="en-US" sz="2200" i="1">
                            <a:solidFill>
                              <a:schemeClr val="tx1">
                                <a:lumMod val="85000"/>
                                <a:lumOff val="15000"/>
                              </a:schemeClr>
                            </a:solidFill>
                            <a:latin typeface="Cambria Math"/>
                          </a:rPr>
                          <m:t>𝑝</m:t>
                        </m:r>
                      </m:sub>
                    </m:sSub>
                    <m:r>
                      <a:rPr lang="en-US" sz="2200" b="0" i="1" smtClean="0">
                        <a:solidFill>
                          <a:schemeClr val="tx1">
                            <a:lumMod val="85000"/>
                            <a:lumOff val="15000"/>
                          </a:schemeClr>
                        </a:solidFill>
                        <a:latin typeface="Cambria Math"/>
                      </a:rPr>
                      <m:t>=0.32,</m:t>
                    </m:r>
                  </m:oMath>
                </a14:m>
                <a:r>
                  <a:rPr lang="en-US" sz="2200" spc="-114" dirty="0">
                    <a:solidFill>
                      <a:schemeClr val="tx1">
                        <a:lumMod val="85000"/>
                        <a:lumOff val="15000"/>
                      </a:schemeClr>
                    </a:solidFill>
                    <a:cs typeface="Verdana"/>
                  </a:rPr>
                  <a:t> </a:t>
                </a:r>
                <a14:m>
                  <m:oMath xmlns:m="http://schemas.openxmlformats.org/officeDocument/2006/math">
                    <m:r>
                      <m:rPr>
                        <m:nor/>
                      </m:rPr>
                      <a:rPr lang="en-US" sz="2200" i="1" spc="-114" dirty="0">
                        <a:solidFill>
                          <a:schemeClr val="tx1">
                            <a:lumMod val="85000"/>
                            <a:lumOff val="15000"/>
                          </a:schemeClr>
                        </a:solidFill>
                        <a:cs typeface="Verdana"/>
                      </a:rPr>
                      <m:t>σ</m:t>
                    </m:r>
                    <m:r>
                      <m:rPr>
                        <m:nor/>
                      </m:rPr>
                      <a:rPr lang="en-US" sz="2200" b="0" i="0" spc="-114" dirty="0" smtClean="0">
                        <a:solidFill>
                          <a:schemeClr val="tx1">
                            <a:lumMod val="85000"/>
                            <a:lumOff val="15000"/>
                          </a:schemeClr>
                        </a:solidFill>
                        <a:cs typeface="Verdana"/>
                      </a:rPr>
                      <m:t>=6.5 </m:t>
                    </m:r>
                    <m:r>
                      <m:rPr>
                        <m:nor/>
                      </m:rPr>
                      <a:rPr lang="en-US" sz="2200" b="0" i="0" spc="-114" dirty="0" smtClean="0">
                        <a:solidFill>
                          <a:schemeClr val="tx1">
                            <a:lumMod val="85000"/>
                            <a:lumOff val="15000"/>
                          </a:schemeClr>
                        </a:solidFill>
                        <a:cs typeface="Verdana"/>
                      </a:rPr>
                      <m:t>mean</m:t>
                    </m:r>
                    <m:r>
                      <m:rPr>
                        <m:nor/>
                      </m:rPr>
                      <a:rPr lang="en-US" sz="2200" b="0" i="0" spc="-114" dirty="0" smtClean="0">
                        <a:solidFill>
                          <a:schemeClr val="tx1">
                            <a:lumMod val="85000"/>
                            <a:lumOff val="15000"/>
                          </a:schemeClr>
                        </a:solidFill>
                        <a:cs typeface="Verdana"/>
                      </a:rPr>
                      <m:t> =29.6</m:t>
                    </m:r>
                  </m:oMath>
                </a14:m>
                <a:endParaRPr lang="en-US" sz="2200" b="0" spc="-114" dirty="0">
                  <a:solidFill>
                    <a:schemeClr val="tx1">
                      <a:lumMod val="85000"/>
                      <a:lumOff val="15000"/>
                    </a:schemeClr>
                  </a:solidFill>
                  <a:cs typeface="Verdana"/>
                </a:endParaRPr>
              </a:p>
              <a:p>
                <a:pPr marL="0" indent="0">
                  <a:buNone/>
                </a:pPr>
                <a14:m>
                  <m:oMathPara xmlns:m="http://schemas.openxmlformats.org/officeDocument/2006/math">
                    <m:oMathParaPr>
                      <m:jc m:val="left"/>
                    </m:oMathParaPr>
                    <m:oMath xmlns:m="http://schemas.openxmlformats.org/officeDocument/2006/math">
                      <m:sSub>
                        <m:sSubPr>
                          <m:ctrlPr>
                            <a:rPr lang="en-US" sz="2200" i="1">
                              <a:solidFill>
                                <a:schemeClr val="tx1">
                                  <a:lumMod val="85000"/>
                                  <a:lumOff val="15000"/>
                                </a:schemeClr>
                              </a:solidFill>
                              <a:latin typeface="Cambria Math" panose="02040503050406030204" pitchFamily="18" charset="0"/>
                            </a:rPr>
                          </m:ctrlPr>
                        </m:sSubPr>
                        <m:e>
                          <m:r>
                            <a:rPr lang="en-US" sz="2200" i="1">
                              <a:solidFill>
                                <a:schemeClr val="tx1">
                                  <a:lumMod val="85000"/>
                                  <a:lumOff val="15000"/>
                                </a:schemeClr>
                              </a:solidFill>
                              <a:latin typeface="Cambria Math"/>
                            </a:rPr>
                            <m:t>𝑆𝐾</m:t>
                          </m:r>
                        </m:e>
                        <m:sub>
                          <m:r>
                            <a:rPr lang="en-US" sz="2200" i="1">
                              <a:solidFill>
                                <a:schemeClr val="tx1">
                                  <a:lumMod val="85000"/>
                                  <a:lumOff val="15000"/>
                                </a:schemeClr>
                              </a:solidFill>
                              <a:latin typeface="Cambria Math"/>
                            </a:rPr>
                            <m:t>𝑝</m:t>
                          </m:r>
                        </m:sub>
                      </m:sSub>
                      <m:r>
                        <a:rPr lang="en-US" sz="2200" i="1">
                          <a:solidFill>
                            <a:schemeClr val="tx1">
                              <a:lumMod val="85000"/>
                              <a:lumOff val="15000"/>
                            </a:schemeClr>
                          </a:solidFill>
                          <a:latin typeface="Cambria Math"/>
                        </a:rPr>
                        <m:t>=</m:t>
                      </m:r>
                      <m:f>
                        <m:fPr>
                          <m:ctrlPr>
                            <a:rPr lang="en-US" sz="2200" i="1">
                              <a:solidFill>
                                <a:schemeClr val="tx1">
                                  <a:lumMod val="85000"/>
                                  <a:lumOff val="15000"/>
                                </a:schemeClr>
                              </a:solidFill>
                              <a:latin typeface="Cambria Math" panose="02040503050406030204" pitchFamily="18" charset="0"/>
                            </a:rPr>
                          </m:ctrlPr>
                        </m:fPr>
                        <m:num>
                          <m:r>
                            <a:rPr lang="en-US" sz="2200" i="1">
                              <a:solidFill>
                                <a:schemeClr val="tx1">
                                  <a:lumMod val="85000"/>
                                  <a:lumOff val="15000"/>
                                </a:schemeClr>
                              </a:solidFill>
                              <a:latin typeface="Cambria Math"/>
                            </a:rPr>
                            <m:t>𝐴</m:t>
                          </m:r>
                          <m:r>
                            <a:rPr lang="en-US" sz="2200" i="1">
                              <a:solidFill>
                                <a:schemeClr val="tx1">
                                  <a:lumMod val="85000"/>
                                  <a:lumOff val="15000"/>
                                </a:schemeClr>
                              </a:solidFill>
                              <a:latin typeface="Cambria Math"/>
                            </a:rPr>
                            <m:t>.</m:t>
                          </m:r>
                          <m:r>
                            <a:rPr lang="en-US" sz="2200" i="1">
                              <a:solidFill>
                                <a:schemeClr val="tx1">
                                  <a:lumMod val="85000"/>
                                  <a:lumOff val="15000"/>
                                </a:schemeClr>
                              </a:solidFill>
                              <a:latin typeface="Cambria Math"/>
                            </a:rPr>
                            <m:t>𝑀</m:t>
                          </m:r>
                          <m:r>
                            <a:rPr lang="en-US" sz="2200" i="1">
                              <a:solidFill>
                                <a:schemeClr val="tx1">
                                  <a:lumMod val="85000"/>
                                  <a:lumOff val="15000"/>
                                </a:schemeClr>
                              </a:solidFill>
                              <a:latin typeface="Cambria Math"/>
                            </a:rPr>
                            <m:t>.−</m:t>
                          </m:r>
                          <m:r>
                            <a:rPr lang="en-US" sz="2200" i="1">
                              <a:solidFill>
                                <a:schemeClr val="tx1">
                                  <a:lumMod val="85000"/>
                                  <a:lumOff val="15000"/>
                                </a:schemeClr>
                              </a:solidFill>
                              <a:latin typeface="Cambria Math"/>
                            </a:rPr>
                            <m:t>𝑀𝑜𝑑𝑒</m:t>
                          </m:r>
                        </m:num>
                        <m:den>
                          <m:r>
                            <a:rPr lang="en-US" sz="2200" i="1">
                              <a:solidFill>
                                <a:schemeClr val="tx1">
                                  <a:lumMod val="85000"/>
                                  <a:lumOff val="15000"/>
                                </a:schemeClr>
                              </a:solidFill>
                              <a:latin typeface="Cambria Math"/>
                            </a:rPr>
                            <m:t>𝑆</m:t>
                          </m:r>
                          <m:r>
                            <a:rPr lang="en-US" sz="2200" i="1">
                              <a:solidFill>
                                <a:schemeClr val="tx1">
                                  <a:lumMod val="85000"/>
                                  <a:lumOff val="15000"/>
                                </a:schemeClr>
                              </a:solidFill>
                              <a:latin typeface="Cambria Math"/>
                            </a:rPr>
                            <m:t>.</m:t>
                          </m:r>
                          <m:r>
                            <a:rPr lang="en-US" sz="2200" i="1">
                              <a:solidFill>
                                <a:schemeClr val="tx1">
                                  <a:lumMod val="85000"/>
                                  <a:lumOff val="15000"/>
                                </a:schemeClr>
                              </a:solidFill>
                              <a:latin typeface="Cambria Math"/>
                            </a:rPr>
                            <m:t>𝐷</m:t>
                          </m:r>
                        </m:den>
                      </m:f>
                      <m:r>
                        <a:rPr lang="en-US" sz="2200">
                          <a:solidFill>
                            <a:schemeClr val="tx1">
                              <a:lumMod val="85000"/>
                              <a:lumOff val="15000"/>
                            </a:schemeClr>
                          </a:solidFill>
                          <a:latin typeface="Cambria Math"/>
                        </a:rPr>
                        <m:t>=</m:t>
                      </m:r>
                      <m:f>
                        <m:fPr>
                          <m:ctrlPr>
                            <a:rPr lang="en-US" sz="2200" i="1">
                              <a:solidFill>
                                <a:schemeClr val="tx1">
                                  <a:lumMod val="85000"/>
                                  <a:lumOff val="15000"/>
                                </a:schemeClr>
                              </a:solidFill>
                              <a:latin typeface="Cambria Math" panose="02040503050406030204" pitchFamily="18" charset="0"/>
                            </a:rPr>
                          </m:ctrlPr>
                        </m:fPr>
                        <m:num>
                          <m:r>
                            <a:rPr lang="en-US" sz="2200" i="1">
                              <a:solidFill>
                                <a:schemeClr val="tx1">
                                  <a:lumMod val="85000"/>
                                  <a:lumOff val="15000"/>
                                </a:schemeClr>
                              </a:solidFill>
                              <a:latin typeface="Cambria Math"/>
                            </a:rPr>
                            <m:t>3</m:t>
                          </m:r>
                          <m:d>
                            <m:dPr>
                              <m:ctrlPr>
                                <a:rPr lang="en-US" sz="2200" i="1">
                                  <a:solidFill>
                                    <a:schemeClr val="tx1">
                                      <a:lumMod val="85000"/>
                                      <a:lumOff val="15000"/>
                                    </a:schemeClr>
                                  </a:solidFill>
                                  <a:latin typeface="Cambria Math" panose="02040503050406030204" pitchFamily="18" charset="0"/>
                                </a:rPr>
                              </m:ctrlPr>
                            </m:dPr>
                            <m:e>
                              <m:r>
                                <a:rPr lang="en-US" sz="2200" i="1">
                                  <a:solidFill>
                                    <a:schemeClr val="tx1">
                                      <a:lumMod val="85000"/>
                                      <a:lumOff val="15000"/>
                                    </a:schemeClr>
                                  </a:solidFill>
                                  <a:latin typeface="Cambria Math"/>
                                </a:rPr>
                                <m:t>𝑀</m:t>
                              </m:r>
                              <m:r>
                                <a:rPr lang="en-US" sz="2200" i="1">
                                  <a:solidFill>
                                    <a:schemeClr val="tx1">
                                      <a:lumMod val="85000"/>
                                      <a:lumOff val="15000"/>
                                    </a:schemeClr>
                                  </a:solidFill>
                                  <a:latin typeface="Cambria Math"/>
                                </a:rPr>
                                <m:t>−</m:t>
                              </m:r>
                              <m:r>
                                <m:rPr>
                                  <m:nor/>
                                </m:rPr>
                                <a:rPr lang="en-US" sz="2200" i="1">
                                  <a:solidFill>
                                    <a:schemeClr val="tx1">
                                      <a:lumMod val="85000"/>
                                      <a:lumOff val="15000"/>
                                    </a:schemeClr>
                                  </a:solidFill>
                                </a:rPr>
                                <m:t>M</m:t>
                              </m:r>
                              <m:r>
                                <m:rPr>
                                  <m:nor/>
                                </m:rPr>
                                <a:rPr lang="en-US" sz="2200" i="1" spc="-15" baseline="-13888" dirty="0">
                                  <a:solidFill>
                                    <a:schemeClr val="tx1">
                                      <a:lumMod val="85000"/>
                                      <a:lumOff val="15000"/>
                                    </a:schemeClr>
                                  </a:solidFill>
                                  <a:cs typeface="Verdana"/>
                                </a:rPr>
                                <m:t>d</m:t>
                              </m:r>
                            </m:e>
                          </m:d>
                        </m:num>
                        <m:den>
                          <m:r>
                            <m:rPr>
                              <m:nor/>
                            </m:rPr>
                            <a:rPr lang="en-US" sz="2200" i="1" spc="-114" dirty="0">
                              <a:solidFill>
                                <a:schemeClr val="tx1">
                                  <a:lumMod val="85000"/>
                                  <a:lumOff val="15000"/>
                                </a:schemeClr>
                              </a:solidFill>
                              <a:cs typeface="Verdana"/>
                            </a:rPr>
                            <m:t>σ</m:t>
                          </m:r>
                        </m:den>
                      </m:f>
                    </m:oMath>
                  </m:oMathPara>
                </a14:m>
                <a:endParaRPr lang="en-US" sz="2200" i="1" spc="-114" dirty="0">
                  <a:solidFill>
                    <a:schemeClr val="tx1">
                      <a:lumMod val="85000"/>
                      <a:lumOff val="15000"/>
                    </a:schemeClr>
                  </a:solidFill>
                  <a:latin typeface="Cambria Math"/>
                  <a:cs typeface="Verdana"/>
                </a:endParaRPr>
              </a:p>
              <a:p>
                <a:pPr marL="0" indent="0">
                  <a:buNone/>
                </a:pPr>
                <a14:m>
                  <m:oMathPara xmlns:m="http://schemas.openxmlformats.org/officeDocument/2006/math">
                    <m:oMathParaPr>
                      <m:jc m:val="left"/>
                    </m:oMathParaPr>
                    <m:oMath xmlns:m="http://schemas.openxmlformats.org/officeDocument/2006/math">
                      <m:r>
                        <a:rPr lang="en-US" sz="2200" b="0" i="1" smtClean="0">
                          <a:solidFill>
                            <a:schemeClr val="tx1">
                              <a:lumMod val="85000"/>
                              <a:lumOff val="15000"/>
                            </a:schemeClr>
                          </a:solidFill>
                          <a:latin typeface="Cambria Math"/>
                        </a:rPr>
                        <m:t>0.32</m:t>
                      </m:r>
                      <m:r>
                        <a:rPr lang="en-US" sz="2200" i="1">
                          <a:solidFill>
                            <a:schemeClr val="tx1">
                              <a:lumMod val="85000"/>
                              <a:lumOff val="15000"/>
                            </a:schemeClr>
                          </a:solidFill>
                          <a:latin typeface="Cambria Math"/>
                        </a:rPr>
                        <m:t>=</m:t>
                      </m:r>
                      <m:f>
                        <m:fPr>
                          <m:ctrlPr>
                            <a:rPr lang="en-US" sz="2200" i="1">
                              <a:solidFill>
                                <a:schemeClr val="tx1">
                                  <a:lumMod val="85000"/>
                                  <a:lumOff val="15000"/>
                                </a:schemeClr>
                              </a:solidFill>
                              <a:latin typeface="Cambria Math" panose="02040503050406030204" pitchFamily="18" charset="0"/>
                            </a:rPr>
                          </m:ctrlPr>
                        </m:fPr>
                        <m:num>
                          <m:r>
                            <a:rPr lang="en-US" sz="2200" b="0" i="1" smtClean="0">
                              <a:solidFill>
                                <a:schemeClr val="tx1">
                                  <a:lumMod val="85000"/>
                                  <a:lumOff val="15000"/>
                                </a:schemeClr>
                              </a:solidFill>
                              <a:latin typeface="Cambria Math"/>
                            </a:rPr>
                            <m:t>29.6</m:t>
                          </m:r>
                          <m:r>
                            <a:rPr lang="en-US" sz="2200" i="1">
                              <a:solidFill>
                                <a:schemeClr val="tx1">
                                  <a:lumMod val="85000"/>
                                  <a:lumOff val="15000"/>
                                </a:schemeClr>
                              </a:solidFill>
                              <a:latin typeface="Cambria Math"/>
                            </a:rPr>
                            <m:t>−</m:t>
                          </m:r>
                          <m:r>
                            <a:rPr lang="en-US" sz="2200" i="1">
                              <a:solidFill>
                                <a:schemeClr val="tx1">
                                  <a:lumMod val="85000"/>
                                  <a:lumOff val="15000"/>
                                </a:schemeClr>
                              </a:solidFill>
                              <a:latin typeface="Cambria Math"/>
                            </a:rPr>
                            <m:t>𝑀𝑜𝑑𝑒</m:t>
                          </m:r>
                        </m:num>
                        <m:den>
                          <m:r>
                            <a:rPr lang="en-US" sz="2200" b="0" i="1" smtClean="0">
                              <a:solidFill>
                                <a:schemeClr val="tx1">
                                  <a:lumMod val="85000"/>
                                  <a:lumOff val="15000"/>
                                </a:schemeClr>
                              </a:solidFill>
                              <a:latin typeface="Cambria Math"/>
                            </a:rPr>
                            <m:t>6.5</m:t>
                          </m:r>
                        </m:den>
                      </m:f>
                      <m:r>
                        <a:rPr lang="en-US" sz="2200" i="1" smtClean="0">
                          <a:solidFill>
                            <a:schemeClr val="tx1">
                              <a:lumMod val="85000"/>
                              <a:lumOff val="15000"/>
                            </a:schemeClr>
                          </a:solidFill>
                          <a:latin typeface="Cambria Math"/>
                          <a:ea typeface="Cambria Math"/>
                        </a:rPr>
                        <m:t>⟹</m:t>
                      </m:r>
                      <m:r>
                        <a:rPr lang="en-US" sz="2200" b="0" i="1" smtClean="0">
                          <a:solidFill>
                            <a:schemeClr val="tx1">
                              <a:lumMod val="85000"/>
                              <a:lumOff val="15000"/>
                            </a:schemeClr>
                          </a:solidFill>
                          <a:latin typeface="Cambria Math"/>
                          <a:ea typeface="Cambria Math"/>
                        </a:rPr>
                        <m:t>𝑀𝑜𝑑𝑒</m:t>
                      </m:r>
                      <m:r>
                        <a:rPr lang="en-US" sz="2200" b="0" i="1" smtClean="0">
                          <a:solidFill>
                            <a:schemeClr val="tx1">
                              <a:lumMod val="85000"/>
                              <a:lumOff val="15000"/>
                            </a:schemeClr>
                          </a:solidFill>
                          <a:latin typeface="Cambria Math"/>
                          <a:ea typeface="Cambria Math"/>
                        </a:rPr>
                        <m:t>=27.52</m:t>
                      </m:r>
                    </m:oMath>
                  </m:oMathPara>
                </a14:m>
                <a:endParaRPr lang="en-US" sz="2200" dirty="0">
                  <a:solidFill>
                    <a:schemeClr val="tx1">
                      <a:lumMod val="85000"/>
                      <a:lumOff val="15000"/>
                    </a:schemeClr>
                  </a:solidFill>
                </a:endParaRPr>
              </a:p>
              <a:p>
                <a:pPr marL="0" indent="0">
                  <a:buNone/>
                </a:pPr>
                <a:endParaRPr lang="en-US" sz="2200" dirty="0">
                  <a:solidFill>
                    <a:schemeClr val="tx1">
                      <a:lumMod val="85000"/>
                      <a:lumOff val="15000"/>
                    </a:schemeClr>
                  </a:solidFill>
                </a:endParaRPr>
              </a:p>
              <a:p>
                <a:pPr marL="0" indent="0">
                  <a:buNone/>
                </a:pPr>
                <a:endParaRPr lang="en-US" sz="2200" dirty="0">
                  <a:solidFill>
                    <a:schemeClr val="tx1">
                      <a:lumMod val="85000"/>
                      <a:lumOff val="15000"/>
                    </a:schemeClr>
                  </a:solidFill>
                  <a:cs typeface="Arial"/>
                </a:endParaRPr>
              </a:p>
              <a:p>
                <a:pPr marL="0" indent="0">
                  <a:buNone/>
                </a:pPr>
                <a:endParaRPr lang="en-US" sz="2200" b="1" dirty="0">
                  <a:solidFill>
                    <a:schemeClr val="tx1">
                      <a:lumMod val="85000"/>
                      <a:lumOff val="15000"/>
                    </a:schemeClr>
                  </a:solidFill>
                  <a:cs typeface="Arial"/>
                </a:endParaRPr>
              </a:p>
              <a:p>
                <a:pPr marL="0" indent="0">
                  <a:buNone/>
                </a:pPr>
                <a:endParaRPr lang="en-US" sz="2200" b="1" dirty="0">
                  <a:solidFill>
                    <a:schemeClr val="tx1">
                      <a:lumMod val="85000"/>
                      <a:lumOff val="15000"/>
                    </a:schemeClr>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841A286D-07B1-4C75-82C6-A339026B8E57}"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spc="-110" dirty="0">
                <a:solidFill>
                  <a:schemeClr val="tx1">
                    <a:lumMod val="85000"/>
                    <a:lumOff val="15000"/>
                  </a:schemeClr>
                </a:solidFill>
                <a:latin typeface="Times New Roman" panose="02020603050405020304" pitchFamily="18" charset="0"/>
                <a:cs typeface="Arial"/>
              </a:rPr>
              <a:t>Skewness</a:t>
            </a:r>
            <a:r>
              <a:rPr lang="en-US" sz="2400" b="1" dirty="0">
                <a:latin typeface="Times New Roman" panose="02020603050405020304" pitchFamily="18" charset="0"/>
              </a:rPr>
              <a:t>(CO1)</a:t>
            </a:r>
          </a:p>
        </p:txBody>
      </p:sp>
    </p:spTree>
    <p:extLst>
      <p:ext uri="{BB962C8B-B14F-4D97-AF65-F5344CB8AC3E}">
        <p14:creationId xmlns:p14="http://schemas.microsoft.com/office/powerpoint/2010/main" val="33869098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400" b="1" dirty="0"/>
              <a:t>Kurtosis</a:t>
            </a:r>
            <a:endParaRPr lang="en-US" sz="2200" b="1" dirty="0">
              <a:solidFill>
                <a:schemeClr val="tx1">
                  <a:lumMod val="85000"/>
                  <a:lumOff val="15000"/>
                </a:schemeClr>
              </a:solidFill>
            </a:endParaRPr>
          </a:p>
          <a:p>
            <a:r>
              <a:rPr lang="en-US" sz="2200" dirty="0">
                <a:solidFill>
                  <a:schemeClr val="tx1">
                    <a:lumMod val="85000"/>
                    <a:lumOff val="15000"/>
                  </a:schemeClr>
                </a:solidFill>
              </a:rPr>
              <a:t>Describe the concepts of kurtosis</a:t>
            </a:r>
          </a:p>
          <a:p>
            <a:r>
              <a:rPr lang="en-US" sz="2200" dirty="0">
                <a:solidFill>
                  <a:schemeClr val="tx1">
                    <a:lumMod val="85000"/>
                    <a:lumOff val="15000"/>
                  </a:schemeClr>
                </a:solidFill>
              </a:rPr>
              <a:t>Explain the different measures of kurtosis</a:t>
            </a:r>
          </a:p>
          <a:p>
            <a:r>
              <a:rPr lang="en-US" sz="2200" dirty="0">
                <a:solidFill>
                  <a:schemeClr val="tx1">
                    <a:lumMod val="85000"/>
                    <a:lumOff val="15000"/>
                  </a:schemeClr>
                </a:solidFill>
              </a:rPr>
              <a:t>Explain how kurtosis describe the shape of a distribution.</a:t>
            </a:r>
          </a:p>
        </p:txBody>
      </p:sp>
      <p:sp>
        <p:nvSpPr>
          <p:cNvPr id="4" name="Date Placeholder 3"/>
          <p:cNvSpPr>
            <a:spLocks noGrp="1"/>
          </p:cNvSpPr>
          <p:nvPr>
            <p:ph type="dt" sz="half" idx="10"/>
          </p:nvPr>
        </p:nvSpPr>
        <p:spPr/>
        <p:txBody>
          <a:bodyPr/>
          <a:lstStyle/>
          <a:p>
            <a:fld id="{512F129C-A76C-4F70-AAED-3EF7DA975A25}"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Topic objective (CO1)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9439102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q"/>
            </a:pPr>
            <a:r>
              <a:rPr lang="en-US" sz="2200" b="1" spc="400" dirty="0">
                <a:solidFill>
                  <a:schemeClr val="tx1">
                    <a:lumMod val="85000"/>
                    <a:lumOff val="15000"/>
                  </a:schemeClr>
                </a:solidFill>
                <a:cs typeface="PMingLiU"/>
              </a:rPr>
              <a:t>Kurtosis</a:t>
            </a:r>
            <a:endParaRPr lang="en-US" sz="2200" b="1" dirty="0">
              <a:solidFill>
                <a:schemeClr val="tx1">
                  <a:lumMod val="85000"/>
                  <a:lumOff val="15000"/>
                </a:schemeClr>
              </a:solidFill>
              <a:cs typeface="PMingLiU"/>
            </a:endParaRPr>
          </a:p>
          <a:p>
            <a:pPr marL="27305" marR="5080">
              <a:lnSpc>
                <a:spcPct val="102200"/>
              </a:lnSpc>
            </a:pPr>
            <a:r>
              <a:rPr lang="en-US" sz="2200" spc="15" dirty="0">
                <a:solidFill>
                  <a:schemeClr val="tx1">
                    <a:lumMod val="85000"/>
                    <a:lumOff val="15000"/>
                  </a:schemeClr>
                </a:solidFill>
                <a:cs typeface="Arial"/>
              </a:rPr>
              <a:t>If </a:t>
            </a:r>
            <a:r>
              <a:rPr lang="en-US" sz="2200" spc="-165" dirty="0">
                <a:solidFill>
                  <a:schemeClr val="tx1">
                    <a:lumMod val="85000"/>
                    <a:lumOff val="15000"/>
                  </a:schemeClr>
                </a:solidFill>
                <a:cs typeface="Arial"/>
              </a:rPr>
              <a:t>we </a:t>
            </a:r>
            <a:r>
              <a:rPr lang="en-US" sz="2200" spc="-90" dirty="0">
                <a:solidFill>
                  <a:schemeClr val="tx1">
                    <a:lumMod val="85000"/>
                    <a:lumOff val="15000"/>
                  </a:schemeClr>
                </a:solidFill>
                <a:cs typeface="Arial"/>
              </a:rPr>
              <a:t>know </a:t>
            </a:r>
            <a:r>
              <a:rPr lang="en-US" sz="2200" spc="-50" dirty="0">
                <a:solidFill>
                  <a:schemeClr val="tx1">
                    <a:lumMod val="85000"/>
                    <a:lumOff val="15000"/>
                  </a:schemeClr>
                </a:solidFill>
                <a:cs typeface="Arial"/>
              </a:rPr>
              <a:t>the  </a:t>
            </a:r>
            <a:r>
              <a:rPr lang="en-US" sz="2200" spc="-140" dirty="0">
                <a:solidFill>
                  <a:schemeClr val="tx1">
                    <a:lumMod val="85000"/>
                    <a:lumOff val="15000"/>
                  </a:schemeClr>
                </a:solidFill>
                <a:cs typeface="Arial"/>
              </a:rPr>
              <a:t>measures </a:t>
            </a:r>
            <a:r>
              <a:rPr lang="en-US" sz="2200" spc="-30" dirty="0">
                <a:solidFill>
                  <a:schemeClr val="tx1">
                    <a:lumMod val="85000"/>
                    <a:lumOff val="15000"/>
                  </a:schemeClr>
                </a:solidFill>
                <a:cs typeface="Arial"/>
              </a:rPr>
              <a:t>of </a:t>
            </a:r>
            <a:r>
              <a:rPr lang="en-US" sz="2200" spc="-50" dirty="0">
                <a:solidFill>
                  <a:schemeClr val="tx1">
                    <a:lumMod val="85000"/>
                    <a:lumOff val="15000"/>
                  </a:schemeClr>
                </a:solidFill>
                <a:cs typeface="Arial"/>
              </a:rPr>
              <a:t>central  </a:t>
            </a:r>
            <a:r>
              <a:rPr lang="en-US" sz="2200" spc="-95" dirty="0">
                <a:solidFill>
                  <a:schemeClr val="tx1">
                    <a:lumMod val="85000"/>
                    <a:lumOff val="15000"/>
                  </a:schemeClr>
                </a:solidFill>
                <a:cs typeface="Arial"/>
              </a:rPr>
              <a:t>tendency, </a:t>
            </a:r>
            <a:r>
              <a:rPr lang="en-US" sz="2200" spc="-85" dirty="0">
                <a:solidFill>
                  <a:schemeClr val="tx1">
                    <a:lumMod val="85000"/>
                    <a:lumOff val="15000"/>
                  </a:schemeClr>
                </a:solidFill>
                <a:cs typeface="Arial"/>
              </a:rPr>
              <a:t>dispersion  </a:t>
            </a:r>
            <a:r>
              <a:rPr lang="en-US" sz="2200" spc="-100" dirty="0">
                <a:solidFill>
                  <a:schemeClr val="tx1">
                    <a:lumMod val="85000"/>
                    <a:lumOff val="15000"/>
                  </a:schemeClr>
                </a:solidFill>
                <a:cs typeface="Arial"/>
              </a:rPr>
              <a:t>and </a:t>
            </a:r>
            <a:r>
              <a:rPr lang="en-US" sz="2200" spc="-140" dirty="0">
                <a:solidFill>
                  <a:schemeClr val="tx1">
                    <a:lumMod val="85000"/>
                    <a:lumOff val="15000"/>
                  </a:schemeClr>
                </a:solidFill>
                <a:cs typeface="Arial"/>
              </a:rPr>
              <a:t>skewness, </a:t>
            </a:r>
            <a:r>
              <a:rPr lang="en-US" sz="2200" spc="-165" dirty="0">
                <a:solidFill>
                  <a:schemeClr val="tx1">
                    <a:lumMod val="85000"/>
                    <a:lumOff val="15000"/>
                  </a:schemeClr>
                </a:solidFill>
                <a:cs typeface="Arial"/>
              </a:rPr>
              <a:t>we  </a:t>
            </a:r>
            <a:r>
              <a:rPr lang="en-US" sz="2200" spc="-5" dirty="0">
                <a:solidFill>
                  <a:schemeClr val="tx1">
                    <a:lumMod val="85000"/>
                    <a:lumOff val="15000"/>
                  </a:schemeClr>
                </a:solidFill>
                <a:cs typeface="Arial"/>
              </a:rPr>
              <a:t>still </a:t>
            </a:r>
            <a:r>
              <a:rPr lang="en-US" sz="2200" spc="-60" dirty="0">
                <a:solidFill>
                  <a:schemeClr val="tx1">
                    <a:lumMod val="85000"/>
                    <a:lumOff val="15000"/>
                  </a:schemeClr>
                </a:solidFill>
                <a:cs typeface="Arial"/>
              </a:rPr>
              <a:t>cannot </a:t>
            </a:r>
            <a:r>
              <a:rPr lang="en-US" sz="2200" spc="-50" dirty="0">
                <a:solidFill>
                  <a:schemeClr val="tx1">
                    <a:lumMod val="85000"/>
                    <a:lumOff val="15000"/>
                  </a:schemeClr>
                </a:solidFill>
                <a:cs typeface="Arial"/>
              </a:rPr>
              <a:t>form </a:t>
            </a:r>
            <a:r>
              <a:rPr lang="en-US" sz="2200" spc="-140" dirty="0">
                <a:solidFill>
                  <a:schemeClr val="tx1">
                    <a:lumMod val="85000"/>
                    <a:lumOff val="15000"/>
                  </a:schemeClr>
                </a:solidFill>
                <a:cs typeface="Arial"/>
              </a:rPr>
              <a:t>a  </a:t>
            </a:r>
            <a:r>
              <a:rPr lang="en-US" sz="2200" spc="-75" dirty="0">
                <a:solidFill>
                  <a:schemeClr val="tx1">
                    <a:lumMod val="85000"/>
                    <a:lumOff val="15000"/>
                  </a:schemeClr>
                </a:solidFill>
                <a:cs typeface="Arial"/>
              </a:rPr>
              <a:t>complete </a:t>
            </a:r>
            <a:r>
              <a:rPr lang="en-US" sz="2200" spc="-100" dirty="0">
                <a:solidFill>
                  <a:schemeClr val="tx1">
                    <a:lumMod val="85000"/>
                    <a:lumOff val="15000"/>
                  </a:schemeClr>
                </a:solidFill>
                <a:cs typeface="Arial"/>
              </a:rPr>
              <a:t>idea </a:t>
            </a:r>
            <a:r>
              <a:rPr lang="en-US" sz="2200" spc="-45" dirty="0">
                <a:solidFill>
                  <a:schemeClr val="tx1">
                    <a:lumMod val="85000"/>
                    <a:lumOff val="15000"/>
                  </a:schemeClr>
                </a:solidFill>
                <a:cs typeface="Arial"/>
              </a:rPr>
              <a:t>about  </a:t>
            </a:r>
            <a:r>
              <a:rPr lang="en-US" sz="2200" spc="-50" dirty="0">
                <a:solidFill>
                  <a:schemeClr val="tx1">
                    <a:lumMod val="85000"/>
                    <a:lumOff val="15000"/>
                  </a:schemeClr>
                </a:solidFill>
                <a:cs typeface="Arial"/>
              </a:rPr>
              <a:t>the </a:t>
            </a:r>
            <a:r>
              <a:rPr lang="en-US" sz="2200" spc="-25" dirty="0">
                <a:solidFill>
                  <a:schemeClr val="tx1">
                    <a:lumMod val="85000"/>
                    <a:lumOff val="15000"/>
                  </a:schemeClr>
                </a:solidFill>
                <a:cs typeface="Arial"/>
              </a:rPr>
              <a:t>distribution. </a:t>
            </a:r>
            <a:r>
              <a:rPr lang="en-US" sz="2200" spc="-35" dirty="0">
                <a:solidFill>
                  <a:schemeClr val="tx1">
                    <a:lumMod val="85000"/>
                    <a:lumOff val="15000"/>
                  </a:schemeClr>
                </a:solidFill>
                <a:cs typeface="Arial"/>
              </a:rPr>
              <a:t>Let  </a:t>
            </a:r>
            <a:r>
              <a:rPr lang="en-US" sz="2200" spc="-145" dirty="0">
                <a:solidFill>
                  <a:schemeClr val="tx1">
                    <a:lumMod val="85000"/>
                    <a:lumOff val="15000"/>
                  </a:schemeClr>
                </a:solidFill>
                <a:cs typeface="Arial"/>
              </a:rPr>
              <a:t>us </a:t>
            </a:r>
            <a:r>
              <a:rPr lang="en-US" sz="2200" spc="-95" dirty="0">
                <a:solidFill>
                  <a:schemeClr val="tx1">
                    <a:lumMod val="85000"/>
                    <a:lumOff val="15000"/>
                  </a:schemeClr>
                </a:solidFill>
                <a:cs typeface="Arial"/>
              </a:rPr>
              <a:t>consider </a:t>
            </a:r>
            <a:r>
              <a:rPr lang="en-US" sz="2200" spc="-50" dirty="0">
                <a:solidFill>
                  <a:schemeClr val="tx1">
                    <a:lumMod val="85000"/>
                    <a:lumOff val="15000"/>
                  </a:schemeClr>
                </a:solidFill>
                <a:cs typeface="Arial"/>
              </a:rPr>
              <a:t>the  </a:t>
            </a:r>
            <a:r>
              <a:rPr lang="en-US" sz="2200" spc="-55" dirty="0">
                <a:solidFill>
                  <a:schemeClr val="tx1">
                    <a:lumMod val="85000"/>
                    <a:lumOff val="15000"/>
                  </a:schemeClr>
                </a:solidFill>
                <a:cs typeface="Arial"/>
              </a:rPr>
              <a:t>figure </a:t>
            </a:r>
            <a:r>
              <a:rPr lang="en-US" sz="2200" spc="-30" dirty="0">
                <a:solidFill>
                  <a:schemeClr val="tx1">
                    <a:lumMod val="85000"/>
                    <a:lumOff val="15000"/>
                  </a:schemeClr>
                </a:solidFill>
                <a:cs typeface="Arial"/>
              </a:rPr>
              <a:t>in </a:t>
            </a:r>
            <a:r>
              <a:rPr lang="en-US" sz="2200" spc="-65" dirty="0">
                <a:solidFill>
                  <a:schemeClr val="tx1">
                    <a:lumMod val="85000"/>
                    <a:lumOff val="15000"/>
                  </a:schemeClr>
                </a:solidFill>
                <a:cs typeface="Arial"/>
              </a:rPr>
              <a:t>which </a:t>
            </a:r>
            <a:r>
              <a:rPr lang="en-US" sz="2200" spc="-35" dirty="0">
                <a:solidFill>
                  <a:schemeClr val="tx1">
                    <a:lumMod val="85000"/>
                    <a:lumOff val="15000"/>
                  </a:schemeClr>
                </a:solidFill>
                <a:cs typeface="Arial"/>
              </a:rPr>
              <a:t>all  </a:t>
            </a:r>
            <a:r>
              <a:rPr lang="en-US" sz="2200" spc="-50" dirty="0">
                <a:solidFill>
                  <a:schemeClr val="tx1">
                    <a:lumMod val="85000"/>
                    <a:lumOff val="15000"/>
                  </a:schemeClr>
                </a:solidFill>
                <a:cs typeface="Arial"/>
              </a:rPr>
              <a:t>the </a:t>
            </a:r>
            <a:r>
              <a:rPr lang="en-US" sz="2200" spc="-65" dirty="0">
                <a:solidFill>
                  <a:schemeClr val="tx1">
                    <a:lumMod val="85000"/>
                    <a:lumOff val="15000"/>
                  </a:schemeClr>
                </a:solidFill>
                <a:cs typeface="Arial"/>
              </a:rPr>
              <a:t>three</a:t>
            </a:r>
            <a:r>
              <a:rPr lang="en-US" sz="2200" spc="204" dirty="0">
                <a:solidFill>
                  <a:schemeClr val="tx1">
                    <a:lumMod val="85000"/>
                    <a:lumOff val="15000"/>
                  </a:schemeClr>
                </a:solidFill>
                <a:cs typeface="Arial"/>
              </a:rPr>
              <a:t> </a:t>
            </a:r>
            <a:r>
              <a:rPr lang="en-US" sz="2200" spc="-110" dirty="0">
                <a:solidFill>
                  <a:schemeClr val="tx1">
                    <a:lumMod val="85000"/>
                    <a:lumOff val="15000"/>
                  </a:schemeClr>
                </a:solidFill>
                <a:cs typeface="Arial"/>
              </a:rPr>
              <a:t>curves</a:t>
            </a:r>
            <a:endParaRPr lang="en-US" sz="2200" dirty="0">
              <a:solidFill>
                <a:schemeClr val="tx1">
                  <a:lumMod val="85000"/>
                  <a:lumOff val="15000"/>
                </a:schemeClr>
              </a:solidFill>
              <a:cs typeface="Arial"/>
            </a:endParaRPr>
          </a:p>
          <a:p>
            <a:pPr marL="27305" marR="116839">
              <a:lnSpc>
                <a:spcPct val="102200"/>
              </a:lnSpc>
            </a:pPr>
            <a:r>
              <a:rPr lang="en-US" sz="2200" i="1" spc="-40" dirty="0">
                <a:solidFill>
                  <a:schemeClr val="tx1">
                    <a:lumMod val="85000"/>
                    <a:lumOff val="15000"/>
                  </a:schemeClr>
                </a:solidFill>
                <a:cs typeface="Trebuchet MS"/>
              </a:rPr>
              <a:t>A</a:t>
            </a:r>
            <a:r>
              <a:rPr lang="en-US" sz="2200" i="1" spc="-40" dirty="0">
                <a:solidFill>
                  <a:schemeClr val="tx1">
                    <a:lumMod val="85000"/>
                    <a:lumOff val="15000"/>
                  </a:schemeClr>
                </a:solidFill>
                <a:cs typeface="Verdana"/>
              </a:rPr>
              <a:t>, </a:t>
            </a:r>
            <a:r>
              <a:rPr lang="en-US" sz="2200" i="1" spc="75" dirty="0">
                <a:solidFill>
                  <a:schemeClr val="tx1">
                    <a:lumMod val="85000"/>
                    <a:lumOff val="15000"/>
                  </a:schemeClr>
                </a:solidFill>
                <a:cs typeface="Trebuchet MS"/>
              </a:rPr>
              <a:t>B</a:t>
            </a:r>
            <a:r>
              <a:rPr lang="en-US" sz="2200" i="1" spc="75" dirty="0">
                <a:solidFill>
                  <a:schemeClr val="tx1">
                    <a:lumMod val="85000"/>
                    <a:lumOff val="15000"/>
                  </a:schemeClr>
                </a:solidFill>
                <a:cs typeface="Verdana"/>
              </a:rPr>
              <a:t>, </a:t>
            </a:r>
            <a:r>
              <a:rPr lang="en-US" sz="2200" i="1" spc="-80" dirty="0">
                <a:solidFill>
                  <a:schemeClr val="tx1">
                    <a:lumMod val="85000"/>
                    <a:lumOff val="15000"/>
                  </a:schemeClr>
                </a:solidFill>
                <a:cs typeface="Trebuchet MS"/>
              </a:rPr>
              <a:t>and </a:t>
            </a:r>
            <a:r>
              <a:rPr lang="en-US" sz="2200" i="1" spc="60" dirty="0">
                <a:solidFill>
                  <a:schemeClr val="tx1">
                    <a:lumMod val="85000"/>
                    <a:lumOff val="15000"/>
                  </a:schemeClr>
                </a:solidFill>
                <a:cs typeface="Trebuchet MS"/>
              </a:rPr>
              <a:t>C </a:t>
            </a:r>
            <a:r>
              <a:rPr lang="en-US" sz="2200" spc="-130" dirty="0">
                <a:solidFill>
                  <a:schemeClr val="tx1">
                    <a:lumMod val="85000"/>
                    <a:lumOff val="15000"/>
                  </a:schemeClr>
                </a:solidFill>
                <a:cs typeface="Arial"/>
              </a:rPr>
              <a:t>are  </a:t>
            </a:r>
            <a:r>
              <a:rPr lang="en-US" sz="2200" spc="-65" dirty="0">
                <a:solidFill>
                  <a:schemeClr val="tx1">
                    <a:lumMod val="85000"/>
                    <a:lumOff val="15000"/>
                  </a:schemeClr>
                </a:solidFill>
                <a:uFill>
                  <a:solidFill>
                    <a:srgbClr val="7F007F"/>
                  </a:solidFill>
                </a:uFill>
                <a:cs typeface="Arial"/>
              </a:rPr>
              <a:t>symmetrical </a:t>
            </a:r>
            <a:r>
              <a:rPr lang="en-US" sz="2200" spc="-45" dirty="0">
                <a:solidFill>
                  <a:schemeClr val="tx1">
                    <a:lumMod val="85000"/>
                    <a:lumOff val="15000"/>
                  </a:schemeClr>
                </a:solidFill>
                <a:uFill>
                  <a:solidFill>
                    <a:srgbClr val="7F007F"/>
                  </a:solidFill>
                </a:uFill>
                <a:cs typeface="Arial"/>
              </a:rPr>
              <a:t>about </a:t>
            </a:r>
            <a:r>
              <a:rPr lang="en-US" sz="2200" spc="-45" dirty="0">
                <a:solidFill>
                  <a:schemeClr val="tx1">
                    <a:lumMod val="85000"/>
                    <a:lumOff val="15000"/>
                  </a:schemeClr>
                </a:solidFill>
                <a:cs typeface="Arial"/>
              </a:rPr>
              <a:t> </a:t>
            </a:r>
            <a:r>
              <a:rPr lang="en-US" sz="2200" spc="-50" dirty="0">
                <a:solidFill>
                  <a:schemeClr val="tx1">
                    <a:lumMod val="85000"/>
                    <a:lumOff val="15000"/>
                  </a:schemeClr>
                </a:solidFill>
                <a:uFill>
                  <a:solidFill>
                    <a:srgbClr val="7F007F"/>
                  </a:solidFill>
                </a:uFill>
                <a:cs typeface="Arial"/>
              </a:rPr>
              <a:t>the </a:t>
            </a:r>
            <a:r>
              <a:rPr lang="en-US" sz="2200" spc="-125" dirty="0">
                <a:solidFill>
                  <a:schemeClr val="tx1">
                    <a:lumMod val="85000"/>
                    <a:lumOff val="15000"/>
                  </a:schemeClr>
                </a:solidFill>
                <a:uFill>
                  <a:solidFill>
                    <a:srgbClr val="7F007F"/>
                  </a:solidFill>
                </a:uFill>
                <a:cs typeface="Arial"/>
              </a:rPr>
              <a:t>mean </a:t>
            </a:r>
            <a:r>
              <a:rPr lang="en-US" sz="2200" spc="-100" dirty="0">
                <a:solidFill>
                  <a:schemeClr val="tx1">
                    <a:lumMod val="85000"/>
                    <a:lumOff val="15000"/>
                  </a:schemeClr>
                </a:solidFill>
                <a:uFill>
                  <a:solidFill>
                    <a:srgbClr val="7F007F"/>
                  </a:solidFill>
                </a:uFill>
                <a:cs typeface="Arial"/>
              </a:rPr>
              <a:t>and </a:t>
            </a:r>
            <a:r>
              <a:rPr lang="en-US" sz="2200" spc="-125" dirty="0">
                <a:solidFill>
                  <a:schemeClr val="tx1">
                    <a:lumMod val="85000"/>
                    <a:lumOff val="15000"/>
                  </a:schemeClr>
                </a:solidFill>
                <a:uFill>
                  <a:solidFill>
                    <a:srgbClr val="7F007F"/>
                  </a:solidFill>
                </a:uFill>
                <a:cs typeface="Arial"/>
              </a:rPr>
              <a:t>have </a:t>
            </a:r>
            <a:r>
              <a:rPr lang="en-US" sz="2200" spc="-125" dirty="0">
                <a:solidFill>
                  <a:schemeClr val="tx1">
                    <a:lumMod val="85000"/>
                    <a:lumOff val="15000"/>
                  </a:schemeClr>
                </a:solidFill>
                <a:cs typeface="Arial"/>
              </a:rPr>
              <a:t> </a:t>
            </a:r>
            <a:r>
              <a:rPr lang="en-US" sz="2200" spc="-50" dirty="0">
                <a:solidFill>
                  <a:schemeClr val="tx1">
                    <a:lumMod val="85000"/>
                    <a:lumOff val="15000"/>
                  </a:schemeClr>
                </a:solidFill>
                <a:uFill>
                  <a:solidFill>
                    <a:srgbClr val="7F007F"/>
                  </a:solidFill>
                </a:uFill>
                <a:cs typeface="Arial"/>
              </a:rPr>
              <a:t>the </a:t>
            </a:r>
            <a:r>
              <a:rPr lang="en-US" sz="2200" spc="-155" dirty="0">
                <a:solidFill>
                  <a:schemeClr val="tx1">
                    <a:lumMod val="85000"/>
                    <a:lumOff val="15000"/>
                  </a:schemeClr>
                </a:solidFill>
                <a:uFill>
                  <a:solidFill>
                    <a:srgbClr val="7F007F"/>
                  </a:solidFill>
                </a:uFill>
                <a:cs typeface="Arial"/>
              </a:rPr>
              <a:t>same</a:t>
            </a:r>
            <a:r>
              <a:rPr lang="en-US" sz="2200" spc="-110" dirty="0">
                <a:solidFill>
                  <a:schemeClr val="tx1">
                    <a:lumMod val="85000"/>
                    <a:lumOff val="15000"/>
                  </a:schemeClr>
                </a:solidFill>
                <a:uFill>
                  <a:solidFill>
                    <a:srgbClr val="7F007F"/>
                  </a:solidFill>
                </a:uFill>
                <a:cs typeface="Arial"/>
              </a:rPr>
              <a:t> </a:t>
            </a:r>
            <a:r>
              <a:rPr lang="en-US" sz="2200" spc="-90" dirty="0">
                <a:solidFill>
                  <a:schemeClr val="tx1">
                    <a:lumMod val="85000"/>
                    <a:lumOff val="15000"/>
                  </a:schemeClr>
                </a:solidFill>
                <a:uFill>
                  <a:solidFill>
                    <a:srgbClr val="7F007F"/>
                  </a:solidFill>
                </a:uFill>
                <a:cs typeface="Arial"/>
              </a:rPr>
              <a:t>range.</a:t>
            </a:r>
            <a:endParaRPr lang="en-US" sz="2200" dirty="0">
              <a:solidFill>
                <a:schemeClr val="tx1">
                  <a:lumMod val="85000"/>
                  <a:lumOff val="15000"/>
                </a:schemeClr>
              </a:solidFill>
              <a:cs typeface="Arial"/>
            </a:endParaRPr>
          </a:p>
          <a:p>
            <a:pPr marL="0" indent="0">
              <a:buNone/>
            </a:pPr>
            <a:endParaRPr lang="en-US" sz="2200" dirty="0">
              <a:solidFill>
                <a:schemeClr val="tx1">
                  <a:lumMod val="85000"/>
                  <a:lumOff val="15000"/>
                </a:schemeClr>
              </a:solidFill>
            </a:endParaRPr>
          </a:p>
        </p:txBody>
      </p:sp>
      <p:sp>
        <p:nvSpPr>
          <p:cNvPr id="4" name="Date Placeholder 3"/>
          <p:cNvSpPr>
            <a:spLocks noGrp="1"/>
          </p:cNvSpPr>
          <p:nvPr>
            <p:ph type="dt" sz="half" idx="10"/>
          </p:nvPr>
        </p:nvSpPr>
        <p:spPr/>
        <p:txBody>
          <a:bodyPr/>
          <a:lstStyle/>
          <a:p>
            <a:fld id="{73656DF4-8E97-4F1B-AE40-3D63248B393A}"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Kurtosis (CO1)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
        <p:nvSpPr>
          <p:cNvPr id="9" name="object 34"/>
          <p:cNvSpPr/>
          <p:nvPr/>
        </p:nvSpPr>
        <p:spPr>
          <a:xfrm>
            <a:off x="2576186" y="3048000"/>
            <a:ext cx="4156911" cy="2598245"/>
          </a:xfrm>
          <a:prstGeom prst="rect">
            <a:avLst/>
          </a:prstGeom>
          <a:blipFill>
            <a:blip r:embed="rId2" cstate="print"/>
            <a:stretch>
              <a:fillRect/>
            </a:stretch>
          </a:blipFill>
        </p:spPr>
        <p:txBody>
          <a:bodyPr wrap="square" lIns="0" tIns="0" rIns="0" bIns="0" rtlCol="0"/>
          <a:lstStyle/>
          <a:p>
            <a:endParaRPr dirty="0">
              <a:latin typeface="Times New Roman" panose="02020603050405020304" pitchFamily="18" charset="0"/>
            </a:endParaRPr>
          </a:p>
        </p:txBody>
      </p:sp>
    </p:spTree>
    <p:extLst>
      <p:ext uri="{BB962C8B-B14F-4D97-AF65-F5344CB8AC3E}">
        <p14:creationId xmlns:p14="http://schemas.microsoft.com/office/powerpoint/2010/main" val="40717101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lnSpc>
                    <a:spcPct val="100000"/>
                  </a:lnSpc>
                  <a:spcBef>
                    <a:spcPts val="1245"/>
                  </a:spcBef>
                  <a:buNone/>
                </a:pPr>
                <a:r>
                  <a:rPr lang="en-US" sz="2200" b="1" spc="-60" dirty="0">
                    <a:solidFill>
                      <a:schemeClr val="tx1">
                        <a:lumMod val="85000"/>
                        <a:lumOff val="15000"/>
                      </a:schemeClr>
                    </a:solidFill>
                  </a:rPr>
                  <a:t>Definition: </a:t>
                </a:r>
                <a:r>
                  <a:rPr lang="en-US" sz="2200" spc="-50" dirty="0">
                    <a:solidFill>
                      <a:schemeClr val="tx1">
                        <a:lumMod val="85000"/>
                        <a:lumOff val="15000"/>
                      </a:schemeClr>
                    </a:solidFill>
                  </a:rPr>
                  <a:t>Kurtosis </a:t>
                </a:r>
                <a:r>
                  <a:rPr lang="en-US" sz="2200" spc="-95" dirty="0">
                    <a:solidFill>
                      <a:schemeClr val="tx1">
                        <a:lumMod val="85000"/>
                        <a:lumOff val="15000"/>
                      </a:schemeClr>
                    </a:solidFill>
                  </a:rPr>
                  <a:t>is </a:t>
                </a:r>
                <a:r>
                  <a:rPr lang="en-US" sz="2200" spc="-110" dirty="0">
                    <a:solidFill>
                      <a:schemeClr val="tx1">
                        <a:lumMod val="85000"/>
                        <a:lumOff val="15000"/>
                      </a:schemeClr>
                    </a:solidFill>
                  </a:rPr>
                  <a:t>also </a:t>
                </a:r>
                <a:r>
                  <a:rPr lang="en-US" sz="2200" spc="-85" dirty="0">
                    <a:solidFill>
                      <a:schemeClr val="tx1">
                        <a:lumMod val="85000"/>
                        <a:lumOff val="15000"/>
                      </a:schemeClr>
                    </a:solidFill>
                  </a:rPr>
                  <a:t>known </a:t>
                </a:r>
                <a:r>
                  <a:rPr lang="en-US" sz="2200" spc="-175" dirty="0">
                    <a:solidFill>
                      <a:schemeClr val="tx1">
                        <a:lumMod val="85000"/>
                        <a:lumOff val="15000"/>
                      </a:schemeClr>
                    </a:solidFill>
                  </a:rPr>
                  <a:t>as </a:t>
                </a:r>
                <a:r>
                  <a:rPr lang="en-US" sz="2200" i="1" spc="-85" dirty="0">
                    <a:solidFill>
                      <a:schemeClr val="tx1">
                        <a:lumMod val="85000"/>
                        <a:lumOff val="15000"/>
                      </a:schemeClr>
                    </a:solidFill>
                    <a:uFill>
                      <a:solidFill>
                        <a:srgbClr val="0000FF"/>
                      </a:solidFill>
                    </a:uFill>
                  </a:rPr>
                  <a:t>Convexity </a:t>
                </a:r>
                <a:r>
                  <a:rPr lang="en-US" sz="2200" i="1" spc="-120" dirty="0">
                    <a:solidFill>
                      <a:schemeClr val="tx1">
                        <a:lumMod val="85000"/>
                        <a:lumOff val="15000"/>
                      </a:schemeClr>
                    </a:solidFill>
                    <a:uFill>
                      <a:solidFill>
                        <a:srgbClr val="0000FF"/>
                      </a:solidFill>
                    </a:uFill>
                  </a:rPr>
                  <a:t>of the </a:t>
                </a:r>
                <a:r>
                  <a:rPr lang="en-US" sz="2200" i="1" spc="-85" dirty="0">
                    <a:solidFill>
                      <a:schemeClr val="tx1">
                        <a:lumMod val="85000"/>
                        <a:lumOff val="15000"/>
                      </a:schemeClr>
                    </a:solidFill>
                    <a:uFill>
                      <a:solidFill>
                        <a:srgbClr val="0000FF"/>
                      </a:solidFill>
                    </a:uFill>
                  </a:rPr>
                  <a:t>Frequency </a:t>
                </a:r>
                <a:r>
                  <a:rPr lang="en-US" sz="2200" i="1" spc="-85" dirty="0">
                    <a:solidFill>
                      <a:schemeClr val="tx1">
                        <a:lumMod val="85000"/>
                        <a:lumOff val="15000"/>
                      </a:schemeClr>
                    </a:solidFill>
                  </a:rPr>
                  <a:t> </a:t>
                </a:r>
                <a:r>
                  <a:rPr lang="en-US" sz="2200" i="1" spc="-80" dirty="0">
                    <a:solidFill>
                      <a:schemeClr val="tx1">
                        <a:lumMod val="85000"/>
                        <a:lumOff val="15000"/>
                      </a:schemeClr>
                    </a:solidFill>
                    <a:uFill>
                      <a:solidFill>
                        <a:srgbClr val="0000FF"/>
                      </a:solidFill>
                    </a:uFill>
                  </a:rPr>
                  <a:t>Curve</a:t>
                </a:r>
                <a:r>
                  <a:rPr lang="en-US" sz="2200" i="1" spc="-80" dirty="0">
                    <a:solidFill>
                      <a:schemeClr val="tx1">
                        <a:lumMod val="85000"/>
                        <a:lumOff val="15000"/>
                      </a:schemeClr>
                    </a:solidFill>
                  </a:rPr>
                  <a:t> </a:t>
                </a:r>
                <a:r>
                  <a:rPr lang="en-US" sz="2200" spc="-120" dirty="0">
                    <a:solidFill>
                      <a:schemeClr val="tx1">
                        <a:lumMod val="85000"/>
                        <a:lumOff val="15000"/>
                      </a:schemeClr>
                    </a:solidFill>
                  </a:rPr>
                  <a:t>due </a:t>
                </a:r>
                <a:r>
                  <a:rPr lang="en-US" sz="2200" spc="15" dirty="0">
                    <a:solidFill>
                      <a:schemeClr val="tx1">
                        <a:lumMod val="85000"/>
                        <a:lumOff val="15000"/>
                      </a:schemeClr>
                    </a:solidFill>
                  </a:rPr>
                  <a:t>to </a:t>
                </a:r>
                <a:r>
                  <a:rPr lang="en-US" sz="2200" spc="-25" dirty="0">
                    <a:solidFill>
                      <a:schemeClr val="tx1">
                        <a:lumMod val="85000"/>
                        <a:lumOff val="15000"/>
                      </a:schemeClr>
                    </a:solidFill>
                  </a:rPr>
                  <a:t>Prof. </a:t>
                </a:r>
                <a:r>
                  <a:rPr lang="en-US" sz="2200" spc="-35" dirty="0">
                    <a:solidFill>
                      <a:schemeClr val="tx1">
                        <a:lumMod val="85000"/>
                        <a:lumOff val="15000"/>
                      </a:schemeClr>
                    </a:solidFill>
                  </a:rPr>
                  <a:t>Karl</a:t>
                </a:r>
                <a:r>
                  <a:rPr lang="en-US" sz="2200" dirty="0">
                    <a:solidFill>
                      <a:schemeClr val="tx1">
                        <a:lumMod val="85000"/>
                        <a:lumOff val="15000"/>
                      </a:schemeClr>
                    </a:solidFill>
                  </a:rPr>
                  <a:t> </a:t>
                </a:r>
                <a:r>
                  <a:rPr lang="en-US" sz="2200" spc="-110" dirty="0">
                    <a:solidFill>
                      <a:schemeClr val="tx1">
                        <a:lumMod val="85000"/>
                        <a:lumOff val="15000"/>
                      </a:schemeClr>
                    </a:solidFill>
                  </a:rPr>
                  <a:t>Pearson.</a:t>
                </a:r>
                <a:endParaRPr lang="en-US" sz="2200" dirty="0">
                  <a:solidFill>
                    <a:schemeClr val="tx1">
                      <a:lumMod val="85000"/>
                      <a:lumOff val="15000"/>
                    </a:schemeClr>
                  </a:solidFill>
                </a:endParaRPr>
              </a:p>
              <a:p>
                <a:pPr marL="454025" marR="315595">
                  <a:lnSpc>
                    <a:spcPct val="102200"/>
                  </a:lnSpc>
                  <a:spcBef>
                    <a:spcPts val="434"/>
                  </a:spcBef>
                </a:pPr>
                <a:r>
                  <a:rPr lang="en-US" sz="2200" spc="60" dirty="0">
                    <a:solidFill>
                      <a:schemeClr val="tx1">
                        <a:lumMod val="85000"/>
                        <a:lumOff val="15000"/>
                      </a:schemeClr>
                    </a:solidFill>
                  </a:rPr>
                  <a:t>It </a:t>
                </a:r>
                <a:r>
                  <a:rPr lang="en-US" sz="2200" i="1" spc="-110" dirty="0">
                    <a:solidFill>
                      <a:schemeClr val="tx1">
                        <a:lumMod val="85000"/>
                        <a:lumOff val="15000"/>
                      </a:schemeClr>
                    </a:solidFill>
                    <a:uFill>
                      <a:solidFill>
                        <a:srgbClr val="0000FF"/>
                      </a:solidFill>
                    </a:uFill>
                  </a:rPr>
                  <a:t>enables </a:t>
                </a:r>
                <a:r>
                  <a:rPr lang="en-US" sz="2200" i="1" spc="-65" dirty="0">
                    <a:solidFill>
                      <a:schemeClr val="tx1">
                        <a:lumMod val="85000"/>
                        <a:lumOff val="15000"/>
                      </a:schemeClr>
                    </a:solidFill>
                    <a:uFill>
                      <a:solidFill>
                        <a:srgbClr val="0000FF"/>
                      </a:solidFill>
                    </a:uFill>
                  </a:rPr>
                  <a:t>us </a:t>
                </a:r>
                <a:r>
                  <a:rPr lang="en-US" sz="2200" i="1" spc="-90" dirty="0">
                    <a:solidFill>
                      <a:schemeClr val="tx1">
                        <a:lumMod val="85000"/>
                        <a:lumOff val="15000"/>
                      </a:schemeClr>
                    </a:solidFill>
                    <a:uFill>
                      <a:solidFill>
                        <a:srgbClr val="0000FF"/>
                      </a:solidFill>
                    </a:uFill>
                  </a:rPr>
                  <a:t>to </a:t>
                </a:r>
                <a:r>
                  <a:rPr lang="en-US" sz="2200" i="1" spc="-100" dirty="0">
                    <a:solidFill>
                      <a:schemeClr val="tx1">
                        <a:lumMod val="85000"/>
                        <a:lumOff val="15000"/>
                      </a:schemeClr>
                    </a:solidFill>
                    <a:uFill>
                      <a:solidFill>
                        <a:srgbClr val="0000FF"/>
                      </a:solidFill>
                    </a:uFill>
                  </a:rPr>
                  <a:t>have </a:t>
                </a:r>
                <a:r>
                  <a:rPr lang="en-US" sz="2200" i="1" spc="-75" dirty="0">
                    <a:solidFill>
                      <a:schemeClr val="tx1">
                        <a:lumMod val="85000"/>
                        <a:lumOff val="15000"/>
                      </a:schemeClr>
                    </a:solidFill>
                    <a:uFill>
                      <a:solidFill>
                        <a:srgbClr val="0000FF"/>
                      </a:solidFill>
                    </a:uFill>
                  </a:rPr>
                  <a:t>an </a:t>
                </a:r>
                <a:r>
                  <a:rPr lang="en-US" sz="2200" i="1" spc="-114" dirty="0">
                    <a:solidFill>
                      <a:schemeClr val="tx1">
                        <a:lumMod val="85000"/>
                        <a:lumOff val="15000"/>
                      </a:schemeClr>
                    </a:solidFill>
                    <a:uFill>
                      <a:solidFill>
                        <a:srgbClr val="0000FF"/>
                      </a:solidFill>
                    </a:uFill>
                  </a:rPr>
                  <a:t>idea </a:t>
                </a:r>
                <a:r>
                  <a:rPr lang="en-US" sz="2200" i="1" spc="-75" dirty="0">
                    <a:solidFill>
                      <a:schemeClr val="tx1">
                        <a:lumMod val="85000"/>
                        <a:lumOff val="15000"/>
                      </a:schemeClr>
                    </a:solidFill>
                    <a:uFill>
                      <a:solidFill>
                        <a:srgbClr val="0000FF"/>
                      </a:solidFill>
                    </a:uFill>
                  </a:rPr>
                  <a:t>about </a:t>
                </a:r>
                <a:r>
                  <a:rPr lang="en-US" sz="2200" i="1" spc="-120" dirty="0">
                    <a:solidFill>
                      <a:schemeClr val="tx1">
                        <a:lumMod val="85000"/>
                        <a:lumOff val="15000"/>
                      </a:schemeClr>
                    </a:solidFill>
                    <a:uFill>
                      <a:solidFill>
                        <a:srgbClr val="0000FF"/>
                      </a:solidFill>
                    </a:uFill>
                  </a:rPr>
                  <a:t>the </a:t>
                </a:r>
                <a:r>
                  <a:rPr lang="en-US" sz="2200" i="1" spc="-105" dirty="0">
                    <a:solidFill>
                      <a:schemeClr val="tx1">
                        <a:lumMod val="85000"/>
                        <a:lumOff val="15000"/>
                      </a:schemeClr>
                    </a:solidFill>
                    <a:uFill>
                      <a:solidFill>
                        <a:srgbClr val="0000FF"/>
                      </a:solidFill>
                    </a:uFill>
                  </a:rPr>
                  <a:t>flatness </a:t>
                </a:r>
                <a:r>
                  <a:rPr lang="en-US" sz="2200" i="1" spc="-130" dirty="0">
                    <a:solidFill>
                      <a:schemeClr val="tx1">
                        <a:lumMod val="85000"/>
                        <a:lumOff val="15000"/>
                      </a:schemeClr>
                    </a:solidFill>
                    <a:uFill>
                      <a:solidFill>
                        <a:srgbClr val="0000FF"/>
                      </a:solidFill>
                    </a:uFill>
                  </a:rPr>
                  <a:t>or </a:t>
                </a:r>
                <a:r>
                  <a:rPr lang="en-US" sz="2200" i="1" spc="-130" dirty="0">
                    <a:solidFill>
                      <a:schemeClr val="tx1">
                        <a:lumMod val="85000"/>
                        <a:lumOff val="15000"/>
                      </a:schemeClr>
                    </a:solidFill>
                  </a:rPr>
                  <a:t> </a:t>
                </a:r>
                <a:r>
                  <a:rPr lang="en-US" sz="2200" i="1" spc="-95" dirty="0" err="1">
                    <a:solidFill>
                      <a:schemeClr val="tx1">
                        <a:lumMod val="85000"/>
                        <a:lumOff val="15000"/>
                      </a:schemeClr>
                    </a:solidFill>
                    <a:uFill>
                      <a:solidFill>
                        <a:srgbClr val="0000FF"/>
                      </a:solidFill>
                    </a:uFill>
                  </a:rPr>
                  <a:t>peakness</a:t>
                </a:r>
                <a:r>
                  <a:rPr lang="en-US" sz="2200" i="1" spc="-95" dirty="0">
                    <a:solidFill>
                      <a:schemeClr val="tx1">
                        <a:lumMod val="85000"/>
                        <a:lumOff val="15000"/>
                      </a:schemeClr>
                    </a:solidFill>
                  </a:rPr>
                  <a:t> </a:t>
                </a:r>
                <a:r>
                  <a:rPr lang="en-US" sz="2200" spc="-30" dirty="0">
                    <a:solidFill>
                      <a:schemeClr val="tx1">
                        <a:lumMod val="85000"/>
                        <a:lumOff val="15000"/>
                      </a:schemeClr>
                    </a:solidFill>
                  </a:rPr>
                  <a:t>of </a:t>
                </a:r>
                <a:r>
                  <a:rPr lang="en-US" sz="2200" spc="-50" dirty="0">
                    <a:solidFill>
                      <a:schemeClr val="tx1">
                        <a:lumMod val="85000"/>
                        <a:lumOff val="15000"/>
                      </a:schemeClr>
                    </a:solidFill>
                  </a:rPr>
                  <a:t>the </a:t>
                </a:r>
                <a:r>
                  <a:rPr lang="en-US" sz="2200" spc="-85" dirty="0">
                    <a:solidFill>
                      <a:schemeClr val="tx1">
                        <a:lumMod val="85000"/>
                        <a:lumOff val="15000"/>
                      </a:schemeClr>
                    </a:solidFill>
                  </a:rPr>
                  <a:t>frequency</a:t>
                </a:r>
                <a:r>
                  <a:rPr lang="en-US" sz="2200" spc="95" dirty="0">
                    <a:solidFill>
                      <a:schemeClr val="tx1">
                        <a:lumMod val="85000"/>
                        <a:lumOff val="15000"/>
                      </a:schemeClr>
                    </a:solidFill>
                  </a:rPr>
                  <a:t> </a:t>
                </a:r>
                <a:r>
                  <a:rPr lang="en-US" sz="2200" spc="-75" dirty="0">
                    <a:solidFill>
                      <a:schemeClr val="tx1">
                        <a:lumMod val="85000"/>
                        <a:lumOff val="15000"/>
                      </a:schemeClr>
                    </a:solidFill>
                  </a:rPr>
                  <a:t>curve.</a:t>
                </a:r>
                <a:endParaRPr lang="en-US" sz="2200" dirty="0">
                  <a:solidFill>
                    <a:schemeClr val="tx1">
                      <a:lumMod val="85000"/>
                      <a:lumOff val="15000"/>
                    </a:schemeClr>
                  </a:solidFill>
                </a:endParaRPr>
              </a:p>
              <a:p>
                <a:pPr marL="454025">
                  <a:spcBef>
                    <a:spcPts val="475"/>
                  </a:spcBef>
                </a:pPr>
                <a:r>
                  <a:rPr lang="en-US" sz="2200" spc="60" dirty="0">
                    <a:solidFill>
                      <a:schemeClr val="tx1">
                        <a:lumMod val="85000"/>
                        <a:lumOff val="15000"/>
                      </a:schemeClr>
                    </a:solidFill>
                  </a:rPr>
                  <a:t>It </a:t>
                </a:r>
                <a:r>
                  <a:rPr lang="en-US" sz="2200" spc="-95" dirty="0">
                    <a:solidFill>
                      <a:schemeClr val="tx1">
                        <a:lumMod val="85000"/>
                        <a:lumOff val="15000"/>
                      </a:schemeClr>
                    </a:solidFill>
                  </a:rPr>
                  <a:t>is </a:t>
                </a:r>
                <a:r>
                  <a:rPr lang="en-US" sz="2200" spc="-130" dirty="0">
                    <a:solidFill>
                      <a:schemeClr val="tx1">
                        <a:lumMod val="85000"/>
                        <a:lumOff val="15000"/>
                      </a:schemeClr>
                    </a:solidFill>
                  </a:rPr>
                  <a:t>measure </a:t>
                </a:r>
                <a:r>
                  <a:rPr lang="en-US" sz="2200" spc="-105" dirty="0">
                    <a:solidFill>
                      <a:schemeClr val="tx1">
                        <a:lumMod val="85000"/>
                        <a:lumOff val="15000"/>
                      </a:schemeClr>
                    </a:solidFill>
                  </a:rPr>
                  <a:t>by </a:t>
                </a:r>
                <a:r>
                  <a:rPr lang="en-US" sz="2200" spc="-50" dirty="0">
                    <a:solidFill>
                      <a:schemeClr val="tx1">
                        <a:lumMod val="85000"/>
                        <a:lumOff val="15000"/>
                      </a:schemeClr>
                    </a:solidFill>
                  </a:rPr>
                  <a:t>the coefficient </a:t>
                </a:r>
                <a:r>
                  <a:rPr lang="en-US" sz="2200" i="1" spc="-50" dirty="0">
                    <a:solidFill>
                      <a:schemeClr val="tx1">
                        <a:lumMod val="85000"/>
                        <a:lumOff val="15000"/>
                      </a:schemeClr>
                    </a:solidFill>
                  </a:rPr>
                  <a:t>β</a:t>
                </a:r>
                <a:r>
                  <a:rPr lang="en-US" sz="2200" spc="-75" baseline="-12077" dirty="0">
                    <a:solidFill>
                      <a:schemeClr val="tx1">
                        <a:lumMod val="85000"/>
                        <a:lumOff val="15000"/>
                      </a:schemeClr>
                    </a:solidFill>
                  </a:rPr>
                  <a:t>2 </a:t>
                </a:r>
                <a:r>
                  <a:rPr lang="en-US" sz="2200" spc="-75" dirty="0">
                    <a:solidFill>
                      <a:schemeClr val="tx1">
                        <a:lumMod val="85000"/>
                        <a:lumOff val="15000"/>
                      </a:schemeClr>
                    </a:solidFill>
                  </a:rPr>
                  <a:t>or </a:t>
                </a:r>
                <a:r>
                  <a:rPr lang="en-US" sz="2200" spc="-20" dirty="0">
                    <a:solidFill>
                      <a:schemeClr val="tx1">
                        <a:lumMod val="85000"/>
                        <a:lumOff val="15000"/>
                      </a:schemeClr>
                    </a:solidFill>
                  </a:rPr>
                  <a:t>its </a:t>
                </a:r>
                <a:r>
                  <a:rPr lang="en-US" sz="2200" spc="-55" dirty="0">
                    <a:solidFill>
                      <a:schemeClr val="tx1">
                        <a:lumMod val="85000"/>
                        <a:lumOff val="15000"/>
                      </a:schemeClr>
                    </a:solidFill>
                  </a:rPr>
                  <a:t>derivation</a:t>
                </a:r>
                <a:r>
                  <a:rPr lang="en-US" sz="2200" spc="-114" dirty="0">
                    <a:solidFill>
                      <a:schemeClr val="tx1">
                        <a:lumMod val="85000"/>
                        <a:lumOff val="15000"/>
                      </a:schemeClr>
                    </a:solidFill>
                  </a:rPr>
                  <a:t> </a:t>
                </a:r>
                <a:r>
                  <a:rPr lang="en-US" sz="2200" i="1" spc="-65" dirty="0">
                    <a:solidFill>
                      <a:schemeClr val="tx1">
                        <a:lumMod val="85000"/>
                        <a:lumOff val="15000"/>
                      </a:schemeClr>
                    </a:solidFill>
                  </a:rPr>
                  <a:t>γ</a:t>
                </a:r>
                <a:r>
                  <a:rPr lang="en-US" sz="2200" spc="-97" baseline="-12077" dirty="0">
                    <a:solidFill>
                      <a:schemeClr val="tx1">
                        <a:lumMod val="85000"/>
                        <a:lumOff val="15000"/>
                      </a:schemeClr>
                    </a:solidFill>
                  </a:rPr>
                  <a:t>2 </a:t>
                </a:r>
                <a:r>
                  <a:rPr lang="en-US" sz="2200" spc="-90" dirty="0">
                    <a:solidFill>
                      <a:schemeClr val="tx1">
                        <a:lumMod val="85000"/>
                        <a:lumOff val="15000"/>
                      </a:schemeClr>
                    </a:solidFill>
                  </a:rPr>
                  <a:t>given</a:t>
                </a:r>
                <a:r>
                  <a:rPr lang="en-US" sz="2200" spc="85" dirty="0">
                    <a:solidFill>
                      <a:schemeClr val="tx1">
                        <a:lumMod val="85000"/>
                        <a:lumOff val="15000"/>
                      </a:schemeClr>
                    </a:solidFill>
                  </a:rPr>
                  <a:t> </a:t>
                </a:r>
                <a:r>
                  <a:rPr lang="en-US" sz="2200" spc="-120" dirty="0">
                    <a:solidFill>
                      <a:schemeClr val="tx1">
                        <a:lumMod val="85000"/>
                        <a:lumOff val="15000"/>
                      </a:schemeClr>
                    </a:solidFill>
                  </a:rPr>
                  <a:t>as:</a:t>
                </a:r>
              </a:p>
              <a:p>
                <a:pPr marL="111125" indent="0">
                  <a:spcBef>
                    <a:spcPts val="475"/>
                  </a:spcBef>
                  <a:buNone/>
                </a:pPr>
                <a14:m>
                  <m:oMathPara xmlns:m="http://schemas.openxmlformats.org/officeDocument/2006/math">
                    <m:oMathParaPr>
                      <m:jc m:val="centerGroup"/>
                    </m:oMathParaPr>
                    <m:oMath xmlns:m="http://schemas.openxmlformats.org/officeDocument/2006/math">
                      <m:sSub>
                        <m:sSubPr>
                          <m:ctrlPr>
                            <a:rPr lang="en-US" sz="2200" i="1" smtClean="0">
                              <a:solidFill>
                                <a:schemeClr val="tx1">
                                  <a:lumMod val="85000"/>
                                  <a:lumOff val="15000"/>
                                </a:schemeClr>
                              </a:solidFill>
                              <a:latin typeface="Cambria Math" panose="02040503050406030204" pitchFamily="18" charset="0"/>
                              <a:cs typeface="Arial"/>
                            </a:rPr>
                          </m:ctrlPr>
                        </m:sSubPr>
                        <m:e>
                          <m:r>
                            <a:rPr lang="en-US" sz="2200" i="1" smtClean="0">
                              <a:solidFill>
                                <a:schemeClr val="tx1">
                                  <a:lumMod val="85000"/>
                                  <a:lumOff val="15000"/>
                                </a:schemeClr>
                              </a:solidFill>
                              <a:latin typeface="Cambria Math"/>
                              <a:ea typeface="Cambria Math"/>
                              <a:cs typeface="Arial"/>
                            </a:rPr>
                            <m:t>𝛽</m:t>
                          </m:r>
                        </m:e>
                        <m:sub>
                          <m:r>
                            <a:rPr lang="en-US" sz="2200" b="0" i="1" smtClean="0">
                              <a:solidFill>
                                <a:schemeClr val="tx1">
                                  <a:lumMod val="85000"/>
                                  <a:lumOff val="15000"/>
                                </a:schemeClr>
                              </a:solidFill>
                              <a:latin typeface="Cambria Math"/>
                              <a:cs typeface="Arial"/>
                            </a:rPr>
                            <m:t>2</m:t>
                          </m:r>
                        </m:sub>
                      </m:sSub>
                      <m:r>
                        <a:rPr lang="en-US" sz="2200" b="0" i="1" smtClean="0">
                          <a:solidFill>
                            <a:schemeClr val="tx1">
                              <a:lumMod val="85000"/>
                              <a:lumOff val="15000"/>
                            </a:schemeClr>
                          </a:solidFill>
                          <a:latin typeface="Cambria Math"/>
                          <a:cs typeface="Arial"/>
                        </a:rPr>
                        <m:t>=</m:t>
                      </m:r>
                      <m:f>
                        <m:fPr>
                          <m:ctrlPr>
                            <a:rPr lang="en-US" sz="2200" b="0" i="1" smtClean="0">
                              <a:solidFill>
                                <a:schemeClr val="tx1">
                                  <a:lumMod val="85000"/>
                                  <a:lumOff val="15000"/>
                                </a:schemeClr>
                              </a:solidFill>
                              <a:latin typeface="Cambria Math" panose="02040503050406030204" pitchFamily="18" charset="0"/>
                              <a:cs typeface="Arial"/>
                            </a:rPr>
                          </m:ctrlPr>
                        </m:fPr>
                        <m:num>
                          <m:sSub>
                            <m:sSubPr>
                              <m:ctrlPr>
                                <a:rPr lang="en-US" sz="2200" b="0" i="1" smtClean="0">
                                  <a:solidFill>
                                    <a:schemeClr val="tx1">
                                      <a:lumMod val="85000"/>
                                      <a:lumOff val="15000"/>
                                    </a:schemeClr>
                                  </a:solidFill>
                                  <a:latin typeface="Cambria Math" panose="02040503050406030204" pitchFamily="18" charset="0"/>
                                  <a:cs typeface="Arial"/>
                                </a:rPr>
                              </m:ctrlPr>
                            </m:sSubPr>
                            <m:e>
                              <m:r>
                                <a:rPr lang="en-US" sz="2200" b="0" i="1" smtClean="0">
                                  <a:solidFill>
                                    <a:schemeClr val="tx1">
                                      <a:lumMod val="85000"/>
                                      <a:lumOff val="15000"/>
                                    </a:schemeClr>
                                  </a:solidFill>
                                  <a:latin typeface="Cambria Math"/>
                                  <a:ea typeface="Cambria Math"/>
                                  <a:cs typeface="Arial"/>
                                </a:rPr>
                                <m:t>𝜇</m:t>
                              </m:r>
                            </m:e>
                            <m:sub>
                              <m:r>
                                <a:rPr lang="en-US" sz="2200" b="0" i="1" smtClean="0">
                                  <a:solidFill>
                                    <a:schemeClr val="tx1">
                                      <a:lumMod val="85000"/>
                                      <a:lumOff val="15000"/>
                                    </a:schemeClr>
                                  </a:solidFill>
                                  <a:latin typeface="Cambria Math"/>
                                  <a:cs typeface="Arial"/>
                                </a:rPr>
                                <m:t>4</m:t>
                              </m:r>
                            </m:sub>
                          </m:sSub>
                        </m:num>
                        <m:den>
                          <m:sSup>
                            <m:sSupPr>
                              <m:ctrlPr>
                                <a:rPr lang="en-US" sz="2200" b="0" i="1" smtClean="0">
                                  <a:solidFill>
                                    <a:schemeClr val="tx1">
                                      <a:lumMod val="85000"/>
                                      <a:lumOff val="15000"/>
                                    </a:schemeClr>
                                  </a:solidFill>
                                  <a:latin typeface="Cambria Math" panose="02040503050406030204" pitchFamily="18" charset="0"/>
                                  <a:cs typeface="Arial"/>
                                </a:rPr>
                              </m:ctrlPr>
                            </m:sSupPr>
                            <m:e>
                              <m:sSub>
                                <m:sSubPr>
                                  <m:ctrlPr>
                                    <a:rPr lang="en-US" sz="2200" b="0" i="1" smtClean="0">
                                      <a:solidFill>
                                        <a:schemeClr val="tx1">
                                          <a:lumMod val="85000"/>
                                          <a:lumOff val="15000"/>
                                        </a:schemeClr>
                                      </a:solidFill>
                                      <a:latin typeface="Cambria Math" panose="02040503050406030204" pitchFamily="18" charset="0"/>
                                      <a:cs typeface="Arial"/>
                                    </a:rPr>
                                  </m:ctrlPr>
                                </m:sSubPr>
                                <m:e>
                                  <m:r>
                                    <a:rPr lang="en-US" sz="2200" b="0" i="1" smtClean="0">
                                      <a:solidFill>
                                        <a:schemeClr val="tx1">
                                          <a:lumMod val="85000"/>
                                          <a:lumOff val="15000"/>
                                        </a:schemeClr>
                                      </a:solidFill>
                                      <a:latin typeface="Cambria Math"/>
                                      <a:ea typeface="Cambria Math"/>
                                      <a:cs typeface="Arial"/>
                                    </a:rPr>
                                    <m:t>𝜇</m:t>
                                  </m:r>
                                </m:e>
                                <m:sub>
                                  <m:r>
                                    <a:rPr lang="en-US" sz="2200" b="0" i="1" smtClean="0">
                                      <a:solidFill>
                                        <a:schemeClr val="tx1">
                                          <a:lumMod val="85000"/>
                                          <a:lumOff val="15000"/>
                                        </a:schemeClr>
                                      </a:solidFill>
                                      <a:latin typeface="Cambria Math"/>
                                      <a:cs typeface="Arial"/>
                                    </a:rPr>
                                    <m:t>2</m:t>
                                  </m:r>
                                </m:sub>
                              </m:sSub>
                            </m:e>
                            <m:sup>
                              <m:r>
                                <a:rPr lang="en-US" sz="2200" b="0" i="1" smtClean="0">
                                  <a:solidFill>
                                    <a:schemeClr val="tx1">
                                      <a:lumMod val="85000"/>
                                      <a:lumOff val="15000"/>
                                    </a:schemeClr>
                                  </a:solidFill>
                                  <a:latin typeface="Cambria Math"/>
                                  <a:cs typeface="Arial"/>
                                </a:rPr>
                                <m:t>2</m:t>
                              </m:r>
                            </m:sup>
                          </m:sSup>
                        </m:den>
                      </m:f>
                    </m:oMath>
                  </m:oMathPara>
                </a14:m>
                <a:endParaRPr lang="en-US" sz="2200" dirty="0">
                  <a:solidFill>
                    <a:schemeClr val="tx1">
                      <a:lumMod val="85000"/>
                      <a:lumOff val="15000"/>
                    </a:schemeClr>
                  </a:solidFill>
                </a:endParaRPr>
              </a:p>
              <a:p>
                <a:pPr marR="143510">
                  <a:lnSpc>
                    <a:spcPct val="102200"/>
                  </a:lnSpc>
                  <a:spcBef>
                    <a:spcPts val="80"/>
                  </a:spcBef>
                </a:pPr>
                <a:r>
                  <a:rPr lang="en-US" sz="2200" spc="-105" dirty="0">
                    <a:solidFill>
                      <a:schemeClr val="tx1">
                        <a:lumMod val="85000"/>
                        <a:lumOff val="15000"/>
                      </a:schemeClr>
                    </a:solidFill>
                  </a:rPr>
                  <a:t>Curve </a:t>
                </a:r>
                <a:r>
                  <a:rPr lang="en-US" sz="2200" spc="-30" dirty="0">
                    <a:solidFill>
                      <a:schemeClr val="tx1">
                        <a:lumMod val="85000"/>
                        <a:lumOff val="15000"/>
                      </a:schemeClr>
                    </a:solidFill>
                  </a:rPr>
                  <a:t>of </a:t>
                </a:r>
                <a:r>
                  <a:rPr lang="en-US" sz="2200" spc="-50" dirty="0">
                    <a:solidFill>
                      <a:schemeClr val="tx1">
                        <a:lumMod val="85000"/>
                        <a:lumOff val="15000"/>
                      </a:schemeClr>
                    </a:solidFill>
                  </a:rPr>
                  <a:t>the </a:t>
                </a:r>
                <a:r>
                  <a:rPr lang="en-US" sz="2200" spc="-60" dirty="0">
                    <a:solidFill>
                      <a:schemeClr val="tx1">
                        <a:lumMod val="85000"/>
                        <a:lumOff val="15000"/>
                      </a:schemeClr>
                    </a:solidFill>
                  </a:rPr>
                  <a:t>type </a:t>
                </a:r>
                <a:r>
                  <a:rPr lang="en-US" sz="2200" i="1" spc="75" dirty="0">
                    <a:solidFill>
                      <a:schemeClr val="tx1">
                        <a:lumMod val="85000"/>
                        <a:lumOff val="15000"/>
                      </a:schemeClr>
                    </a:solidFill>
                  </a:rPr>
                  <a:t>A </a:t>
                </a:r>
                <a:r>
                  <a:rPr lang="en-US" sz="2200" spc="-65" dirty="0">
                    <a:solidFill>
                      <a:schemeClr val="tx1">
                        <a:lumMod val="85000"/>
                        <a:lumOff val="15000"/>
                      </a:schemeClr>
                    </a:solidFill>
                  </a:rPr>
                  <a:t>which </a:t>
                </a:r>
                <a:r>
                  <a:rPr lang="en-US" sz="2200" spc="-95" dirty="0">
                    <a:solidFill>
                      <a:schemeClr val="tx1">
                        <a:lumMod val="85000"/>
                        <a:lumOff val="15000"/>
                      </a:schemeClr>
                    </a:solidFill>
                  </a:rPr>
                  <a:t>is </a:t>
                </a:r>
                <a:r>
                  <a:rPr lang="en-US" sz="2200" i="1" spc="-120" dirty="0">
                    <a:solidFill>
                      <a:schemeClr val="tx1">
                        <a:lumMod val="85000"/>
                        <a:lumOff val="15000"/>
                      </a:schemeClr>
                    </a:solidFill>
                    <a:uFill>
                      <a:solidFill>
                        <a:srgbClr val="0000FF"/>
                      </a:solidFill>
                    </a:uFill>
                  </a:rPr>
                  <a:t>neither </a:t>
                </a:r>
                <a:r>
                  <a:rPr lang="en-US" sz="2200" i="1" spc="-130" dirty="0">
                    <a:solidFill>
                      <a:schemeClr val="tx1">
                        <a:lumMod val="85000"/>
                        <a:lumOff val="15000"/>
                      </a:schemeClr>
                    </a:solidFill>
                    <a:uFill>
                      <a:solidFill>
                        <a:srgbClr val="0000FF"/>
                      </a:solidFill>
                    </a:uFill>
                  </a:rPr>
                  <a:t>flat </a:t>
                </a:r>
                <a:r>
                  <a:rPr lang="en-US" sz="2200" i="1" spc="-110" dirty="0">
                    <a:solidFill>
                      <a:schemeClr val="tx1">
                        <a:lumMod val="85000"/>
                        <a:lumOff val="15000"/>
                      </a:schemeClr>
                    </a:solidFill>
                    <a:uFill>
                      <a:solidFill>
                        <a:srgbClr val="0000FF"/>
                      </a:solidFill>
                    </a:uFill>
                  </a:rPr>
                  <a:t>nor </a:t>
                </a:r>
                <a:r>
                  <a:rPr lang="en-US" sz="2200" i="1" spc="-105" dirty="0">
                    <a:solidFill>
                      <a:schemeClr val="tx1">
                        <a:lumMod val="85000"/>
                        <a:lumOff val="15000"/>
                      </a:schemeClr>
                    </a:solidFill>
                    <a:uFill>
                      <a:solidFill>
                        <a:srgbClr val="0000FF"/>
                      </a:solidFill>
                    </a:uFill>
                  </a:rPr>
                  <a:t>peaked</a:t>
                </a:r>
                <a:r>
                  <a:rPr lang="en-US" sz="2200" i="1" spc="-105" dirty="0">
                    <a:solidFill>
                      <a:schemeClr val="tx1">
                        <a:lumMod val="85000"/>
                        <a:lumOff val="15000"/>
                      </a:schemeClr>
                    </a:solidFill>
                  </a:rPr>
                  <a:t> </a:t>
                </a:r>
                <a:r>
                  <a:rPr lang="en-US" sz="2200" spc="-95" dirty="0">
                    <a:solidFill>
                      <a:schemeClr val="tx1">
                        <a:lumMod val="85000"/>
                        <a:lumOff val="15000"/>
                      </a:schemeClr>
                    </a:solidFill>
                  </a:rPr>
                  <a:t>is  </a:t>
                </a:r>
                <a:r>
                  <a:rPr lang="en-US" sz="2200" spc="-80" dirty="0">
                    <a:solidFill>
                      <a:schemeClr val="tx1">
                        <a:lumMod val="85000"/>
                        <a:lumOff val="15000"/>
                      </a:schemeClr>
                    </a:solidFill>
                  </a:rPr>
                  <a:t>called </a:t>
                </a:r>
                <a:r>
                  <a:rPr lang="en-US" sz="2200" spc="-50" dirty="0">
                    <a:solidFill>
                      <a:schemeClr val="tx1">
                        <a:lumMod val="85000"/>
                        <a:lumOff val="15000"/>
                      </a:schemeClr>
                    </a:solidFill>
                  </a:rPr>
                  <a:t>the </a:t>
                </a:r>
                <a:r>
                  <a:rPr lang="en-US" sz="2200" i="1" spc="-105" dirty="0">
                    <a:solidFill>
                      <a:schemeClr val="tx1">
                        <a:lumMod val="85000"/>
                        <a:lumOff val="15000"/>
                      </a:schemeClr>
                    </a:solidFill>
                    <a:uFill>
                      <a:solidFill>
                        <a:srgbClr val="7F007F"/>
                      </a:solidFill>
                    </a:uFill>
                  </a:rPr>
                  <a:t>normal </a:t>
                </a:r>
                <a:r>
                  <a:rPr lang="en-US" sz="2200" i="1" spc="-95" dirty="0">
                    <a:solidFill>
                      <a:schemeClr val="tx1">
                        <a:lumMod val="85000"/>
                        <a:lumOff val="15000"/>
                      </a:schemeClr>
                    </a:solidFill>
                    <a:uFill>
                      <a:solidFill>
                        <a:srgbClr val="7F007F"/>
                      </a:solidFill>
                    </a:uFill>
                  </a:rPr>
                  <a:t>curve </a:t>
                </a:r>
                <a:r>
                  <a:rPr lang="en-US" sz="2200" i="1" spc="-130" dirty="0">
                    <a:solidFill>
                      <a:schemeClr val="tx1">
                        <a:lumMod val="85000"/>
                        <a:lumOff val="15000"/>
                      </a:schemeClr>
                    </a:solidFill>
                    <a:uFill>
                      <a:solidFill>
                        <a:srgbClr val="7F007F"/>
                      </a:solidFill>
                    </a:uFill>
                  </a:rPr>
                  <a:t>or </a:t>
                </a:r>
                <a:r>
                  <a:rPr lang="en-US" sz="2200" i="1" spc="-90" dirty="0" err="1">
                    <a:solidFill>
                      <a:schemeClr val="tx1">
                        <a:lumMod val="85000"/>
                        <a:lumOff val="15000"/>
                      </a:schemeClr>
                    </a:solidFill>
                    <a:uFill>
                      <a:solidFill>
                        <a:srgbClr val="7F007F"/>
                      </a:solidFill>
                    </a:uFill>
                  </a:rPr>
                  <a:t>mesokurtic</a:t>
                </a:r>
                <a:r>
                  <a:rPr lang="en-US" sz="2200" i="1" spc="-90" dirty="0">
                    <a:solidFill>
                      <a:schemeClr val="tx1">
                        <a:lumMod val="85000"/>
                        <a:lumOff val="15000"/>
                      </a:schemeClr>
                    </a:solidFill>
                    <a:uFill>
                      <a:solidFill>
                        <a:srgbClr val="7F007F"/>
                      </a:solidFill>
                    </a:uFill>
                  </a:rPr>
                  <a:t> </a:t>
                </a:r>
                <a:r>
                  <a:rPr lang="en-US" sz="2200" i="1" spc="-95" dirty="0">
                    <a:solidFill>
                      <a:schemeClr val="tx1">
                        <a:lumMod val="85000"/>
                        <a:lumOff val="15000"/>
                      </a:schemeClr>
                    </a:solidFill>
                    <a:uFill>
                      <a:solidFill>
                        <a:srgbClr val="7F007F"/>
                      </a:solidFill>
                    </a:uFill>
                  </a:rPr>
                  <a:t>curve</a:t>
                </a:r>
                <a:r>
                  <a:rPr lang="en-US" sz="2200" i="1" spc="-95" dirty="0">
                    <a:solidFill>
                      <a:schemeClr val="tx1">
                        <a:lumMod val="85000"/>
                        <a:lumOff val="15000"/>
                      </a:schemeClr>
                    </a:solidFill>
                  </a:rPr>
                  <a:t> </a:t>
                </a:r>
                <a:r>
                  <a:rPr lang="en-US" sz="2200" spc="-100" dirty="0">
                    <a:solidFill>
                      <a:schemeClr val="tx1">
                        <a:lumMod val="85000"/>
                        <a:lumOff val="15000"/>
                      </a:schemeClr>
                    </a:solidFill>
                  </a:rPr>
                  <a:t>and </a:t>
                </a:r>
                <a:r>
                  <a:rPr lang="en-US" sz="2200" spc="-35" dirty="0">
                    <a:solidFill>
                      <a:schemeClr val="tx1">
                        <a:lumMod val="85000"/>
                        <a:lumOff val="15000"/>
                      </a:schemeClr>
                    </a:solidFill>
                  </a:rPr>
                  <a:t>for </a:t>
                </a:r>
                <a:r>
                  <a:rPr lang="en-US" sz="2200" spc="-120" dirty="0">
                    <a:solidFill>
                      <a:schemeClr val="tx1">
                        <a:lumMod val="85000"/>
                        <a:lumOff val="15000"/>
                      </a:schemeClr>
                    </a:solidFill>
                  </a:rPr>
                  <a:t>such  </a:t>
                </a:r>
                <a:r>
                  <a:rPr lang="en-US" sz="2200" spc="-90" dirty="0">
                    <a:solidFill>
                      <a:schemeClr val="tx1">
                        <a:lumMod val="85000"/>
                        <a:lumOff val="15000"/>
                      </a:schemeClr>
                    </a:solidFill>
                  </a:rPr>
                  <a:t>curve </a:t>
                </a:r>
                <a14:m>
                  <m:oMath xmlns:m="http://schemas.openxmlformats.org/officeDocument/2006/math">
                    <m:sSub>
                      <m:sSubPr>
                        <m:ctrlPr>
                          <a:rPr lang="en-US" sz="2200" i="1">
                            <a:solidFill>
                              <a:schemeClr val="tx1">
                                <a:lumMod val="85000"/>
                                <a:lumOff val="15000"/>
                              </a:schemeClr>
                            </a:solidFill>
                            <a:latin typeface="Cambria Math" panose="02040503050406030204" pitchFamily="18" charset="0"/>
                            <a:cs typeface="Arial"/>
                          </a:rPr>
                        </m:ctrlPr>
                      </m:sSubPr>
                      <m:e>
                        <m:r>
                          <a:rPr lang="en-US" sz="2200" i="1">
                            <a:solidFill>
                              <a:schemeClr val="tx1">
                                <a:lumMod val="85000"/>
                                <a:lumOff val="15000"/>
                              </a:schemeClr>
                            </a:solidFill>
                            <a:latin typeface="Cambria Math"/>
                            <a:ea typeface="Cambria Math"/>
                            <a:cs typeface="Arial"/>
                          </a:rPr>
                          <m:t>𝛽</m:t>
                        </m:r>
                      </m:e>
                      <m:sub>
                        <m:r>
                          <a:rPr lang="en-US" sz="2200" i="1">
                            <a:solidFill>
                              <a:schemeClr val="tx1">
                                <a:lumMod val="85000"/>
                                <a:lumOff val="15000"/>
                              </a:schemeClr>
                            </a:solidFill>
                            <a:latin typeface="Cambria Math"/>
                            <a:cs typeface="Arial"/>
                          </a:rPr>
                          <m:t>2</m:t>
                        </m:r>
                      </m:sub>
                    </m:sSub>
                  </m:oMath>
                </a14:m>
                <a:r>
                  <a:rPr lang="en-US" sz="2200" spc="-75" baseline="-12077" dirty="0">
                    <a:solidFill>
                      <a:schemeClr val="tx1">
                        <a:lumMod val="85000"/>
                        <a:lumOff val="15000"/>
                      </a:schemeClr>
                    </a:solidFill>
                  </a:rPr>
                  <a:t> </a:t>
                </a:r>
                <a:r>
                  <a:rPr lang="en-US" sz="2200" spc="320" dirty="0">
                    <a:solidFill>
                      <a:schemeClr val="tx1">
                        <a:lumMod val="85000"/>
                        <a:lumOff val="15000"/>
                      </a:schemeClr>
                    </a:solidFill>
                  </a:rPr>
                  <a:t>= </a:t>
                </a:r>
                <a:r>
                  <a:rPr lang="en-US" sz="2200" spc="-55" dirty="0">
                    <a:solidFill>
                      <a:schemeClr val="tx1">
                        <a:lumMod val="85000"/>
                        <a:lumOff val="15000"/>
                      </a:schemeClr>
                    </a:solidFill>
                  </a:rPr>
                  <a:t>3, </a:t>
                </a:r>
                <a:r>
                  <a:rPr lang="en-US" sz="2200" spc="-40" dirty="0">
                    <a:solidFill>
                      <a:schemeClr val="tx1">
                        <a:lumMod val="85000"/>
                        <a:lumOff val="15000"/>
                      </a:schemeClr>
                    </a:solidFill>
                  </a:rPr>
                  <a:t>i.e., </a:t>
                </a:r>
                <a:r>
                  <a:rPr lang="en-US" sz="2200" i="1" spc="-65" dirty="0">
                    <a:solidFill>
                      <a:schemeClr val="tx1">
                        <a:lumMod val="85000"/>
                        <a:lumOff val="15000"/>
                      </a:schemeClr>
                    </a:solidFill>
                  </a:rPr>
                  <a:t>γ</a:t>
                </a:r>
                <a:r>
                  <a:rPr lang="en-US" sz="2200" spc="-97" baseline="-12077" dirty="0">
                    <a:solidFill>
                      <a:schemeClr val="tx1">
                        <a:lumMod val="85000"/>
                        <a:lumOff val="15000"/>
                      </a:schemeClr>
                    </a:solidFill>
                  </a:rPr>
                  <a:t>2 </a:t>
                </a:r>
                <a:r>
                  <a:rPr lang="en-US" sz="2200" spc="320" dirty="0">
                    <a:solidFill>
                      <a:schemeClr val="tx1">
                        <a:lumMod val="85000"/>
                        <a:lumOff val="15000"/>
                      </a:schemeClr>
                    </a:solidFill>
                  </a:rPr>
                  <a:t>=</a:t>
                </a:r>
                <a:r>
                  <a:rPr lang="en-US" sz="2200" spc="-305" dirty="0">
                    <a:solidFill>
                      <a:schemeClr val="tx1">
                        <a:lumMod val="85000"/>
                        <a:lumOff val="15000"/>
                      </a:schemeClr>
                    </a:solidFill>
                  </a:rPr>
                  <a:t> </a:t>
                </a:r>
                <a:r>
                  <a:rPr lang="en-US" sz="2200" spc="-55" dirty="0">
                    <a:solidFill>
                      <a:schemeClr val="tx1">
                        <a:lumMod val="85000"/>
                        <a:lumOff val="15000"/>
                      </a:schemeClr>
                    </a:solidFill>
                  </a:rPr>
                  <a:t>0.</a:t>
                </a:r>
                <a:endParaRPr lang="en-US" sz="2200" dirty="0">
                  <a:solidFill>
                    <a:schemeClr val="tx1">
                      <a:lumMod val="85000"/>
                      <a:lumOff val="15000"/>
                    </a:schemeClr>
                  </a:solidFill>
                </a:endParaRPr>
              </a:p>
              <a:p>
                <a:pPr marR="381635">
                  <a:lnSpc>
                    <a:spcPct val="102200"/>
                  </a:lnSpc>
                  <a:spcBef>
                    <a:spcPts val="430"/>
                  </a:spcBef>
                </a:pPr>
                <a:r>
                  <a:rPr lang="en-US" sz="2200" spc="-105" dirty="0">
                    <a:solidFill>
                      <a:schemeClr val="tx1">
                        <a:lumMod val="85000"/>
                        <a:lumOff val="15000"/>
                      </a:schemeClr>
                    </a:solidFill>
                  </a:rPr>
                  <a:t>Curve </a:t>
                </a:r>
                <a:r>
                  <a:rPr lang="en-US" sz="2200" spc="-30" dirty="0">
                    <a:solidFill>
                      <a:schemeClr val="tx1">
                        <a:lumMod val="85000"/>
                        <a:lumOff val="15000"/>
                      </a:schemeClr>
                    </a:solidFill>
                  </a:rPr>
                  <a:t>of </a:t>
                </a:r>
                <a:r>
                  <a:rPr lang="en-US" sz="2200" spc="-50" dirty="0">
                    <a:solidFill>
                      <a:schemeClr val="tx1">
                        <a:lumMod val="85000"/>
                        <a:lumOff val="15000"/>
                      </a:schemeClr>
                    </a:solidFill>
                  </a:rPr>
                  <a:t>the </a:t>
                </a:r>
                <a:r>
                  <a:rPr lang="en-US" sz="2200" spc="-60" dirty="0">
                    <a:solidFill>
                      <a:schemeClr val="tx1">
                        <a:lumMod val="85000"/>
                        <a:lumOff val="15000"/>
                      </a:schemeClr>
                    </a:solidFill>
                  </a:rPr>
                  <a:t>type </a:t>
                </a:r>
                <a:r>
                  <a:rPr lang="en-US" sz="2200" i="1" spc="155" dirty="0">
                    <a:solidFill>
                      <a:schemeClr val="tx1">
                        <a:lumMod val="85000"/>
                        <a:lumOff val="15000"/>
                      </a:schemeClr>
                    </a:solidFill>
                  </a:rPr>
                  <a:t>B </a:t>
                </a:r>
                <a:r>
                  <a:rPr lang="en-US" sz="2200" spc="-65" dirty="0">
                    <a:solidFill>
                      <a:schemeClr val="tx1">
                        <a:lumMod val="85000"/>
                        <a:lumOff val="15000"/>
                      </a:schemeClr>
                    </a:solidFill>
                  </a:rPr>
                  <a:t>which </a:t>
                </a:r>
                <a:r>
                  <a:rPr lang="en-US" sz="2200" spc="-95" dirty="0">
                    <a:solidFill>
                      <a:schemeClr val="tx1">
                        <a:lumMod val="85000"/>
                        <a:lumOff val="15000"/>
                      </a:schemeClr>
                    </a:solidFill>
                  </a:rPr>
                  <a:t>is </a:t>
                </a:r>
                <a:r>
                  <a:rPr lang="en-US" sz="2200" i="1" spc="-135" dirty="0">
                    <a:solidFill>
                      <a:schemeClr val="tx1">
                        <a:lumMod val="85000"/>
                        <a:lumOff val="15000"/>
                      </a:schemeClr>
                    </a:solidFill>
                    <a:uFill>
                      <a:solidFill>
                        <a:srgbClr val="0000FF"/>
                      </a:solidFill>
                    </a:uFill>
                  </a:rPr>
                  <a:t>flatter </a:t>
                </a:r>
                <a:r>
                  <a:rPr lang="en-US" sz="2200" i="1" spc="-85" dirty="0">
                    <a:solidFill>
                      <a:schemeClr val="tx1">
                        <a:lumMod val="85000"/>
                        <a:lumOff val="15000"/>
                      </a:schemeClr>
                    </a:solidFill>
                    <a:uFill>
                      <a:solidFill>
                        <a:srgbClr val="0000FF"/>
                      </a:solidFill>
                    </a:uFill>
                  </a:rPr>
                  <a:t>than </a:t>
                </a:r>
                <a:r>
                  <a:rPr lang="en-US" sz="2200" i="1" spc="-120" dirty="0">
                    <a:solidFill>
                      <a:schemeClr val="tx1">
                        <a:lumMod val="85000"/>
                        <a:lumOff val="15000"/>
                      </a:schemeClr>
                    </a:solidFill>
                    <a:uFill>
                      <a:solidFill>
                        <a:srgbClr val="0000FF"/>
                      </a:solidFill>
                    </a:uFill>
                  </a:rPr>
                  <a:t>the </a:t>
                </a:r>
                <a:r>
                  <a:rPr lang="en-US" sz="2200" i="1" spc="-105" dirty="0">
                    <a:solidFill>
                      <a:schemeClr val="tx1">
                        <a:lumMod val="85000"/>
                        <a:lumOff val="15000"/>
                      </a:schemeClr>
                    </a:solidFill>
                    <a:uFill>
                      <a:solidFill>
                        <a:srgbClr val="0000FF"/>
                      </a:solidFill>
                    </a:uFill>
                  </a:rPr>
                  <a:t>normal </a:t>
                </a:r>
                <a:r>
                  <a:rPr lang="en-US" sz="2200" i="1" spc="-105" dirty="0">
                    <a:solidFill>
                      <a:schemeClr val="tx1">
                        <a:lumMod val="85000"/>
                        <a:lumOff val="15000"/>
                      </a:schemeClr>
                    </a:solidFill>
                  </a:rPr>
                  <a:t> </a:t>
                </a:r>
                <a:r>
                  <a:rPr lang="en-US" sz="2200" i="1" spc="-95" dirty="0">
                    <a:solidFill>
                      <a:schemeClr val="tx1">
                        <a:lumMod val="85000"/>
                        <a:lumOff val="15000"/>
                      </a:schemeClr>
                    </a:solidFill>
                    <a:uFill>
                      <a:solidFill>
                        <a:srgbClr val="0000FF"/>
                      </a:solidFill>
                    </a:uFill>
                  </a:rPr>
                  <a:t>curve</a:t>
                </a:r>
                <a:r>
                  <a:rPr lang="en-US" sz="2200" i="1" spc="-95" dirty="0">
                    <a:solidFill>
                      <a:schemeClr val="tx1">
                        <a:lumMod val="85000"/>
                        <a:lumOff val="15000"/>
                      </a:schemeClr>
                    </a:solidFill>
                  </a:rPr>
                  <a:t> </a:t>
                </a:r>
                <a:r>
                  <a:rPr lang="en-US" sz="2200" spc="-95" dirty="0">
                    <a:solidFill>
                      <a:schemeClr val="tx1">
                        <a:lumMod val="85000"/>
                        <a:lumOff val="15000"/>
                      </a:schemeClr>
                    </a:solidFill>
                  </a:rPr>
                  <a:t>is </a:t>
                </a:r>
                <a:r>
                  <a:rPr lang="en-US" sz="2200" spc="-85" dirty="0">
                    <a:solidFill>
                      <a:schemeClr val="tx1">
                        <a:lumMod val="85000"/>
                        <a:lumOff val="15000"/>
                      </a:schemeClr>
                    </a:solidFill>
                  </a:rPr>
                  <a:t>known </a:t>
                </a:r>
                <a:r>
                  <a:rPr lang="en-US" sz="2200" spc="-175" dirty="0">
                    <a:solidFill>
                      <a:schemeClr val="tx1">
                        <a:lumMod val="85000"/>
                        <a:lumOff val="15000"/>
                      </a:schemeClr>
                    </a:solidFill>
                  </a:rPr>
                  <a:t>as </a:t>
                </a:r>
                <a:r>
                  <a:rPr lang="en-US" sz="2200" i="1" spc="-95" dirty="0" err="1">
                    <a:solidFill>
                      <a:schemeClr val="tx1">
                        <a:lumMod val="85000"/>
                        <a:lumOff val="15000"/>
                      </a:schemeClr>
                    </a:solidFill>
                    <a:uFill>
                      <a:solidFill>
                        <a:srgbClr val="7F007F"/>
                      </a:solidFill>
                    </a:uFill>
                  </a:rPr>
                  <a:t>platycurtic</a:t>
                </a:r>
                <a:r>
                  <a:rPr lang="en-US" sz="2200" i="1" spc="-95" dirty="0">
                    <a:solidFill>
                      <a:schemeClr val="tx1">
                        <a:lumMod val="85000"/>
                        <a:lumOff val="15000"/>
                      </a:schemeClr>
                    </a:solidFill>
                    <a:uFill>
                      <a:solidFill>
                        <a:srgbClr val="7F007F"/>
                      </a:solidFill>
                    </a:uFill>
                  </a:rPr>
                  <a:t> curve</a:t>
                </a:r>
                <a:r>
                  <a:rPr lang="en-US" sz="2200" i="1" spc="-95" dirty="0">
                    <a:solidFill>
                      <a:schemeClr val="tx1">
                        <a:lumMod val="85000"/>
                        <a:lumOff val="15000"/>
                      </a:schemeClr>
                    </a:solidFill>
                  </a:rPr>
                  <a:t> </a:t>
                </a:r>
                <a:r>
                  <a:rPr lang="en-US" sz="2200" spc="-100" dirty="0">
                    <a:solidFill>
                      <a:schemeClr val="tx1">
                        <a:lumMod val="85000"/>
                        <a:lumOff val="15000"/>
                      </a:schemeClr>
                    </a:solidFill>
                  </a:rPr>
                  <a:t>and </a:t>
                </a:r>
                <a:r>
                  <a:rPr lang="en-US" sz="2200" spc="-35" dirty="0">
                    <a:solidFill>
                      <a:schemeClr val="tx1">
                        <a:lumMod val="85000"/>
                        <a:lumOff val="15000"/>
                      </a:schemeClr>
                    </a:solidFill>
                  </a:rPr>
                  <a:t>for </a:t>
                </a:r>
                <a:r>
                  <a:rPr lang="en-US" sz="2200" spc="-120" dirty="0">
                    <a:solidFill>
                      <a:schemeClr val="tx1">
                        <a:lumMod val="85000"/>
                        <a:lumOff val="15000"/>
                      </a:schemeClr>
                    </a:solidFill>
                  </a:rPr>
                  <a:t>such </a:t>
                </a:r>
                <a:r>
                  <a:rPr lang="en-US" sz="2200" spc="-90" dirty="0">
                    <a:solidFill>
                      <a:schemeClr val="tx1">
                        <a:lumMod val="85000"/>
                        <a:lumOff val="15000"/>
                      </a:schemeClr>
                    </a:solidFill>
                  </a:rPr>
                  <a:t>curve  </a:t>
                </a:r>
                <a14:m>
                  <m:oMath xmlns:m="http://schemas.openxmlformats.org/officeDocument/2006/math">
                    <m:sSub>
                      <m:sSubPr>
                        <m:ctrlPr>
                          <a:rPr lang="en-US" sz="2200" i="1">
                            <a:solidFill>
                              <a:schemeClr val="tx1">
                                <a:lumMod val="85000"/>
                                <a:lumOff val="15000"/>
                              </a:schemeClr>
                            </a:solidFill>
                            <a:latin typeface="Cambria Math" panose="02040503050406030204" pitchFamily="18" charset="0"/>
                            <a:cs typeface="Arial"/>
                          </a:rPr>
                        </m:ctrlPr>
                      </m:sSubPr>
                      <m:e>
                        <m:r>
                          <a:rPr lang="en-US" sz="2200" i="1">
                            <a:solidFill>
                              <a:schemeClr val="tx1">
                                <a:lumMod val="85000"/>
                                <a:lumOff val="15000"/>
                              </a:schemeClr>
                            </a:solidFill>
                            <a:latin typeface="Cambria Math"/>
                            <a:ea typeface="Cambria Math"/>
                            <a:cs typeface="Arial"/>
                          </a:rPr>
                          <m:t>𝛽</m:t>
                        </m:r>
                      </m:e>
                      <m:sub>
                        <m:r>
                          <a:rPr lang="en-US" sz="2200" i="1">
                            <a:solidFill>
                              <a:schemeClr val="tx1">
                                <a:lumMod val="85000"/>
                                <a:lumOff val="15000"/>
                              </a:schemeClr>
                            </a:solidFill>
                            <a:latin typeface="Cambria Math"/>
                            <a:cs typeface="Arial"/>
                          </a:rPr>
                          <m:t>2</m:t>
                        </m:r>
                      </m:sub>
                    </m:sSub>
                  </m:oMath>
                </a14:m>
                <a:r>
                  <a:rPr lang="en-US" sz="2200" spc="-75" baseline="-12077" dirty="0">
                    <a:solidFill>
                      <a:schemeClr val="tx1">
                        <a:lumMod val="85000"/>
                        <a:lumOff val="15000"/>
                      </a:schemeClr>
                    </a:solidFill>
                  </a:rPr>
                  <a:t> </a:t>
                </a:r>
                <a:r>
                  <a:rPr lang="en-US" sz="2200" i="1" spc="-80" dirty="0">
                    <a:solidFill>
                      <a:schemeClr val="tx1">
                        <a:lumMod val="85000"/>
                        <a:lumOff val="15000"/>
                      </a:schemeClr>
                    </a:solidFill>
                  </a:rPr>
                  <a:t>&lt; </a:t>
                </a:r>
                <a:r>
                  <a:rPr lang="en-US" sz="2200" spc="-55" dirty="0">
                    <a:solidFill>
                      <a:schemeClr val="tx1">
                        <a:lumMod val="85000"/>
                        <a:lumOff val="15000"/>
                      </a:schemeClr>
                    </a:solidFill>
                  </a:rPr>
                  <a:t>3, </a:t>
                </a:r>
                <a:r>
                  <a:rPr lang="en-US" sz="2200" spc="-40" dirty="0">
                    <a:solidFill>
                      <a:schemeClr val="tx1">
                        <a:lumMod val="85000"/>
                        <a:lumOff val="15000"/>
                      </a:schemeClr>
                    </a:solidFill>
                  </a:rPr>
                  <a:t>i.e., </a:t>
                </a:r>
                <a:r>
                  <a:rPr lang="en-US" sz="2200" i="1" spc="-65" dirty="0">
                    <a:solidFill>
                      <a:schemeClr val="tx1">
                        <a:lumMod val="85000"/>
                        <a:lumOff val="15000"/>
                      </a:schemeClr>
                    </a:solidFill>
                  </a:rPr>
                  <a:t>γ</a:t>
                </a:r>
                <a:r>
                  <a:rPr lang="en-US" sz="2200" spc="-97" baseline="-12077" dirty="0">
                    <a:solidFill>
                      <a:schemeClr val="tx1">
                        <a:lumMod val="85000"/>
                        <a:lumOff val="15000"/>
                      </a:schemeClr>
                    </a:solidFill>
                  </a:rPr>
                  <a:t>2 </a:t>
                </a:r>
                <a:r>
                  <a:rPr lang="en-US" sz="2200" i="1" spc="-80" dirty="0">
                    <a:solidFill>
                      <a:schemeClr val="tx1">
                        <a:lumMod val="85000"/>
                        <a:lumOff val="15000"/>
                      </a:schemeClr>
                    </a:solidFill>
                  </a:rPr>
                  <a:t>&lt;</a:t>
                </a:r>
                <a:r>
                  <a:rPr lang="en-US" sz="2200" i="1" spc="-375" dirty="0">
                    <a:solidFill>
                      <a:schemeClr val="tx1">
                        <a:lumMod val="85000"/>
                        <a:lumOff val="15000"/>
                      </a:schemeClr>
                    </a:solidFill>
                  </a:rPr>
                  <a:t> </a:t>
                </a:r>
                <a:r>
                  <a:rPr lang="en-US" sz="2200" spc="-55" dirty="0">
                    <a:solidFill>
                      <a:schemeClr val="tx1">
                        <a:lumMod val="85000"/>
                        <a:lumOff val="15000"/>
                      </a:schemeClr>
                    </a:solidFill>
                  </a:rPr>
                  <a:t>0.</a:t>
                </a:r>
                <a:endParaRPr lang="en-US" sz="2200" dirty="0">
                  <a:solidFill>
                    <a:schemeClr val="tx1">
                      <a:lumMod val="85000"/>
                      <a:lumOff val="15000"/>
                    </a:schemeClr>
                  </a:solidFill>
                </a:endParaRPr>
              </a:p>
              <a:p>
                <a:pPr marL="0" indent="0">
                  <a:buNone/>
                </a:pPr>
                <a:endParaRPr lang="en-US" sz="2200" dirty="0">
                  <a:solidFill>
                    <a:schemeClr val="tx1">
                      <a:lumMod val="85000"/>
                      <a:lumOff val="1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2810ADD6-30A6-4B79-9A8D-1DCDDD2B5C65}"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Kurtosis (CO1)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18504679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rmAutofit fontScale="92500" lnSpcReduction="10000"/>
              </a:bodyPr>
              <a:lstStyle/>
              <a:p>
                <a:pPr marL="0" indent="0">
                  <a:spcBef>
                    <a:spcPts val="1245"/>
                  </a:spcBef>
                  <a:buNone/>
                </a:pPr>
                <a:r>
                  <a:rPr lang="en-US" sz="2200" spc="-105" dirty="0">
                    <a:solidFill>
                      <a:schemeClr val="tx1">
                        <a:lumMod val="85000"/>
                        <a:lumOff val="15000"/>
                      </a:schemeClr>
                    </a:solidFill>
                  </a:rPr>
                  <a:t>Curve </a:t>
                </a:r>
                <a:r>
                  <a:rPr lang="en-US" sz="2200" spc="-30" dirty="0">
                    <a:solidFill>
                      <a:schemeClr val="tx1">
                        <a:lumMod val="85000"/>
                        <a:lumOff val="15000"/>
                      </a:schemeClr>
                    </a:solidFill>
                  </a:rPr>
                  <a:t>of </a:t>
                </a:r>
                <a:r>
                  <a:rPr lang="en-US" sz="2200" spc="-50" dirty="0">
                    <a:solidFill>
                      <a:schemeClr val="tx1">
                        <a:lumMod val="85000"/>
                        <a:lumOff val="15000"/>
                      </a:schemeClr>
                    </a:solidFill>
                  </a:rPr>
                  <a:t>the </a:t>
                </a:r>
                <a:r>
                  <a:rPr lang="en-US" sz="2200" spc="-60" dirty="0">
                    <a:solidFill>
                      <a:schemeClr val="tx1">
                        <a:lumMod val="85000"/>
                        <a:lumOff val="15000"/>
                      </a:schemeClr>
                    </a:solidFill>
                  </a:rPr>
                  <a:t>type </a:t>
                </a:r>
                <a:r>
                  <a:rPr lang="en-US" sz="2200" i="1" spc="60" dirty="0">
                    <a:solidFill>
                      <a:schemeClr val="tx1">
                        <a:lumMod val="85000"/>
                        <a:lumOff val="15000"/>
                      </a:schemeClr>
                    </a:solidFill>
                  </a:rPr>
                  <a:t>C </a:t>
                </a:r>
                <a:r>
                  <a:rPr lang="en-US" sz="2200" spc="-65" dirty="0">
                    <a:solidFill>
                      <a:schemeClr val="tx1">
                        <a:lumMod val="85000"/>
                        <a:lumOff val="15000"/>
                      </a:schemeClr>
                    </a:solidFill>
                  </a:rPr>
                  <a:t>which </a:t>
                </a:r>
                <a:r>
                  <a:rPr lang="en-US" sz="2200" spc="-95" dirty="0">
                    <a:solidFill>
                      <a:schemeClr val="tx1">
                        <a:lumMod val="85000"/>
                        <a:lumOff val="15000"/>
                      </a:schemeClr>
                    </a:solidFill>
                  </a:rPr>
                  <a:t>is </a:t>
                </a:r>
                <a:r>
                  <a:rPr lang="en-US" sz="2200" i="1" spc="-125" dirty="0">
                    <a:solidFill>
                      <a:schemeClr val="tx1">
                        <a:lumMod val="85000"/>
                        <a:lumOff val="15000"/>
                      </a:schemeClr>
                    </a:solidFill>
                    <a:uFill>
                      <a:solidFill>
                        <a:srgbClr val="0000FF"/>
                      </a:solidFill>
                    </a:uFill>
                  </a:rPr>
                  <a:t>more </a:t>
                </a:r>
                <a:r>
                  <a:rPr lang="en-US" sz="2200" i="1" spc="-105" dirty="0">
                    <a:solidFill>
                      <a:schemeClr val="tx1">
                        <a:lumMod val="85000"/>
                        <a:lumOff val="15000"/>
                      </a:schemeClr>
                    </a:solidFill>
                    <a:uFill>
                      <a:solidFill>
                        <a:srgbClr val="0000FF"/>
                      </a:solidFill>
                    </a:uFill>
                  </a:rPr>
                  <a:t>peaked </a:t>
                </a:r>
                <a:r>
                  <a:rPr lang="en-US" sz="2200" i="1" spc="-85" dirty="0">
                    <a:solidFill>
                      <a:schemeClr val="tx1">
                        <a:lumMod val="85000"/>
                        <a:lumOff val="15000"/>
                      </a:schemeClr>
                    </a:solidFill>
                    <a:uFill>
                      <a:solidFill>
                        <a:srgbClr val="0000FF"/>
                      </a:solidFill>
                    </a:uFill>
                  </a:rPr>
                  <a:t>than </a:t>
                </a:r>
                <a:r>
                  <a:rPr lang="en-US" sz="2200" i="1" spc="-120" dirty="0">
                    <a:solidFill>
                      <a:schemeClr val="tx1">
                        <a:lumMod val="85000"/>
                        <a:lumOff val="15000"/>
                      </a:schemeClr>
                    </a:solidFill>
                    <a:uFill>
                      <a:solidFill>
                        <a:srgbClr val="0000FF"/>
                      </a:solidFill>
                    </a:uFill>
                  </a:rPr>
                  <a:t>the </a:t>
                </a:r>
                <a:r>
                  <a:rPr lang="en-US" sz="2200" i="1" spc="-120" dirty="0">
                    <a:solidFill>
                      <a:schemeClr val="tx1">
                        <a:lumMod val="85000"/>
                        <a:lumOff val="15000"/>
                      </a:schemeClr>
                    </a:solidFill>
                  </a:rPr>
                  <a:t> </a:t>
                </a:r>
                <a:r>
                  <a:rPr lang="en-US" sz="2200" i="1" spc="-105" dirty="0">
                    <a:solidFill>
                      <a:schemeClr val="tx1">
                        <a:lumMod val="85000"/>
                        <a:lumOff val="15000"/>
                      </a:schemeClr>
                    </a:solidFill>
                    <a:uFill>
                      <a:solidFill>
                        <a:srgbClr val="0000FF"/>
                      </a:solidFill>
                    </a:uFill>
                  </a:rPr>
                  <a:t>normal </a:t>
                </a:r>
                <a:r>
                  <a:rPr lang="en-US" sz="2200" i="1" spc="-95" dirty="0">
                    <a:solidFill>
                      <a:schemeClr val="tx1">
                        <a:lumMod val="85000"/>
                        <a:lumOff val="15000"/>
                      </a:schemeClr>
                    </a:solidFill>
                    <a:uFill>
                      <a:solidFill>
                        <a:srgbClr val="0000FF"/>
                      </a:solidFill>
                    </a:uFill>
                  </a:rPr>
                  <a:t>curve</a:t>
                </a:r>
                <a:r>
                  <a:rPr lang="en-US" sz="2200" i="1" spc="-95" dirty="0">
                    <a:solidFill>
                      <a:schemeClr val="tx1">
                        <a:lumMod val="85000"/>
                        <a:lumOff val="15000"/>
                      </a:schemeClr>
                    </a:solidFill>
                  </a:rPr>
                  <a:t> </a:t>
                </a:r>
                <a:r>
                  <a:rPr lang="en-US" sz="2200" spc="-95" dirty="0">
                    <a:solidFill>
                      <a:schemeClr val="tx1">
                        <a:lumMod val="85000"/>
                        <a:lumOff val="15000"/>
                      </a:schemeClr>
                    </a:solidFill>
                  </a:rPr>
                  <a:t>is </a:t>
                </a:r>
                <a:r>
                  <a:rPr lang="en-US" sz="2200" spc="-80" dirty="0">
                    <a:solidFill>
                      <a:schemeClr val="tx1">
                        <a:lumMod val="85000"/>
                        <a:lumOff val="15000"/>
                      </a:schemeClr>
                    </a:solidFill>
                  </a:rPr>
                  <a:t>called </a:t>
                </a:r>
                <a:r>
                  <a:rPr lang="en-US" sz="2200" i="1" spc="-100" dirty="0">
                    <a:solidFill>
                      <a:schemeClr val="tx1">
                        <a:lumMod val="85000"/>
                        <a:lumOff val="15000"/>
                      </a:schemeClr>
                    </a:solidFill>
                    <a:uFill>
                      <a:solidFill>
                        <a:srgbClr val="7F007F"/>
                      </a:solidFill>
                    </a:uFill>
                  </a:rPr>
                  <a:t>leptokurtic </a:t>
                </a:r>
                <a:r>
                  <a:rPr lang="en-US" sz="2200" i="1" spc="-95" dirty="0">
                    <a:solidFill>
                      <a:schemeClr val="tx1">
                        <a:lumMod val="85000"/>
                        <a:lumOff val="15000"/>
                      </a:schemeClr>
                    </a:solidFill>
                    <a:uFill>
                      <a:solidFill>
                        <a:srgbClr val="7F007F"/>
                      </a:solidFill>
                    </a:uFill>
                  </a:rPr>
                  <a:t>curve</a:t>
                </a:r>
                <a:r>
                  <a:rPr lang="en-US" sz="2200" i="1" spc="-95" dirty="0">
                    <a:solidFill>
                      <a:schemeClr val="tx1">
                        <a:lumMod val="85000"/>
                        <a:lumOff val="15000"/>
                      </a:schemeClr>
                    </a:solidFill>
                  </a:rPr>
                  <a:t> </a:t>
                </a:r>
                <a:r>
                  <a:rPr lang="en-US" sz="2200" spc="-100" dirty="0">
                    <a:solidFill>
                      <a:schemeClr val="tx1">
                        <a:lumMod val="85000"/>
                        <a:lumOff val="15000"/>
                      </a:schemeClr>
                    </a:solidFill>
                  </a:rPr>
                  <a:t>and </a:t>
                </a:r>
                <a:r>
                  <a:rPr lang="en-US" sz="2200" spc="-35" dirty="0">
                    <a:solidFill>
                      <a:schemeClr val="tx1">
                        <a:lumMod val="85000"/>
                        <a:lumOff val="15000"/>
                      </a:schemeClr>
                    </a:solidFill>
                  </a:rPr>
                  <a:t>for </a:t>
                </a:r>
                <a:r>
                  <a:rPr lang="en-US" sz="2200" spc="-120" dirty="0">
                    <a:solidFill>
                      <a:schemeClr val="tx1">
                        <a:lumMod val="85000"/>
                        <a:lumOff val="15000"/>
                      </a:schemeClr>
                    </a:solidFill>
                  </a:rPr>
                  <a:t>such </a:t>
                </a:r>
                <a:r>
                  <a:rPr lang="en-US" sz="2200" spc="-90" dirty="0">
                    <a:solidFill>
                      <a:schemeClr val="tx1">
                        <a:lumMod val="85000"/>
                        <a:lumOff val="15000"/>
                      </a:schemeClr>
                    </a:solidFill>
                  </a:rPr>
                  <a:t>curve  </a:t>
                </a:r>
                <a14:m>
                  <m:oMath xmlns:m="http://schemas.openxmlformats.org/officeDocument/2006/math">
                    <m:sSub>
                      <m:sSubPr>
                        <m:ctrlPr>
                          <a:rPr lang="en-US" sz="2200" i="1">
                            <a:solidFill>
                              <a:schemeClr val="tx1">
                                <a:lumMod val="85000"/>
                                <a:lumOff val="15000"/>
                              </a:schemeClr>
                            </a:solidFill>
                            <a:latin typeface="Cambria Math" panose="02040503050406030204" pitchFamily="18" charset="0"/>
                            <a:cs typeface="Arial"/>
                          </a:rPr>
                        </m:ctrlPr>
                      </m:sSubPr>
                      <m:e>
                        <m:r>
                          <a:rPr lang="en-US" sz="2200" i="1">
                            <a:solidFill>
                              <a:schemeClr val="tx1">
                                <a:lumMod val="85000"/>
                                <a:lumOff val="15000"/>
                              </a:schemeClr>
                            </a:solidFill>
                            <a:latin typeface="Cambria Math"/>
                            <a:ea typeface="Cambria Math"/>
                            <a:cs typeface="Arial"/>
                          </a:rPr>
                          <m:t>𝛽</m:t>
                        </m:r>
                      </m:e>
                      <m:sub>
                        <m:r>
                          <a:rPr lang="en-US" sz="2200" i="1">
                            <a:solidFill>
                              <a:schemeClr val="tx1">
                                <a:lumMod val="85000"/>
                                <a:lumOff val="15000"/>
                              </a:schemeClr>
                            </a:solidFill>
                            <a:latin typeface="Cambria Math"/>
                            <a:cs typeface="Arial"/>
                          </a:rPr>
                          <m:t>2</m:t>
                        </m:r>
                      </m:sub>
                    </m:sSub>
                  </m:oMath>
                </a14:m>
                <a:r>
                  <a:rPr lang="en-US" sz="2200" i="1" spc="-80" dirty="0">
                    <a:solidFill>
                      <a:schemeClr val="tx1">
                        <a:lumMod val="85000"/>
                        <a:lumOff val="15000"/>
                      </a:schemeClr>
                    </a:solidFill>
                  </a:rPr>
                  <a:t>&gt; </a:t>
                </a:r>
                <a:r>
                  <a:rPr lang="en-US" sz="2200" spc="-55" dirty="0">
                    <a:solidFill>
                      <a:schemeClr val="tx1">
                        <a:lumMod val="85000"/>
                        <a:lumOff val="15000"/>
                      </a:schemeClr>
                    </a:solidFill>
                  </a:rPr>
                  <a:t>3, </a:t>
                </a:r>
                <a:r>
                  <a:rPr lang="en-US" sz="2200" spc="-40" dirty="0">
                    <a:solidFill>
                      <a:schemeClr val="tx1">
                        <a:lumMod val="85000"/>
                        <a:lumOff val="15000"/>
                      </a:schemeClr>
                    </a:solidFill>
                  </a:rPr>
                  <a:t>i.e., </a:t>
                </a:r>
                <a:r>
                  <a:rPr lang="en-US" sz="2200" i="1" spc="-65" dirty="0">
                    <a:solidFill>
                      <a:schemeClr val="tx1">
                        <a:lumMod val="85000"/>
                        <a:lumOff val="15000"/>
                      </a:schemeClr>
                    </a:solidFill>
                  </a:rPr>
                  <a:t>γ</a:t>
                </a:r>
                <a:r>
                  <a:rPr lang="en-US" sz="2200" spc="-97" baseline="-12077" dirty="0">
                    <a:solidFill>
                      <a:schemeClr val="tx1">
                        <a:lumMod val="85000"/>
                        <a:lumOff val="15000"/>
                      </a:schemeClr>
                    </a:solidFill>
                  </a:rPr>
                  <a:t>2 </a:t>
                </a:r>
                <a:r>
                  <a:rPr lang="en-US" sz="2200" i="1" spc="-80" dirty="0">
                    <a:solidFill>
                      <a:schemeClr val="tx1">
                        <a:lumMod val="85000"/>
                        <a:lumOff val="15000"/>
                      </a:schemeClr>
                    </a:solidFill>
                  </a:rPr>
                  <a:t>&gt;</a:t>
                </a:r>
                <a:r>
                  <a:rPr lang="en-US" sz="2200" i="1" spc="-370" dirty="0">
                    <a:solidFill>
                      <a:schemeClr val="tx1">
                        <a:lumMod val="85000"/>
                        <a:lumOff val="15000"/>
                      </a:schemeClr>
                    </a:solidFill>
                  </a:rPr>
                  <a:t> </a:t>
                </a:r>
                <a:r>
                  <a:rPr lang="en-US" sz="2200" spc="-55" dirty="0">
                    <a:solidFill>
                      <a:schemeClr val="tx1">
                        <a:lumMod val="85000"/>
                        <a:lumOff val="15000"/>
                      </a:schemeClr>
                    </a:solidFill>
                  </a:rPr>
                  <a:t>0.</a:t>
                </a:r>
                <a:endParaRPr lang="en-US" sz="2200" dirty="0">
                  <a:solidFill>
                    <a:schemeClr val="tx1">
                      <a:lumMod val="85000"/>
                      <a:lumOff val="15000"/>
                    </a:schemeClr>
                  </a:solidFill>
                </a:endParaRPr>
              </a:p>
              <a:p>
                <a:pPr marL="0" indent="0">
                  <a:lnSpc>
                    <a:spcPct val="100000"/>
                  </a:lnSpc>
                  <a:spcBef>
                    <a:spcPts val="1155"/>
                  </a:spcBef>
                  <a:buNone/>
                </a:pPr>
                <a:r>
                  <a:rPr lang="en-US" sz="2200" spc="-95" dirty="0">
                    <a:solidFill>
                      <a:schemeClr val="tx1">
                        <a:lumMod val="85000"/>
                        <a:lumOff val="15000"/>
                      </a:schemeClr>
                    </a:solidFill>
                  </a:rPr>
                  <a:t>Q2. For</a:t>
                </a:r>
                <a:r>
                  <a:rPr lang="en-US" sz="2200" spc="85" dirty="0">
                    <a:solidFill>
                      <a:schemeClr val="tx1">
                        <a:lumMod val="85000"/>
                        <a:lumOff val="15000"/>
                      </a:schemeClr>
                    </a:solidFill>
                  </a:rPr>
                  <a:t> </a:t>
                </a:r>
                <a:r>
                  <a:rPr lang="en-US" sz="2200" spc="-140" dirty="0">
                    <a:solidFill>
                      <a:schemeClr val="tx1">
                        <a:lumMod val="85000"/>
                        <a:lumOff val="15000"/>
                      </a:schemeClr>
                    </a:solidFill>
                  </a:rPr>
                  <a:t>a</a:t>
                </a:r>
                <a:r>
                  <a:rPr lang="en-US" sz="2200" spc="85" dirty="0">
                    <a:solidFill>
                      <a:schemeClr val="tx1">
                        <a:lumMod val="85000"/>
                        <a:lumOff val="15000"/>
                      </a:schemeClr>
                    </a:solidFill>
                  </a:rPr>
                  <a:t> </a:t>
                </a:r>
                <a:r>
                  <a:rPr lang="en-US" sz="2200" spc="-25" dirty="0">
                    <a:solidFill>
                      <a:schemeClr val="tx1">
                        <a:lumMod val="85000"/>
                        <a:lumOff val="15000"/>
                      </a:schemeClr>
                    </a:solidFill>
                  </a:rPr>
                  <a:t>distribution,</a:t>
                </a:r>
                <a:r>
                  <a:rPr lang="en-US" sz="2200" spc="90" dirty="0">
                    <a:solidFill>
                      <a:schemeClr val="tx1">
                        <a:lumMod val="85000"/>
                        <a:lumOff val="15000"/>
                      </a:schemeClr>
                    </a:solidFill>
                  </a:rPr>
                  <a:t> </a:t>
                </a:r>
                <a:r>
                  <a:rPr lang="en-US" sz="2200" spc="-50" dirty="0">
                    <a:solidFill>
                      <a:schemeClr val="tx1">
                        <a:lumMod val="85000"/>
                        <a:lumOff val="15000"/>
                      </a:schemeClr>
                    </a:solidFill>
                  </a:rPr>
                  <a:t>the</a:t>
                </a:r>
                <a:r>
                  <a:rPr lang="en-US" sz="2200" spc="90" dirty="0">
                    <a:solidFill>
                      <a:schemeClr val="tx1">
                        <a:lumMod val="85000"/>
                        <a:lumOff val="15000"/>
                      </a:schemeClr>
                    </a:solidFill>
                  </a:rPr>
                  <a:t> </a:t>
                </a:r>
                <a:r>
                  <a:rPr lang="en-US" sz="2200" spc="-125" dirty="0">
                    <a:solidFill>
                      <a:schemeClr val="tx1">
                        <a:lumMod val="85000"/>
                        <a:lumOff val="15000"/>
                      </a:schemeClr>
                    </a:solidFill>
                  </a:rPr>
                  <a:t>mean</a:t>
                </a:r>
                <a:r>
                  <a:rPr lang="en-US" sz="2200" spc="85" dirty="0">
                    <a:solidFill>
                      <a:schemeClr val="tx1">
                        <a:lumMod val="85000"/>
                        <a:lumOff val="15000"/>
                      </a:schemeClr>
                    </a:solidFill>
                  </a:rPr>
                  <a:t> </a:t>
                </a:r>
                <a:r>
                  <a:rPr lang="en-US" sz="2200" spc="-95" dirty="0">
                    <a:solidFill>
                      <a:schemeClr val="tx1">
                        <a:lumMod val="85000"/>
                        <a:lumOff val="15000"/>
                      </a:schemeClr>
                    </a:solidFill>
                  </a:rPr>
                  <a:t>is</a:t>
                </a:r>
                <a:r>
                  <a:rPr lang="en-US" sz="2200" spc="85" dirty="0">
                    <a:solidFill>
                      <a:schemeClr val="tx1">
                        <a:lumMod val="85000"/>
                        <a:lumOff val="15000"/>
                      </a:schemeClr>
                    </a:solidFill>
                  </a:rPr>
                  <a:t> </a:t>
                </a:r>
                <a:r>
                  <a:rPr lang="en-US" sz="2200" spc="-70" dirty="0">
                    <a:solidFill>
                      <a:schemeClr val="tx1">
                        <a:lumMod val="85000"/>
                        <a:lumOff val="15000"/>
                      </a:schemeClr>
                    </a:solidFill>
                  </a:rPr>
                  <a:t>10,</a:t>
                </a:r>
                <a:r>
                  <a:rPr lang="en-US" sz="2200" spc="90" dirty="0">
                    <a:solidFill>
                      <a:schemeClr val="tx1">
                        <a:lumMod val="85000"/>
                        <a:lumOff val="15000"/>
                      </a:schemeClr>
                    </a:solidFill>
                  </a:rPr>
                  <a:t> </a:t>
                </a:r>
                <a:r>
                  <a:rPr lang="en-US" sz="2200" spc="-95" dirty="0">
                    <a:solidFill>
                      <a:schemeClr val="tx1">
                        <a:lumMod val="85000"/>
                        <a:lumOff val="15000"/>
                      </a:schemeClr>
                    </a:solidFill>
                  </a:rPr>
                  <a:t>variance</a:t>
                </a:r>
                <a:r>
                  <a:rPr lang="en-US" sz="2200" spc="90" dirty="0">
                    <a:solidFill>
                      <a:schemeClr val="tx1">
                        <a:lumMod val="85000"/>
                        <a:lumOff val="15000"/>
                      </a:schemeClr>
                    </a:solidFill>
                  </a:rPr>
                  <a:t> </a:t>
                </a:r>
                <a:r>
                  <a:rPr lang="en-US" sz="2200" spc="-95" dirty="0">
                    <a:solidFill>
                      <a:schemeClr val="tx1">
                        <a:lumMod val="85000"/>
                        <a:lumOff val="15000"/>
                      </a:schemeClr>
                    </a:solidFill>
                  </a:rPr>
                  <a:t>is</a:t>
                </a:r>
                <a:r>
                  <a:rPr lang="en-US" sz="2200" spc="85" dirty="0">
                    <a:solidFill>
                      <a:schemeClr val="tx1">
                        <a:lumMod val="85000"/>
                        <a:lumOff val="15000"/>
                      </a:schemeClr>
                    </a:solidFill>
                  </a:rPr>
                  <a:t> </a:t>
                </a:r>
                <a:r>
                  <a:rPr lang="en-US" sz="2200" spc="-70" dirty="0">
                    <a:solidFill>
                      <a:schemeClr val="tx1">
                        <a:lumMod val="85000"/>
                        <a:lumOff val="15000"/>
                      </a:schemeClr>
                    </a:solidFill>
                  </a:rPr>
                  <a:t>16,</a:t>
                </a:r>
                <a:r>
                  <a:rPr lang="en-US" sz="2200" spc="90" dirty="0">
                    <a:solidFill>
                      <a:schemeClr val="tx1">
                        <a:lumMod val="85000"/>
                        <a:lumOff val="15000"/>
                      </a:schemeClr>
                    </a:solidFill>
                  </a:rPr>
                  <a:t> </a:t>
                </a:r>
                <a:r>
                  <a:rPr lang="en-US" sz="2200" i="1" spc="-65" dirty="0">
                    <a:solidFill>
                      <a:schemeClr val="tx1">
                        <a:lumMod val="85000"/>
                        <a:lumOff val="15000"/>
                      </a:schemeClr>
                    </a:solidFill>
                  </a:rPr>
                  <a:t>γ</a:t>
                </a:r>
                <a:r>
                  <a:rPr lang="en-US" sz="2200" spc="-97" baseline="-12077" dirty="0">
                    <a:solidFill>
                      <a:schemeClr val="tx1">
                        <a:lumMod val="85000"/>
                        <a:lumOff val="15000"/>
                      </a:schemeClr>
                    </a:solidFill>
                  </a:rPr>
                  <a:t>1</a:t>
                </a:r>
                <a:r>
                  <a:rPr lang="en-US" sz="2200" spc="15" baseline="-12077" dirty="0">
                    <a:solidFill>
                      <a:schemeClr val="tx1">
                        <a:lumMod val="85000"/>
                        <a:lumOff val="15000"/>
                      </a:schemeClr>
                    </a:solidFill>
                  </a:rPr>
                  <a:t> </a:t>
                </a:r>
                <a:r>
                  <a:rPr lang="en-US" sz="2200" spc="-95" dirty="0">
                    <a:solidFill>
                      <a:schemeClr val="tx1">
                        <a:lumMod val="85000"/>
                        <a:lumOff val="15000"/>
                      </a:schemeClr>
                    </a:solidFill>
                  </a:rPr>
                  <a:t>is</a:t>
                </a:r>
                <a:r>
                  <a:rPr lang="en-US" sz="2200" spc="85" dirty="0">
                    <a:solidFill>
                      <a:schemeClr val="tx1">
                        <a:lumMod val="85000"/>
                        <a:lumOff val="15000"/>
                      </a:schemeClr>
                    </a:solidFill>
                  </a:rPr>
                  <a:t> </a:t>
                </a:r>
                <a:r>
                  <a:rPr lang="en-US" sz="2200" spc="105" dirty="0">
                    <a:solidFill>
                      <a:schemeClr val="tx1">
                        <a:lumMod val="85000"/>
                        <a:lumOff val="15000"/>
                      </a:schemeClr>
                    </a:solidFill>
                  </a:rPr>
                  <a:t>+1</a:t>
                </a:r>
                <a:r>
                  <a:rPr lang="en-US" sz="2200" spc="85" dirty="0">
                    <a:solidFill>
                      <a:schemeClr val="tx1">
                        <a:lumMod val="85000"/>
                        <a:lumOff val="15000"/>
                      </a:schemeClr>
                    </a:solidFill>
                  </a:rPr>
                  <a:t> </a:t>
                </a:r>
                <a:r>
                  <a:rPr lang="en-US" sz="2200" spc="-100" dirty="0">
                    <a:solidFill>
                      <a:schemeClr val="tx1">
                        <a:lumMod val="85000"/>
                        <a:lumOff val="15000"/>
                      </a:schemeClr>
                    </a:solidFill>
                  </a:rPr>
                  <a:t>and </a:t>
                </a:r>
                <a14:m>
                  <m:oMath xmlns:m="http://schemas.openxmlformats.org/officeDocument/2006/math">
                    <m:sSub>
                      <m:sSubPr>
                        <m:ctrlPr>
                          <a:rPr lang="en-US" sz="2200" i="1">
                            <a:solidFill>
                              <a:schemeClr val="tx1">
                                <a:lumMod val="85000"/>
                                <a:lumOff val="15000"/>
                              </a:schemeClr>
                            </a:solidFill>
                            <a:latin typeface="Cambria Math" panose="02040503050406030204" pitchFamily="18" charset="0"/>
                            <a:cs typeface="Arial"/>
                          </a:rPr>
                        </m:ctrlPr>
                      </m:sSubPr>
                      <m:e>
                        <m:r>
                          <a:rPr lang="en-US" sz="2200" i="1">
                            <a:solidFill>
                              <a:schemeClr val="tx1">
                                <a:lumMod val="85000"/>
                                <a:lumOff val="15000"/>
                              </a:schemeClr>
                            </a:solidFill>
                            <a:latin typeface="Cambria Math"/>
                            <a:ea typeface="Cambria Math"/>
                            <a:cs typeface="Arial"/>
                          </a:rPr>
                          <m:t>𝛽</m:t>
                        </m:r>
                      </m:e>
                      <m:sub>
                        <m:r>
                          <a:rPr lang="en-US" sz="2200" i="1">
                            <a:solidFill>
                              <a:schemeClr val="tx1">
                                <a:lumMod val="85000"/>
                                <a:lumOff val="15000"/>
                              </a:schemeClr>
                            </a:solidFill>
                            <a:latin typeface="Cambria Math"/>
                            <a:cs typeface="Arial"/>
                          </a:rPr>
                          <m:t>2</m:t>
                        </m:r>
                      </m:sub>
                    </m:sSub>
                  </m:oMath>
                </a14:m>
                <a:r>
                  <a:rPr lang="en-US" sz="2200" spc="-75" baseline="-12077" dirty="0">
                    <a:solidFill>
                      <a:schemeClr val="tx1">
                        <a:lumMod val="85000"/>
                        <a:lumOff val="15000"/>
                      </a:schemeClr>
                    </a:solidFill>
                  </a:rPr>
                  <a:t> </a:t>
                </a:r>
                <a:r>
                  <a:rPr lang="en-US" sz="2200" spc="-95" dirty="0">
                    <a:solidFill>
                      <a:schemeClr val="tx1">
                        <a:lumMod val="85000"/>
                        <a:lumOff val="15000"/>
                      </a:schemeClr>
                    </a:solidFill>
                  </a:rPr>
                  <a:t>is </a:t>
                </a:r>
                <a:r>
                  <a:rPr lang="en-US" sz="2200" spc="-55" dirty="0">
                    <a:solidFill>
                      <a:schemeClr val="tx1">
                        <a:lumMod val="85000"/>
                        <a:lumOff val="15000"/>
                      </a:schemeClr>
                    </a:solidFill>
                  </a:rPr>
                  <a:t>4. </a:t>
                </a:r>
                <a:r>
                  <a:rPr lang="en-US" sz="2200" spc="-85" dirty="0">
                    <a:solidFill>
                      <a:schemeClr val="tx1">
                        <a:lumMod val="85000"/>
                        <a:lumOff val="15000"/>
                      </a:schemeClr>
                    </a:solidFill>
                  </a:rPr>
                  <a:t>Comment </a:t>
                </a:r>
                <a:r>
                  <a:rPr lang="en-US" sz="2200" spc="-45" dirty="0">
                    <a:solidFill>
                      <a:schemeClr val="tx1">
                        <a:lumMod val="85000"/>
                        <a:lumOff val="15000"/>
                      </a:schemeClr>
                    </a:solidFill>
                  </a:rPr>
                  <a:t>about </a:t>
                </a:r>
                <a:r>
                  <a:rPr lang="en-US" sz="2200" spc="-50" dirty="0">
                    <a:solidFill>
                      <a:schemeClr val="tx1">
                        <a:lumMod val="85000"/>
                        <a:lumOff val="15000"/>
                      </a:schemeClr>
                    </a:solidFill>
                  </a:rPr>
                  <a:t>the </a:t>
                </a:r>
                <a:r>
                  <a:rPr lang="en-US" sz="2200" spc="-60" dirty="0">
                    <a:solidFill>
                      <a:schemeClr val="tx1">
                        <a:lumMod val="85000"/>
                        <a:lumOff val="15000"/>
                      </a:schemeClr>
                    </a:solidFill>
                  </a:rPr>
                  <a:t>nature </a:t>
                </a:r>
                <a:r>
                  <a:rPr lang="en-US" sz="2200" spc="-30" dirty="0">
                    <a:solidFill>
                      <a:schemeClr val="tx1">
                        <a:lumMod val="85000"/>
                        <a:lumOff val="15000"/>
                      </a:schemeClr>
                    </a:solidFill>
                  </a:rPr>
                  <a:t>of</a:t>
                </a:r>
                <a:r>
                  <a:rPr lang="en-US" sz="2200" spc="60" dirty="0">
                    <a:solidFill>
                      <a:schemeClr val="tx1">
                        <a:lumMod val="85000"/>
                        <a:lumOff val="15000"/>
                      </a:schemeClr>
                    </a:solidFill>
                  </a:rPr>
                  <a:t> </a:t>
                </a:r>
                <a:r>
                  <a:rPr lang="en-US" sz="2200" spc="-25" dirty="0">
                    <a:solidFill>
                      <a:schemeClr val="tx1">
                        <a:lumMod val="85000"/>
                        <a:lumOff val="15000"/>
                      </a:schemeClr>
                    </a:solidFill>
                  </a:rPr>
                  <a:t>distribution. Also find third central moment.</a:t>
                </a:r>
                <a:endParaRPr lang="en-US" sz="2200" dirty="0">
                  <a:solidFill>
                    <a:schemeClr val="tx1">
                      <a:lumMod val="85000"/>
                      <a:lumOff val="15000"/>
                    </a:schemeClr>
                  </a:solidFill>
                </a:endParaRPr>
              </a:p>
              <a:p>
                <a:pPr marL="0" indent="0">
                  <a:buNone/>
                </a:pPr>
                <a:r>
                  <a:rPr lang="en-US" sz="2200" spc="295" dirty="0">
                    <a:solidFill>
                      <a:schemeClr val="tx1">
                        <a:lumMod val="85000"/>
                        <a:lumOff val="15000"/>
                      </a:schemeClr>
                    </a:solidFill>
                  </a:rPr>
                  <a:t>Solution</a:t>
                </a:r>
                <a14:m>
                  <m:oMath xmlns:m="http://schemas.openxmlformats.org/officeDocument/2006/math">
                    <m:r>
                      <a:rPr lang="en-US" sz="2200" b="0" i="0" spc="420" smtClean="0">
                        <a:solidFill>
                          <a:schemeClr val="tx1">
                            <a:lumMod val="85000"/>
                            <a:lumOff val="15000"/>
                          </a:schemeClr>
                        </a:solidFill>
                        <a:latin typeface="Cambria Math"/>
                      </a:rPr>
                      <m:t>1</m:t>
                    </m:r>
                    <m:r>
                      <a:rPr lang="en-US" sz="2200" b="1" i="1" spc="420">
                        <a:solidFill>
                          <a:schemeClr val="tx1">
                            <a:lumMod val="85000"/>
                            <a:lumOff val="15000"/>
                          </a:schemeClr>
                        </a:solidFill>
                        <a:latin typeface="Cambria Math"/>
                      </a:rPr>
                      <m:t>=</m:t>
                    </m:r>
                    <m:r>
                      <a:rPr lang="en-US" sz="2200" b="1" i="1">
                        <a:solidFill>
                          <a:schemeClr val="tx1">
                            <a:lumMod val="85000"/>
                            <a:lumOff val="15000"/>
                          </a:schemeClr>
                        </a:solidFill>
                        <a:latin typeface="Cambria Math"/>
                        <a:ea typeface="Cambria Math"/>
                        <a:cs typeface="Arial"/>
                      </a:rPr>
                      <m:t>±</m:t>
                    </m:r>
                    <m:f>
                      <m:fPr>
                        <m:ctrlPr>
                          <a:rPr lang="en-US" sz="2200" b="1" i="1">
                            <a:solidFill>
                              <a:schemeClr val="tx1">
                                <a:lumMod val="85000"/>
                                <a:lumOff val="15000"/>
                              </a:schemeClr>
                            </a:solidFill>
                            <a:latin typeface="Cambria Math" panose="02040503050406030204" pitchFamily="18" charset="0"/>
                            <a:cs typeface="Arial"/>
                          </a:rPr>
                        </m:ctrlPr>
                      </m:fPr>
                      <m:num>
                        <m:sSub>
                          <m:sSubPr>
                            <m:ctrlPr>
                              <a:rPr lang="en-US" sz="2200" b="1" i="1">
                                <a:solidFill>
                                  <a:schemeClr val="tx1">
                                    <a:lumMod val="85000"/>
                                    <a:lumOff val="15000"/>
                                  </a:schemeClr>
                                </a:solidFill>
                                <a:latin typeface="Cambria Math" panose="02040503050406030204" pitchFamily="18" charset="0"/>
                                <a:cs typeface="Arial"/>
                              </a:rPr>
                            </m:ctrlPr>
                          </m:sSubPr>
                          <m:e>
                            <m:r>
                              <a:rPr lang="en-US" sz="2200" b="1" i="1">
                                <a:solidFill>
                                  <a:schemeClr val="tx1">
                                    <a:lumMod val="85000"/>
                                    <a:lumOff val="15000"/>
                                  </a:schemeClr>
                                </a:solidFill>
                                <a:latin typeface="Cambria Math"/>
                                <a:ea typeface="Cambria Math"/>
                                <a:cs typeface="Arial"/>
                              </a:rPr>
                              <m:t>𝝁</m:t>
                            </m:r>
                          </m:e>
                          <m:sub>
                            <m:r>
                              <a:rPr lang="en-US" sz="2200" b="1" i="1">
                                <a:solidFill>
                                  <a:schemeClr val="tx1">
                                    <a:lumMod val="85000"/>
                                    <a:lumOff val="15000"/>
                                  </a:schemeClr>
                                </a:solidFill>
                                <a:latin typeface="Cambria Math"/>
                                <a:cs typeface="Arial"/>
                              </a:rPr>
                              <m:t>𝟑</m:t>
                            </m:r>
                          </m:sub>
                        </m:sSub>
                      </m:num>
                      <m:den>
                        <m:rad>
                          <m:radPr>
                            <m:degHide m:val="on"/>
                            <m:ctrlPr>
                              <a:rPr lang="en-US" sz="2200" b="1" i="1">
                                <a:solidFill>
                                  <a:schemeClr val="tx1">
                                    <a:lumMod val="85000"/>
                                    <a:lumOff val="15000"/>
                                  </a:schemeClr>
                                </a:solidFill>
                                <a:latin typeface="Cambria Math" panose="02040503050406030204" pitchFamily="18" charset="0"/>
                                <a:cs typeface="Arial"/>
                              </a:rPr>
                            </m:ctrlPr>
                          </m:radPr>
                          <m:deg/>
                          <m:e>
                            <m:r>
                              <a:rPr lang="en-US" sz="2200" b="1" i="1" smtClean="0">
                                <a:solidFill>
                                  <a:schemeClr val="tx1">
                                    <a:lumMod val="85000"/>
                                    <a:lumOff val="15000"/>
                                  </a:schemeClr>
                                </a:solidFill>
                                <a:latin typeface="Cambria Math"/>
                                <a:cs typeface="Arial"/>
                              </a:rPr>
                              <m:t>𝟒𝟎𝟗𝟔</m:t>
                            </m:r>
                          </m:e>
                        </m:rad>
                      </m:den>
                    </m:f>
                    <m:r>
                      <a:rPr lang="en-US" sz="2200" b="1" i="1" smtClean="0">
                        <a:solidFill>
                          <a:schemeClr val="tx1">
                            <a:lumMod val="85000"/>
                            <a:lumOff val="15000"/>
                          </a:schemeClr>
                        </a:solidFill>
                        <a:latin typeface="Cambria Math"/>
                        <a:cs typeface="Arial"/>
                      </a:rPr>
                      <m:t>⇒</m:t>
                    </m:r>
                    <m:sSub>
                      <m:sSubPr>
                        <m:ctrlPr>
                          <a:rPr lang="en-US" sz="2200" b="1" i="1">
                            <a:solidFill>
                              <a:schemeClr val="tx1">
                                <a:lumMod val="85000"/>
                                <a:lumOff val="15000"/>
                              </a:schemeClr>
                            </a:solidFill>
                            <a:latin typeface="Cambria Math" panose="02040503050406030204" pitchFamily="18" charset="0"/>
                            <a:cs typeface="Arial"/>
                          </a:rPr>
                        </m:ctrlPr>
                      </m:sSubPr>
                      <m:e>
                        <m:r>
                          <a:rPr lang="en-US" sz="2200" b="1" i="1">
                            <a:solidFill>
                              <a:schemeClr val="tx1">
                                <a:lumMod val="85000"/>
                                <a:lumOff val="15000"/>
                              </a:schemeClr>
                            </a:solidFill>
                            <a:latin typeface="Cambria Math"/>
                            <a:ea typeface="Cambria Math"/>
                            <a:cs typeface="Arial"/>
                          </a:rPr>
                          <m:t>𝝁</m:t>
                        </m:r>
                      </m:e>
                      <m:sub>
                        <m:r>
                          <a:rPr lang="en-US" sz="2200" b="1" i="1">
                            <a:solidFill>
                              <a:schemeClr val="tx1">
                                <a:lumMod val="85000"/>
                                <a:lumOff val="15000"/>
                              </a:schemeClr>
                            </a:solidFill>
                            <a:latin typeface="Cambria Math"/>
                            <a:cs typeface="Arial"/>
                          </a:rPr>
                          <m:t>𝟑</m:t>
                        </m:r>
                      </m:sub>
                    </m:sSub>
                  </m:oMath>
                </a14:m>
                <a:r>
                  <a:rPr lang="en-US" sz="2200" b="1" dirty="0">
                    <a:solidFill>
                      <a:schemeClr val="tx1">
                        <a:lumMod val="85000"/>
                        <a:lumOff val="15000"/>
                      </a:schemeClr>
                    </a:solidFill>
                  </a:rPr>
                  <a:t>=64, </a:t>
                </a:r>
                <a14:m>
                  <m:oMath xmlns:m="http://schemas.openxmlformats.org/officeDocument/2006/math">
                    <m:sSub>
                      <m:sSubPr>
                        <m:ctrlPr>
                          <a:rPr lang="en-US" sz="2200" b="1" i="1">
                            <a:solidFill>
                              <a:schemeClr val="tx1">
                                <a:lumMod val="85000"/>
                                <a:lumOff val="15000"/>
                              </a:schemeClr>
                            </a:solidFill>
                            <a:latin typeface="Cambria Math" panose="02040503050406030204" pitchFamily="18" charset="0"/>
                            <a:cs typeface="Arial"/>
                          </a:rPr>
                        </m:ctrlPr>
                      </m:sSubPr>
                      <m:e>
                        <m:r>
                          <a:rPr lang="en-US" sz="2200" b="1" i="1">
                            <a:solidFill>
                              <a:schemeClr val="tx1">
                                <a:lumMod val="85000"/>
                                <a:lumOff val="15000"/>
                              </a:schemeClr>
                            </a:solidFill>
                            <a:latin typeface="Cambria Math"/>
                            <a:ea typeface="Cambria Math"/>
                            <a:cs typeface="Arial"/>
                          </a:rPr>
                          <m:t>𝝁</m:t>
                        </m:r>
                      </m:e>
                      <m:sub>
                        <m:r>
                          <a:rPr lang="en-US" sz="2200" b="1" i="1" smtClean="0">
                            <a:solidFill>
                              <a:schemeClr val="tx1">
                                <a:lumMod val="85000"/>
                                <a:lumOff val="15000"/>
                              </a:schemeClr>
                            </a:solidFill>
                            <a:latin typeface="Cambria Math"/>
                            <a:ea typeface="Cambria Math"/>
                            <a:cs typeface="Arial"/>
                          </a:rPr>
                          <m:t>𝟐</m:t>
                        </m:r>
                      </m:sub>
                    </m:sSub>
                  </m:oMath>
                </a14:m>
                <a:r>
                  <a:rPr lang="en-US" sz="2200" b="1" dirty="0">
                    <a:solidFill>
                      <a:schemeClr val="tx1">
                        <a:lumMod val="85000"/>
                        <a:lumOff val="15000"/>
                      </a:schemeClr>
                    </a:solidFill>
                  </a:rPr>
                  <a:t>=16,</a:t>
                </a:r>
              </a:p>
              <a:p>
                <a:pPr marL="0" indent="0">
                  <a:buNone/>
                </a:pPr>
                <a:endParaRPr lang="en-US" sz="2200" b="1" dirty="0">
                  <a:solidFill>
                    <a:schemeClr val="tx1">
                      <a:lumMod val="85000"/>
                      <a:lumOff val="15000"/>
                    </a:schemeClr>
                  </a:solidFill>
                </a:endParaRPr>
              </a:p>
              <a:p>
                <a:pPr marL="0" indent="0">
                  <a:buNone/>
                </a:pPr>
                <a14:m>
                  <m:oMathPara xmlns:m="http://schemas.openxmlformats.org/officeDocument/2006/math">
                    <m:oMathParaPr>
                      <m:jc m:val="centerGroup"/>
                    </m:oMathParaPr>
                    <m:oMath xmlns:m="http://schemas.openxmlformats.org/officeDocument/2006/math">
                      <m:r>
                        <a:rPr lang="en-US" sz="2200" b="0" i="1" smtClean="0">
                          <a:solidFill>
                            <a:schemeClr val="tx1">
                              <a:lumMod val="85000"/>
                              <a:lumOff val="15000"/>
                            </a:schemeClr>
                          </a:solidFill>
                          <a:latin typeface="Cambria Math"/>
                          <a:cs typeface="Arial"/>
                        </a:rPr>
                        <m:t>4</m:t>
                      </m:r>
                      <m:r>
                        <a:rPr lang="en-US" sz="2200" i="1">
                          <a:solidFill>
                            <a:schemeClr val="tx1">
                              <a:lumMod val="85000"/>
                              <a:lumOff val="15000"/>
                            </a:schemeClr>
                          </a:solidFill>
                          <a:latin typeface="Cambria Math"/>
                          <a:cs typeface="Arial"/>
                        </a:rPr>
                        <m:t>=</m:t>
                      </m:r>
                      <m:f>
                        <m:fPr>
                          <m:ctrlPr>
                            <a:rPr lang="en-US" sz="2200" i="1">
                              <a:solidFill>
                                <a:schemeClr val="tx1">
                                  <a:lumMod val="85000"/>
                                  <a:lumOff val="15000"/>
                                </a:schemeClr>
                              </a:solidFill>
                              <a:latin typeface="Cambria Math" panose="02040503050406030204" pitchFamily="18" charset="0"/>
                              <a:cs typeface="Arial"/>
                            </a:rPr>
                          </m:ctrlPr>
                        </m:fPr>
                        <m:num>
                          <m:sSub>
                            <m:sSubPr>
                              <m:ctrlPr>
                                <a:rPr lang="en-US" sz="2200" i="1">
                                  <a:solidFill>
                                    <a:schemeClr val="tx1">
                                      <a:lumMod val="85000"/>
                                      <a:lumOff val="15000"/>
                                    </a:schemeClr>
                                  </a:solidFill>
                                  <a:latin typeface="Cambria Math" panose="02040503050406030204" pitchFamily="18" charset="0"/>
                                  <a:cs typeface="Arial"/>
                                </a:rPr>
                              </m:ctrlPr>
                            </m:sSubPr>
                            <m:e>
                              <m:r>
                                <a:rPr lang="en-US" sz="2200" i="1">
                                  <a:solidFill>
                                    <a:schemeClr val="tx1">
                                      <a:lumMod val="85000"/>
                                      <a:lumOff val="15000"/>
                                    </a:schemeClr>
                                  </a:solidFill>
                                  <a:latin typeface="Cambria Math"/>
                                  <a:ea typeface="Cambria Math"/>
                                  <a:cs typeface="Arial"/>
                                </a:rPr>
                                <m:t>𝜇</m:t>
                              </m:r>
                            </m:e>
                            <m:sub>
                              <m:r>
                                <a:rPr lang="en-US" sz="2200" i="1">
                                  <a:solidFill>
                                    <a:schemeClr val="tx1">
                                      <a:lumMod val="85000"/>
                                      <a:lumOff val="15000"/>
                                    </a:schemeClr>
                                  </a:solidFill>
                                  <a:latin typeface="Cambria Math"/>
                                  <a:cs typeface="Arial"/>
                                </a:rPr>
                                <m:t>4</m:t>
                              </m:r>
                            </m:sub>
                          </m:sSub>
                        </m:num>
                        <m:den>
                          <m:r>
                            <a:rPr lang="en-US" sz="2200" b="0" i="1" smtClean="0">
                              <a:solidFill>
                                <a:schemeClr val="tx1">
                                  <a:lumMod val="85000"/>
                                  <a:lumOff val="15000"/>
                                </a:schemeClr>
                              </a:solidFill>
                              <a:latin typeface="Cambria Math"/>
                              <a:cs typeface="Arial"/>
                            </a:rPr>
                            <m:t>256</m:t>
                          </m:r>
                        </m:den>
                      </m:f>
                      <m:r>
                        <a:rPr lang="en-US" sz="2200" b="0" i="1" smtClean="0">
                          <a:solidFill>
                            <a:schemeClr val="tx1">
                              <a:lumMod val="85000"/>
                              <a:lumOff val="15000"/>
                            </a:schemeClr>
                          </a:solidFill>
                          <a:latin typeface="Cambria Math"/>
                          <a:cs typeface="Arial"/>
                        </a:rPr>
                        <m:t>⇒</m:t>
                      </m:r>
                      <m:sSub>
                        <m:sSubPr>
                          <m:ctrlPr>
                            <a:rPr lang="en-US" sz="2200" i="1">
                              <a:solidFill>
                                <a:schemeClr val="tx1">
                                  <a:lumMod val="85000"/>
                                  <a:lumOff val="15000"/>
                                </a:schemeClr>
                              </a:solidFill>
                              <a:latin typeface="Cambria Math" panose="02040503050406030204" pitchFamily="18" charset="0"/>
                              <a:cs typeface="Arial"/>
                            </a:rPr>
                          </m:ctrlPr>
                        </m:sSubPr>
                        <m:e>
                          <m:r>
                            <a:rPr lang="en-US" sz="2200" i="1">
                              <a:solidFill>
                                <a:schemeClr val="tx1">
                                  <a:lumMod val="85000"/>
                                  <a:lumOff val="15000"/>
                                </a:schemeClr>
                              </a:solidFill>
                              <a:latin typeface="Cambria Math"/>
                              <a:ea typeface="Cambria Math"/>
                              <a:cs typeface="Arial"/>
                            </a:rPr>
                            <m:t>𝜇</m:t>
                          </m:r>
                        </m:e>
                        <m:sub>
                          <m:r>
                            <a:rPr lang="en-US" sz="2200" i="1">
                              <a:solidFill>
                                <a:schemeClr val="tx1">
                                  <a:lumMod val="85000"/>
                                  <a:lumOff val="15000"/>
                                </a:schemeClr>
                              </a:solidFill>
                              <a:latin typeface="Cambria Math"/>
                              <a:cs typeface="Arial"/>
                            </a:rPr>
                            <m:t>4</m:t>
                          </m:r>
                        </m:sub>
                      </m:sSub>
                      <m:r>
                        <a:rPr lang="en-US" sz="2200" b="0" i="1" smtClean="0">
                          <a:solidFill>
                            <a:schemeClr val="tx1">
                              <a:lumMod val="85000"/>
                              <a:lumOff val="15000"/>
                            </a:schemeClr>
                          </a:solidFill>
                          <a:latin typeface="Cambria Math"/>
                          <a:cs typeface="Arial"/>
                        </a:rPr>
                        <m:t>=1024</m:t>
                      </m:r>
                    </m:oMath>
                  </m:oMathPara>
                </a14:m>
                <a:endParaRPr lang="en-US" sz="2200" dirty="0">
                  <a:solidFill>
                    <a:schemeClr val="tx1">
                      <a:lumMod val="85000"/>
                      <a:lumOff val="15000"/>
                    </a:schemeClr>
                  </a:solidFill>
                </a:endParaRPr>
              </a:p>
              <a:p>
                <a:pPr marL="0" indent="0">
                  <a:lnSpc>
                    <a:spcPct val="100000"/>
                  </a:lnSpc>
                  <a:buNone/>
                </a:pPr>
                <a:endParaRPr lang="en-US" sz="2200" dirty="0">
                  <a:solidFill>
                    <a:schemeClr val="tx1">
                      <a:lumMod val="85000"/>
                      <a:lumOff val="15000"/>
                    </a:schemeClr>
                  </a:solidFill>
                  <a:cs typeface="PMingLiU"/>
                </a:endParaRPr>
              </a:p>
              <a:p>
                <a:pPr marL="161925" marR="294640" indent="0">
                  <a:lnSpc>
                    <a:spcPct val="102200"/>
                  </a:lnSpc>
                  <a:spcBef>
                    <a:spcPts val="1110"/>
                  </a:spcBef>
                  <a:buNone/>
                </a:pPr>
                <a:r>
                  <a:rPr lang="en-US" sz="2200" spc="-55" dirty="0">
                    <a:solidFill>
                      <a:schemeClr val="tx1">
                        <a:lumMod val="85000"/>
                        <a:lumOff val="15000"/>
                      </a:schemeClr>
                    </a:solidFill>
                  </a:rPr>
                  <a:t>Since </a:t>
                </a:r>
                <a:r>
                  <a:rPr lang="en-US" sz="2200" spc="-65" dirty="0">
                    <a:solidFill>
                      <a:schemeClr val="tx1">
                        <a:lumMod val="85000"/>
                        <a:lumOff val="15000"/>
                      </a:schemeClr>
                    </a:solidFill>
                  </a:rPr>
                  <a:t>γ</a:t>
                </a:r>
                <a:r>
                  <a:rPr lang="en-US" sz="2200" spc="-97" baseline="-12077" dirty="0">
                    <a:solidFill>
                      <a:schemeClr val="tx1">
                        <a:lumMod val="85000"/>
                        <a:lumOff val="15000"/>
                      </a:schemeClr>
                    </a:solidFill>
                  </a:rPr>
                  <a:t>1 </a:t>
                </a:r>
                <a:r>
                  <a:rPr lang="en-US" sz="2200" spc="320" dirty="0">
                    <a:solidFill>
                      <a:schemeClr val="tx1">
                        <a:lumMod val="85000"/>
                        <a:lumOff val="15000"/>
                      </a:schemeClr>
                    </a:solidFill>
                  </a:rPr>
                  <a:t>=</a:t>
                </a:r>
                <a:r>
                  <a:rPr lang="en-US" sz="2200" spc="20" dirty="0">
                    <a:solidFill>
                      <a:schemeClr val="tx1">
                        <a:lumMod val="85000"/>
                        <a:lumOff val="15000"/>
                      </a:schemeClr>
                    </a:solidFill>
                  </a:rPr>
                  <a:t>+1, </a:t>
                </a:r>
                <a:r>
                  <a:rPr lang="en-US" sz="2200" spc="-120" dirty="0">
                    <a:solidFill>
                      <a:schemeClr val="tx1">
                        <a:lumMod val="85000"/>
                        <a:lumOff val="15000"/>
                      </a:schemeClr>
                    </a:solidFill>
                  </a:rPr>
                  <a:t>the </a:t>
                </a:r>
                <a:r>
                  <a:rPr lang="en-US" sz="2200" spc="-95" dirty="0">
                    <a:solidFill>
                      <a:schemeClr val="tx1">
                        <a:lumMod val="85000"/>
                        <a:lumOff val="15000"/>
                      </a:schemeClr>
                    </a:solidFill>
                  </a:rPr>
                  <a:t>distribution </a:t>
                </a:r>
                <a:r>
                  <a:rPr lang="en-US" sz="2200" spc="-85" dirty="0">
                    <a:solidFill>
                      <a:schemeClr val="tx1">
                        <a:lumMod val="85000"/>
                        <a:lumOff val="15000"/>
                      </a:schemeClr>
                    </a:solidFill>
                  </a:rPr>
                  <a:t>is </a:t>
                </a:r>
                <a:r>
                  <a:rPr lang="en-US" sz="2200" spc="-105" dirty="0">
                    <a:solidFill>
                      <a:schemeClr val="tx1">
                        <a:lumMod val="85000"/>
                        <a:lumOff val="15000"/>
                      </a:schemeClr>
                    </a:solidFill>
                    <a:uFill>
                      <a:solidFill>
                        <a:srgbClr val="0000FF"/>
                      </a:solidFill>
                    </a:uFill>
                  </a:rPr>
                  <a:t>moderately </a:t>
                </a:r>
                <a:r>
                  <a:rPr lang="en-US" sz="2200" spc="-95" dirty="0">
                    <a:solidFill>
                      <a:schemeClr val="tx1">
                        <a:lumMod val="85000"/>
                        <a:lumOff val="15000"/>
                      </a:schemeClr>
                    </a:solidFill>
                    <a:uFill>
                      <a:solidFill>
                        <a:srgbClr val="0000FF"/>
                      </a:solidFill>
                    </a:uFill>
                  </a:rPr>
                  <a:t>positively </a:t>
                </a:r>
                <a:r>
                  <a:rPr lang="en-US" sz="2200" spc="-95" dirty="0">
                    <a:solidFill>
                      <a:schemeClr val="tx1">
                        <a:lumMod val="85000"/>
                        <a:lumOff val="15000"/>
                      </a:schemeClr>
                    </a:solidFill>
                  </a:rPr>
                  <a:t> </a:t>
                </a:r>
                <a:r>
                  <a:rPr lang="en-US" sz="2200" spc="-125" dirty="0">
                    <a:solidFill>
                      <a:schemeClr val="tx1">
                        <a:lumMod val="85000"/>
                        <a:lumOff val="15000"/>
                      </a:schemeClr>
                    </a:solidFill>
                    <a:uFill>
                      <a:solidFill>
                        <a:srgbClr val="0000FF"/>
                      </a:solidFill>
                    </a:uFill>
                  </a:rPr>
                  <a:t>skewed,</a:t>
                </a:r>
                <a:r>
                  <a:rPr lang="en-US" sz="2200" spc="45" dirty="0">
                    <a:solidFill>
                      <a:schemeClr val="tx1">
                        <a:lumMod val="85000"/>
                        <a:lumOff val="15000"/>
                      </a:schemeClr>
                    </a:solidFill>
                  </a:rPr>
                  <a:t> </a:t>
                </a:r>
                <a:r>
                  <a:rPr lang="en-US" sz="2200" spc="-150" dirty="0" err="1">
                    <a:solidFill>
                      <a:schemeClr val="tx1">
                        <a:lumMod val="85000"/>
                        <a:lumOff val="15000"/>
                      </a:schemeClr>
                    </a:solidFill>
                  </a:rPr>
                  <a:t>i.e</a:t>
                </a:r>
                <a:r>
                  <a:rPr lang="en-US" sz="2200" spc="-150" dirty="0">
                    <a:solidFill>
                      <a:schemeClr val="tx1">
                        <a:lumMod val="85000"/>
                        <a:lumOff val="15000"/>
                      </a:schemeClr>
                    </a:solidFill>
                  </a:rPr>
                  <a:t>,</a:t>
                </a:r>
                <a:endParaRPr lang="en-US" sz="2200" dirty="0">
                  <a:solidFill>
                    <a:schemeClr val="tx1">
                      <a:lumMod val="85000"/>
                      <a:lumOff val="15000"/>
                    </a:schemeClr>
                  </a:solidFill>
                </a:endParaRPr>
              </a:p>
              <a:p>
                <a:pPr marL="161925" marR="115570" indent="0">
                  <a:lnSpc>
                    <a:spcPct val="102200"/>
                  </a:lnSpc>
                  <a:spcBef>
                    <a:spcPts val="430"/>
                  </a:spcBef>
                  <a:buNone/>
                </a:pPr>
                <a:r>
                  <a:rPr lang="en-US" sz="2200" spc="-150" dirty="0">
                    <a:solidFill>
                      <a:schemeClr val="tx1">
                        <a:lumMod val="85000"/>
                        <a:lumOff val="15000"/>
                      </a:schemeClr>
                    </a:solidFill>
                  </a:rPr>
                  <a:t>if </a:t>
                </a:r>
                <a:r>
                  <a:rPr lang="en-US" sz="2200" spc="-165" dirty="0">
                    <a:solidFill>
                      <a:schemeClr val="tx1">
                        <a:lumMod val="85000"/>
                        <a:lumOff val="15000"/>
                      </a:schemeClr>
                    </a:solidFill>
                  </a:rPr>
                  <a:t>we </a:t>
                </a:r>
                <a:r>
                  <a:rPr lang="en-US" sz="2200" spc="-120" dirty="0">
                    <a:solidFill>
                      <a:schemeClr val="tx1">
                        <a:lumMod val="85000"/>
                        <a:lumOff val="15000"/>
                      </a:schemeClr>
                    </a:solidFill>
                  </a:rPr>
                  <a:t>draw the </a:t>
                </a:r>
                <a:r>
                  <a:rPr lang="en-US" sz="2200" spc="-95" dirty="0">
                    <a:solidFill>
                      <a:schemeClr val="tx1">
                        <a:lumMod val="85000"/>
                        <a:lumOff val="15000"/>
                      </a:schemeClr>
                    </a:solidFill>
                  </a:rPr>
                  <a:t>curve </a:t>
                </a:r>
                <a:r>
                  <a:rPr lang="en-US" sz="2200" spc="-120" dirty="0">
                    <a:solidFill>
                      <a:schemeClr val="tx1">
                        <a:lumMod val="85000"/>
                        <a:lumOff val="15000"/>
                      </a:schemeClr>
                    </a:solidFill>
                  </a:rPr>
                  <a:t>of the </a:t>
                </a:r>
                <a:r>
                  <a:rPr lang="en-US" sz="2200" spc="-85" dirty="0">
                    <a:solidFill>
                      <a:schemeClr val="tx1">
                        <a:lumMod val="85000"/>
                        <a:lumOff val="15000"/>
                      </a:schemeClr>
                    </a:solidFill>
                  </a:rPr>
                  <a:t>given </a:t>
                </a:r>
                <a:r>
                  <a:rPr lang="en-US" sz="2200" spc="-100" dirty="0">
                    <a:solidFill>
                      <a:schemeClr val="tx1">
                        <a:lumMod val="85000"/>
                        <a:lumOff val="15000"/>
                      </a:schemeClr>
                    </a:solidFill>
                  </a:rPr>
                  <a:t>distribution, </a:t>
                </a:r>
                <a:r>
                  <a:rPr lang="en-US" sz="2200" spc="-114" dirty="0">
                    <a:solidFill>
                      <a:schemeClr val="tx1">
                        <a:lumMod val="85000"/>
                        <a:lumOff val="15000"/>
                      </a:schemeClr>
                    </a:solidFill>
                  </a:rPr>
                  <a:t>it </a:t>
                </a:r>
                <a:r>
                  <a:rPr lang="en-US" sz="2200" spc="-135" dirty="0">
                    <a:solidFill>
                      <a:schemeClr val="tx1">
                        <a:lumMod val="85000"/>
                        <a:lumOff val="15000"/>
                      </a:schemeClr>
                    </a:solidFill>
                  </a:rPr>
                  <a:t>will </a:t>
                </a:r>
                <a:r>
                  <a:rPr lang="en-US" sz="2200" spc="-100" dirty="0">
                    <a:solidFill>
                      <a:schemeClr val="tx1">
                        <a:lumMod val="85000"/>
                        <a:lumOff val="15000"/>
                      </a:schemeClr>
                    </a:solidFill>
                  </a:rPr>
                  <a:t>have  </a:t>
                </a:r>
                <a:r>
                  <a:rPr lang="en-US" sz="2200" spc="-100" dirty="0">
                    <a:solidFill>
                      <a:schemeClr val="tx1">
                        <a:lumMod val="85000"/>
                        <a:lumOff val="15000"/>
                      </a:schemeClr>
                    </a:solidFill>
                    <a:uFill>
                      <a:solidFill>
                        <a:srgbClr val="0000FF"/>
                      </a:solidFill>
                    </a:uFill>
                  </a:rPr>
                  <a:t>longer </a:t>
                </a:r>
                <a:r>
                  <a:rPr lang="en-US" sz="2200" spc="-120" dirty="0">
                    <a:solidFill>
                      <a:schemeClr val="tx1">
                        <a:lumMod val="85000"/>
                        <a:lumOff val="15000"/>
                      </a:schemeClr>
                    </a:solidFill>
                    <a:uFill>
                      <a:solidFill>
                        <a:srgbClr val="0000FF"/>
                      </a:solidFill>
                    </a:uFill>
                  </a:rPr>
                  <a:t>tail </a:t>
                </a:r>
                <a:r>
                  <a:rPr lang="en-US" sz="2200" spc="-114" dirty="0">
                    <a:solidFill>
                      <a:schemeClr val="tx1">
                        <a:lumMod val="85000"/>
                        <a:lumOff val="15000"/>
                      </a:schemeClr>
                    </a:solidFill>
                    <a:uFill>
                      <a:solidFill>
                        <a:srgbClr val="0000FF"/>
                      </a:solidFill>
                    </a:uFill>
                  </a:rPr>
                  <a:t>towards </a:t>
                </a:r>
                <a:r>
                  <a:rPr lang="en-US" sz="2200" spc="-120" dirty="0">
                    <a:solidFill>
                      <a:schemeClr val="tx1">
                        <a:lumMod val="85000"/>
                        <a:lumOff val="15000"/>
                      </a:schemeClr>
                    </a:solidFill>
                    <a:uFill>
                      <a:solidFill>
                        <a:srgbClr val="0000FF"/>
                      </a:solidFill>
                    </a:uFill>
                  </a:rPr>
                  <a:t>the</a:t>
                </a:r>
                <a:r>
                  <a:rPr lang="en-US" sz="2200" spc="-260" dirty="0">
                    <a:solidFill>
                      <a:schemeClr val="tx1">
                        <a:lumMod val="85000"/>
                        <a:lumOff val="15000"/>
                      </a:schemeClr>
                    </a:solidFill>
                    <a:uFill>
                      <a:solidFill>
                        <a:srgbClr val="0000FF"/>
                      </a:solidFill>
                    </a:uFill>
                  </a:rPr>
                  <a:t> </a:t>
                </a:r>
                <a:r>
                  <a:rPr lang="en-US" sz="2200" spc="-105" dirty="0">
                    <a:solidFill>
                      <a:schemeClr val="tx1">
                        <a:lumMod val="85000"/>
                        <a:lumOff val="15000"/>
                      </a:schemeClr>
                    </a:solidFill>
                    <a:uFill>
                      <a:solidFill>
                        <a:srgbClr val="0000FF"/>
                      </a:solidFill>
                    </a:uFill>
                  </a:rPr>
                  <a:t>right.</a:t>
                </a:r>
                <a:endParaRPr lang="en-US" sz="2200" dirty="0">
                  <a:solidFill>
                    <a:schemeClr val="tx1">
                      <a:lumMod val="85000"/>
                      <a:lumOff val="15000"/>
                    </a:schemeClr>
                  </a:solidFill>
                </a:endParaRPr>
              </a:p>
              <a:p>
                <a:pPr marL="161925" marR="179070" indent="0">
                  <a:lnSpc>
                    <a:spcPct val="102200"/>
                  </a:lnSpc>
                  <a:spcBef>
                    <a:spcPts val="434"/>
                  </a:spcBef>
                  <a:buNone/>
                </a:pPr>
                <a:r>
                  <a:rPr lang="en-US" sz="2200" spc="-105" dirty="0">
                    <a:solidFill>
                      <a:schemeClr val="tx1">
                        <a:lumMod val="85000"/>
                        <a:lumOff val="15000"/>
                      </a:schemeClr>
                    </a:solidFill>
                  </a:rPr>
                  <a:t>Further, </a:t>
                </a:r>
                <a:r>
                  <a:rPr lang="en-US" sz="2200" spc="-85" dirty="0">
                    <a:solidFill>
                      <a:schemeClr val="tx1">
                        <a:lumMod val="85000"/>
                        <a:lumOff val="15000"/>
                      </a:schemeClr>
                    </a:solidFill>
                  </a:rPr>
                  <a:t>since </a:t>
                </a:r>
                <a:r>
                  <a:rPr lang="en-US" sz="2200" spc="-75" baseline="-12077" dirty="0">
                    <a:solidFill>
                      <a:schemeClr val="tx1">
                        <a:lumMod val="85000"/>
                        <a:lumOff val="15000"/>
                      </a:schemeClr>
                    </a:solidFill>
                  </a:rPr>
                  <a:t> </a:t>
                </a:r>
                <a14:m>
                  <m:oMath xmlns:m="http://schemas.openxmlformats.org/officeDocument/2006/math">
                    <m:sSub>
                      <m:sSubPr>
                        <m:ctrlPr>
                          <a:rPr lang="en-US" sz="2200">
                            <a:solidFill>
                              <a:schemeClr val="tx1">
                                <a:lumMod val="85000"/>
                                <a:lumOff val="15000"/>
                              </a:schemeClr>
                            </a:solidFill>
                            <a:latin typeface="Cambria Math" panose="02040503050406030204" pitchFamily="18" charset="0"/>
                            <a:cs typeface="Arial"/>
                          </a:rPr>
                        </m:ctrlPr>
                      </m:sSubPr>
                      <m:e>
                        <m:r>
                          <m:rPr>
                            <m:sty m:val="p"/>
                          </m:rPr>
                          <a:rPr lang="en-US" sz="2200" i="0">
                            <a:solidFill>
                              <a:schemeClr val="tx1">
                                <a:lumMod val="85000"/>
                                <a:lumOff val="15000"/>
                              </a:schemeClr>
                            </a:solidFill>
                            <a:latin typeface="Cambria Math"/>
                            <a:ea typeface="Cambria Math"/>
                            <a:cs typeface="Arial"/>
                          </a:rPr>
                          <m:t>β</m:t>
                        </m:r>
                      </m:e>
                      <m:sub>
                        <m:r>
                          <a:rPr lang="en-US" sz="2200" i="0">
                            <a:solidFill>
                              <a:schemeClr val="tx1">
                                <a:lumMod val="85000"/>
                                <a:lumOff val="15000"/>
                              </a:schemeClr>
                            </a:solidFill>
                            <a:latin typeface="Cambria Math"/>
                            <a:cs typeface="Arial"/>
                          </a:rPr>
                          <m:t>2</m:t>
                        </m:r>
                      </m:sub>
                    </m:sSub>
                  </m:oMath>
                </a14:m>
                <a:r>
                  <a:rPr lang="en-US" sz="2200" spc="320" dirty="0">
                    <a:solidFill>
                      <a:schemeClr val="tx1">
                        <a:lumMod val="85000"/>
                        <a:lumOff val="15000"/>
                      </a:schemeClr>
                    </a:solidFill>
                  </a:rPr>
                  <a:t>= </a:t>
                </a:r>
                <a:r>
                  <a:rPr lang="en-US" sz="2200" spc="-105" dirty="0">
                    <a:solidFill>
                      <a:schemeClr val="tx1">
                        <a:lumMod val="85000"/>
                        <a:lumOff val="15000"/>
                      </a:schemeClr>
                    </a:solidFill>
                  </a:rPr>
                  <a:t>4 </a:t>
                </a:r>
                <a:r>
                  <a:rPr lang="en-US" sz="2200" spc="-80" dirty="0">
                    <a:solidFill>
                      <a:schemeClr val="tx1">
                        <a:lumMod val="85000"/>
                        <a:lumOff val="15000"/>
                      </a:schemeClr>
                    </a:solidFill>
                  </a:rPr>
                  <a:t>&gt; </a:t>
                </a:r>
                <a:r>
                  <a:rPr lang="en-US" sz="2200" spc="-130" dirty="0">
                    <a:solidFill>
                      <a:schemeClr val="tx1">
                        <a:lumMod val="85000"/>
                        <a:lumOff val="15000"/>
                      </a:schemeClr>
                    </a:solidFill>
                  </a:rPr>
                  <a:t>3, </a:t>
                </a:r>
                <a:r>
                  <a:rPr lang="en-US" sz="2200" spc="-120" dirty="0">
                    <a:solidFill>
                      <a:schemeClr val="tx1">
                        <a:lumMod val="85000"/>
                        <a:lumOff val="15000"/>
                      </a:schemeClr>
                    </a:solidFill>
                  </a:rPr>
                  <a:t>the </a:t>
                </a:r>
                <a:r>
                  <a:rPr lang="en-US" sz="2200" spc="-95" dirty="0">
                    <a:solidFill>
                      <a:schemeClr val="tx1">
                        <a:lumMod val="85000"/>
                        <a:lumOff val="15000"/>
                      </a:schemeClr>
                    </a:solidFill>
                  </a:rPr>
                  <a:t>distribution </a:t>
                </a:r>
                <a:r>
                  <a:rPr lang="en-US" sz="2200" spc="-85" dirty="0">
                    <a:solidFill>
                      <a:schemeClr val="tx1">
                        <a:lumMod val="85000"/>
                        <a:lumOff val="15000"/>
                      </a:schemeClr>
                    </a:solidFill>
                  </a:rPr>
                  <a:t>is </a:t>
                </a:r>
                <a:r>
                  <a:rPr lang="en-US" sz="2200" spc="-105" dirty="0">
                    <a:solidFill>
                      <a:schemeClr val="tx1">
                        <a:lumMod val="85000"/>
                        <a:lumOff val="15000"/>
                      </a:schemeClr>
                    </a:solidFill>
                    <a:uFill>
                      <a:solidFill>
                        <a:srgbClr val="0000FF"/>
                      </a:solidFill>
                    </a:uFill>
                  </a:rPr>
                  <a:t>leptokurtic, </a:t>
                </a:r>
                <a:r>
                  <a:rPr lang="en-US" sz="2200" spc="-105" dirty="0">
                    <a:solidFill>
                      <a:schemeClr val="tx1">
                        <a:lumMod val="85000"/>
                        <a:lumOff val="15000"/>
                      </a:schemeClr>
                    </a:solidFill>
                  </a:rPr>
                  <a:t> </a:t>
                </a:r>
                <a:r>
                  <a:rPr lang="en-US" sz="2200" spc="-155" dirty="0">
                    <a:solidFill>
                      <a:schemeClr val="tx1">
                        <a:lumMod val="85000"/>
                        <a:lumOff val="15000"/>
                      </a:schemeClr>
                    </a:solidFill>
                  </a:rPr>
                  <a:t>i.e.,</a:t>
                </a:r>
                <a:endParaRPr lang="en-US" sz="2200" dirty="0">
                  <a:solidFill>
                    <a:schemeClr val="tx1">
                      <a:lumMod val="85000"/>
                      <a:lumOff val="15000"/>
                    </a:schemeClr>
                  </a:solidFill>
                </a:endParaRPr>
              </a:p>
              <a:p>
                <a:pPr marL="161925" indent="0">
                  <a:lnSpc>
                    <a:spcPct val="100000"/>
                  </a:lnSpc>
                  <a:spcBef>
                    <a:spcPts val="475"/>
                  </a:spcBef>
                  <a:buNone/>
                </a:pPr>
                <a:r>
                  <a:rPr lang="en-US" sz="2200" spc="-114" dirty="0">
                    <a:solidFill>
                      <a:schemeClr val="tx1">
                        <a:lumMod val="85000"/>
                        <a:lumOff val="15000"/>
                      </a:schemeClr>
                    </a:solidFill>
                  </a:rPr>
                  <a:t>it </a:t>
                </a:r>
                <a:r>
                  <a:rPr lang="en-US" sz="2200" spc="-135" dirty="0">
                    <a:solidFill>
                      <a:schemeClr val="tx1">
                        <a:lumMod val="85000"/>
                        <a:lumOff val="15000"/>
                      </a:schemeClr>
                    </a:solidFill>
                  </a:rPr>
                  <a:t>will </a:t>
                </a:r>
                <a:r>
                  <a:rPr lang="en-US" sz="2200" spc="-100" dirty="0">
                    <a:solidFill>
                      <a:schemeClr val="tx1">
                        <a:lumMod val="85000"/>
                        <a:lumOff val="15000"/>
                      </a:schemeClr>
                    </a:solidFill>
                  </a:rPr>
                  <a:t>be </a:t>
                </a:r>
                <a:r>
                  <a:rPr lang="en-US" sz="2200" spc="-85" dirty="0" err="1">
                    <a:solidFill>
                      <a:schemeClr val="tx1">
                        <a:lumMod val="85000"/>
                        <a:lumOff val="15000"/>
                      </a:schemeClr>
                    </a:solidFill>
                    <a:uFill>
                      <a:solidFill>
                        <a:srgbClr val="0000FF"/>
                      </a:solidFill>
                    </a:uFill>
                  </a:rPr>
                  <a:t>sightly</a:t>
                </a:r>
                <a:r>
                  <a:rPr lang="en-US" sz="2200" spc="-85" dirty="0">
                    <a:solidFill>
                      <a:schemeClr val="tx1">
                        <a:lumMod val="85000"/>
                        <a:lumOff val="15000"/>
                      </a:schemeClr>
                    </a:solidFill>
                    <a:uFill>
                      <a:solidFill>
                        <a:srgbClr val="0000FF"/>
                      </a:solidFill>
                    </a:uFill>
                  </a:rPr>
                  <a:t> </a:t>
                </a:r>
                <a:r>
                  <a:rPr lang="en-US" sz="2200" spc="-125" dirty="0">
                    <a:solidFill>
                      <a:schemeClr val="tx1">
                        <a:lumMod val="85000"/>
                        <a:lumOff val="15000"/>
                      </a:schemeClr>
                    </a:solidFill>
                    <a:uFill>
                      <a:solidFill>
                        <a:srgbClr val="0000FF"/>
                      </a:solidFill>
                    </a:uFill>
                  </a:rPr>
                  <a:t>more </a:t>
                </a:r>
                <a:r>
                  <a:rPr lang="en-US" sz="2200" spc="-105" dirty="0">
                    <a:solidFill>
                      <a:schemeClr val="tx1">
                        <a:lumMod val="85000"/>
                        <a:lumOff val="15000"/>
                      </a:schemeClr>
                    </a:solidFill>
                    <a:uFill>
                      <a:solidFill>
                        <a:srgbClr val="0000FF"/>
                      </a:solidFill>
                    </a:uFill>
                  </a:rPr>
                  <a:t>peaked</a:t>
                </a:r>
                <a:r>
                  <a:rPr lang="en-US" sz="2200" spc="-105" dirty="0">
                    <a:solidFill>
                      <a:schemeClr val="tx1">
                        <a:lumMod val="85000"/>
                        <a:lumOff val="15000"/>
                      </a:schemeClr>
                    </a:solidFill>
                  </a:rPr>
                  <a:t> </a:t>
                </a:r>
                <a:r>
                  <a:rPr lang="en-US" sz="2200" spc="-85" dirty="0">
                    <a:solidFill>
                      <a:schemeClr val="tx1">
                        <a:lumMod val="85000"/>
                        <a:lumOff val="15000"/>
                      </a:schemeClr>
                    </a:solidFill>
                  </a:rPr>
                  <a:t>than </a:t>
                </a:r>
                <a:r>
                  <a:rPr lang="en-US" sz="2200" spc="-120" dirty="0">
                    <a:solidFill>
                      <a:schemeClr val="tx1">
                        <a:lumMod val="85000"/>
                        <a:lumOff val="15000"/>
                      </a:schemeClr>
                    </a:solidFill>
                  </a:rPr>
                  <a:t>the </a:t>
                </a:r>
                <a:r>
                  <a:rPr lang="en-US" sz="2200" spc="-105" dirty="0">
                    <a:solidFill>
                      <a:schemeClr val="tx1">
                        <a:lumMod val="85000"/>
                        <a:lumOff val="15000"/>
                      </a:schemeClr>
                    </a:solidFill>
                  </a:rPr>
                  <a:t>normal</a:t>
                </a:r>
                <a:r>
                  <a:rPr lang="en-US" sz="2200" spc="150" dirty="0">
                    <a:solidFill>
                      <a:schemeClr val="tx1">
                        <a:lumMod val="85000"/>
                        <a:lumOff val="15000"/>
                      </a:schemeClr>
                    </a:solidFill>
                  </a:rPr>
                  <a:t> </a:t>
                </a:r>
                <a:r>
                  <a:rPr lang="en-US" sz="2200" spc="-105" dirty="0">
                    <a:solidFill>
                      <a:schemeClr val="tx1">
                        <a:lumMod val="85000"/>
                        <a:lumOff val="15000"/>
                      </a:schemeClr>
                    </a:solidFill>
                  </a:rPr>
                  <a:t>curve.</a:t>
                </a:r>
                <a:endParaRPr lang="en-US" sz="2200" dirty="0">
                  <a:solidFill>
                    <a:schemeClr val="tx1">
                      <a:lumMod val="85000"/>
                      <a:lumOff val="15000"/>
                    </a:schemeClr>
                  </a:solidFill>
                </a:endParaRPr>
              </a:p>
              <a:p>
                <a:pPr marL="0" indent="0">
                  <a:buNone/>
                </a:pPr>
                <a:endParaRPr lang="en-US" sz="2200" dirty="0">
                  <a:solidFill>
                    <a:schemeClr val="tx1">
                      <a:lumMod val="85000"/>
                      <a:lumOff val="15000"/>
                    </a:schemeClr>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815" t="-1482" r="-44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FE32EEC9-7085-49E5-9171-DF54F611B771}"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Kurtosis (CO1)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22458093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1000"/>
                                        <p:tgtEl>
                                          <p:spTgt spid="3">
                                            <p:txEl>
                                              <p:pRg st="6" end="6"/>
                                            </p:txEl>
                                          </p:spTgt>
                                        </p:tgtEl>
                                      </p:cBhvr>
                                    </p:animEffect>
                                    <p:anim calcmode="lin" valueType="num">
                                      <p:cBhvr>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1000"/>
                                        <p:tgtEl>
                                          <p:spTgt spid="3">
                                            <p:txEl>
                                              <p:pRg st="8" end="8"/>
                                            </p:txEl>
                                          </p:spTgt>
                                        </p:tgtEl>
                                      </p:cBhvr>
                                    </p:animEffect>
                                    <p:anim calcmode="lin" valueType="num">
                                      <p:cBhvr>
                                        <p:cTn id="5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1000"/>
                                        <p:tgtEl>
                                          <p:spTgt spid="3">
                                            <p:txEl>
                                              <p:pRg st="9" end="9"/>
                                            </p:txEl>
                                          </p:spTgt>
                                        </p:tgtEl>
                                      </p:cBhvr>
                                    </p:animEffect>
                                    <p:anim calcmode="lin" valueType="num">
                                      <p:cBhvr>
                                        <p:cTn id="5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5105400"/>
              </a:xfrm>
            </p:spPr>
            <p:txBody>
              <a:bodyPr>
                <a:normAutofit/>
              </a:bodyPr>
              <a:lstStyle/>
              <a:p>
                <a:pPr marL="0" indent="0">
                  <a:spcBef>
                    <a:spcPts val="1245"/>
                  </a:spcBef>
                  <a:buNone/>
                </a:pPr>
                <a:r>
                  <a:rPr lang="en-US" sz="2200" b="1" spc="-105" dirty="0">
                    <a:solidFill>
                      <a:schemeClr val="tx1">
                        <a:lumMod val="85000"/>
                        <a:lumOff val="15000"/>
                      </a:schemeClr>
                    </a:solidFill>
                  </a:rPr>
                  <a:t>Example 3</a:t>
                </a:r>
                <a:r>
                  <a:rPr lang="en-US" sz="2200" spc="-105" dirty="0">
                    <a:solidFill>
                      <a:schemeClr val="tx1">
                        <a:lumMod val="85000"/>
                        <a:lumOff val="15000"/>
                      </a:schemeClr>
                    </a:solidFill>
                  </a:rPr>
                  <a:t> The first four moment about the working mean 28.5 of a distribution are 0.294,7.144,42.409 and 454.98. Calculate  the first four moment about mean. Also evaluate </a:t>
                </a:r>
                <a14:m>
                  <m:oMath xmlns:m="http://schemas.openxmlformats.org/officeDocument/2006/math">
                    <m:sSub>
                      <m:sSubPr>
                        <m:ctrlPr>
                          <a:rPr lang="en-US" sz="2200" i="1">
                            <a:solidFill>
                              <a:schemeClr val="tx1">
                                <a:lumMod val="85000"/>
                                <a:lumOff val="15000"/>
                              </a:schemeClr>
                            </a:solidFill>
                            <a:latin typeface="Cambria Math" panose="02040503050406030204" pitchFamily="18" charset="0"/>
                            <a:cs typeface="Arial"/>
                          </a:rPr>
                        </m:ctrlPr>
                      </m:sSubPr>
                      <m:e>
                        <m:r>
                          <a:rPr lang="en-US" sz="2200" i="1">
                            <a:solidFill>
                              <a:schemeClr val="tx1">
                                <a:lumMod val="85000"/>
                                <a:lumOff val="15000"/>
                              </a:schemeClr>
                            </a:solidFill>
                            <a:latin typeface="Cambria Math"/>
                            <a:ea typeface="Cambria Math"/>
                            <a:cs typeface="Arial"/>
                          </a:rPr>
                          <m:t>𝛽</m:t>
                        </m:r>
                      </m:e>
                      <m:sub>
                        <m:r>
                          <a:rPr lang="en-US" sz="2200" b="0" i="1" smtClean="0">
                            <a:solidFill>
                              <a:schemeClr val="tx1">
                                <a:lumMod val="85000"/>
                                <a:lumOff val="15000"/>
                              </a:schemeClr>
                            </a:solidFill>
                            <a:latin typeface="Cambria Math"/>
                            <a:ea typeface="Cambria Math"/>
                            <a:cs typeface="Arial"/>
                          </a:rPr>
                          <m:t>1</m:t>
                        </m:r>
                      </m:sub>
                    </m:sSub>
                    <m:r>
                      <a:rPr lang="en-US" sz="2200" b="0" i="1" smtClean="0">
                        <a:solidFill>
                          <a:schemeClr val="tx1">
                            <a:lumMod val="85000"/>
                            <a:lumOff val="15000"/>
                          </a:schemeClr>
                        </a:solidFill>
                        <a:latin typeface="Cambria Math"/>
                        <a:cs typeface="Arial"/>
                      </a:rPr>
                      <m:t> </m:t>
                    </m:r>
                  </m:oMath>
                </a14:m>
                <a:r>
                  <a:rPr lang="en-US" sz="2200" dirty="0">
                    <a:solidFill>
                      <a:schemeClr val="tx1">
                        <a:lumMod val="85000"/>
                        <a:lumOff val="15000"/>
                      </a:schemeClr>
                    </a:solidFill>
                  </a:rPr>
                  <a:t> and </a:t>
                </a:r>
                <a14:m>
                  <m:oMath xmlns:m="http://schemas.openxmlformats.org/officeDocument/2006/math">
                    <m:sSub>
                      <m:sSubPr>
                        <m:ctrlPr>
                          <a:rPr lang="en-US" sz="2200" i="1">
                            <a:solidFill>
                              <a:schemeClr val="tx1">
                                <a:lumMod val="85000"/>
                                <a:lumOff val="15000"/>
                              </a:schemeClr>
                            </a:solidFill>
                            <a:latin typeface="Cambria Math" panose="02040503050406030204" pitchFamily="18" charset="0"/>
                            <a:cs typeface="Arial"/>
                          </a:rPr>
                        </m:ctrlPr>
                      </m:sSubPr>
                      <m:e>
                        <m:r>
                          <a:rPr lang="en-US" sz="2200" i="1">
                            <a:solidFill>
                              <a:schemeClr val="tx1">
                                <a:lumMod val="85000"/>
                                <a:lumOff val="15000"/>
                              </a:schemeClr>
                            </a:solidFill>
                            <a:latin typeface="Cambria Math"/>
                            <a:ea typeface="Cambria Math"/>
                            <a:cs typeface="Arial"/>
                          </a:rPr>
                          <m:t>𝛽</m:t>
                        </m:r>
                      </m:e>
                      <m:sub>
                        <m:r>
                          <a:rPr lang="en-US" sz="2200" i="1">
                            <a:solidFill>
                              <a:schemeClr val="tx1">
                                <a:lumMod val="85000"/>
                                <a:lumOff val="15000"/>
                              </a:schemeClr>
                            </a:solidFill>
                            <a:latin typeface="Cambria Math"/>
                            <a:cs typeface="Arial"/>
                          </a:rPr>
                          <m:t>2</m:t>
                        </m:r>
                      </m:sub>
                    </m:sSub>
                  </m:oMath>
                </a14:m>
                <a:r>
                  <a:rPr lang="en-US" sz="2200" dirty="0">
                    <a:solidFill>
                      <a:schemeClr val="tx1">
                        <a:lumMod val="85000"/>
                        <a:lumOff val="15000"/>
                      </a:schemeClr>
                    </a:solidFill>
                  </a:rPr>
                  <a:t>and comment upon the skewness and kurtosis of the distribution.</a:t>
                </a:r>
              </a:p>
              <a:p>
                <a:pPr marL="0" indent="0">
                  <a:buNone/>
                </a:pPr>
                <a:r>
                  <a:rPr lang="en-US" sz="2200" dirty="0">
                    <a:solidFill>
                      <a:schemeClr val="tx1">
                        <a:lumMod val="85000"/>
                        <a:lumOff val="15000"/>
                      </a:schemeClr>
                    </a:solidFill>
                  </a:rPr>
                  <a:t> Solution:</a:t>
                </a:r>
                <a14:m>
                  <m:oMath xmlns:m="http://schemas.openxmlformats.org/officeDocument/2006/math">
                    <m:sSub>
                      <m:sSubPr>
                        <m:ctrlPr>
                          <a:rPr lang="en-US" sz="2200" i="1">
                            <a:solidFill>
                              <a:schemeClr val="tx1">
                                <a:lumMod val="85000"/>
                                <a:lumOff val="15000"/>
                              </a:schemeClr>
                            </a:solidFill>
                            <a:latin typeface="Cambria Math" panose="02040503050406030204" pitchFamily="18" charset="0"/>
                          </a:rPr>
                        </m:ctrlPr>
                      </m:sSubPr>
                      <m:e>
                        <m:r>
                          <a:rPr lang="en-US" sz="2200" i="1">
                            <a:solidFill>
                              <a:schemeClr val="tx1">
                                <a:lumMod val="85000"/>
                                <a:lumOff val="15000"/>
                              </a:schemeClr>
                            </a:solidFill>
                            <a:latin typeface="Cambria Math"/>
                            <a:ea typeface="Cambria Math"/>
                          </a:rPr>
                          <m:t>𝜇</m:t>
                        </m:r>
                        <m:r>
                          <a:rPr lang="en-US" sz="2200" i="1">
                            <a:solidFill>
                              <a:schemeClr val="tx1">
                                <a:lumMod val="85000"/>
                                <a:lumOff val="15000"/>
                              </a:schemeClr>
                            </a:solidFill>
                            <a:latin typeface="Cambria Math"/>
                            <a:ea typeface="Cambria Math"/>
                          </a:rPr>
                          <m:t>′</m:t>
                        </m:r>
                      </m:e>
                      <m:sub>
                        <m:r>
                          <a:rPr lang="en-US" sz="2200" i="1">
                            <a:solidFill>
                              <a:schemeClr val="tx1">
                                <a:lumMod val="85000"/>
                                <a:lumOff val="15000"/>
                              </a:schemeClr>
                            </a:solidFill>
                            <a:latin typeface="Cambria Math"/>
                          </a:rPr>
                          <m:t>1</m:t>
                        </m:r>
                      </m:sub>
                    </m:sSub>
                    <m:r>
                      <a:rPr lang="en-US" sz="2200" b="0" i="0" smtClean="0">
                        <a:solidFill>
                          <a:schemeClr val="tx1">
                            <a:lumMod val="85000"/>
                            <a:lumOff val="15000"/>
                          </a:schemeClr>
                        </a:solidFill>
                        <a:latin typeface="Cambria Math"/>
                      </a:rPr>
                      <m:t>=.294</m:t>
                    </m:r>
                  </m:oMath>
                </a14:m>
                <a:r>
                  <a:rPr lang="en-US" sz="2200" dirty="0">
                    <a:solidFill>
                      <a:schemeClr val="tx1">
                        <a:lumMod val="85000"/>
                        <a:lumOff val="15000"/>
                      </a:schemeClr>
                    </a:solidFill>
                  </a:rPr>
                  <a:t>, </a:t>
                </a:r>
                <a14:m>
                  <m:oMath xmlns:m="http://schemas.openxmlformats.org/officeDocument/2006/math">
                    <m:sSub>
                      <m:sSubPr>
                        <m:ctrlPr>
                          <a:rPr lang="en-US" sz="2200" i="1">
                            <a:solidFill>
                              <a:schemeClr val="tx1">
                                <a:lumMod val="85000"/>
                                <a:lumOff val="15000"/>
                              </a:schemeClr>
                            </a:solidFill>
                            <a:latin typeface="Cambria Math" panose="02040503050406030204" pitchFamily="18" charset="0"/>
                          </a:rPr>
                        </m:ctrlPr>
                      </m:sSubPr>
                      <m:e>
                        <m:r>
                          <a:rPr lang="en-US" sz="2200" i="1">
                            <a:solidFill>
                              <a:schemeClr val="tx1">
                                <a:lumMod val="85000"/>
                                <a:lumOff val="15000"/>
                              </a:schemeClr>
                            </a:solidFill>
                            <a:latin typeface="Cambria Math"/>
                            <a:ea typeface="Cambria Math"/>
                          </a:rPr>
                          <m:t>𝜇</m:t>
                        </m:r>
                        <m:r>
                          <a:rPr lang="en-US" sz="2200" i="1">
                            <a:solidFill>
                              <a:schemeClr val="tx1">
                                <a:lumMod val="85000"/>
                                <a:lumOff val="15000"/>
                              </a:schemeClr>
                            </a:solidFill>
                            <a:latin typeface="Cambria Math"/>
                            <a:ea typeface="Cambria Math"/>
                          </a:rPr>
                          <m:t>′</m:t>
                        </m:r>
                      </m:e>
                      <m:sub>
                        <m:r>
                          <a:rPr lang="en-US" sz="2200" b="0" i="1" smtClean="0">
                            <a:solidFill>
                              <a:schemeClr val="tx1">
                                <a:lumMod val="85000"/>
                                <a:lumOff val="15000"/>
                              </a:schemeClr>
                            </a:solidFill>
                            <a:latin typeface="Cambria Math"/>
                            <a:ea typeface="Cambria Math"/>
                          </a:rPr>
                          <m:t>2</m:t>
                        </m:r>
                      </m:sub>
                    </m:sSub>
                    <m:r>
                      <a:rPr lang="en-US" sz="2200" b="0" i="1" smtClean="0">
                        <a:solidFill>
                          <a:schemeClr val="tx1">
                            <a:lumMod val="85000"/>
                            <a:lumOff val="15000"/>
                          </a:schemeClr>
                        </a:solidFill>
                        <a:latin typeface="Cambria Math"/>
                      </a:rPr>
                      <m:t>=7.144,</m:t>
                    </m:r>
                    <m:sSub>
                      <m:sSubPr>
                        <m:ctrlPr>
                          <a:rPr lang="en-US" sz="2200" i="1">
                            <a:solidFill>
                              <a:schemeClr val="tx1">
                                <a:lumMod val="85000"/>
                                <a:lumOff val="15000"/>
                              </a:schemeClr>
                            </a:solidFill>
                            <a:latin typeface="Cambria Math" panose="02040503050406030204" pitchFamily="18" charset="0"/>
                          </a:rPr>
                        </m:ctrlPr>
                      </m:sSubPr>
                      <m:e>
                        <m:r>
                          <a:rPr lang="en-US" sz="2200" i="1">
                            <a:solidFill>
                              <a:schemeClr val="tx1">
                                <a:lumMod val="85000"/>
                                <a:lumOff val="15000"/>
                              </a:schemeClr>
                            </a:solidFill>
                            <a:latin typeface="Cambria Math"/>
                            <a:ea typeface="Cambria Math"/>
                          </a:rPr>
                          <m:t>𝜇</m:t>
                        </m:r>
                        <m:r>
                          <a:rPr lang="en-US" sz="2200" i="1">
                            <a:solidFill>
                              <a:schemeClr val="tx1">
                                <a:lumMod val="85000"/>
                                <a:lumOff val="15000"/>
                              </a:schemeClr>
                            </a:solidFill>
                            <a:latin typeface="Cambria Math"/>
                            <a:ea typeface="Cambria Math"/>
                          </a:rPr>
                          <m:t>′</m:t>
                        </m:r>
                      </m:e>
                      <m:sub>
                        <m:r>
                          <a:rPr lang="en-US" sz="2200" b="0" i="1" smtClean="0">
                            <a:solidFill>
                              <a:schemeClr val="tx1">
                                <a:lumMod val="85000"/>
                                <a:lumOff val="15000"/>
                              </a:schemeClr>
                            </a:solidFill>
                            <a:latin typeface="Cambria Math"/>
                            <a:ea typeface="Cambria Math"/>
                          </a:rPr>
                          <m:t>3</m:t>
                        </m:r>
                      </m:sub>
                    </m:sSub>
                    <m:r>
                      <a:rPr lang="en-US" sz="2200" b="0" i="1" smtClean="0">
                        <a:solidFill>
                          <a:schemeClr val="tx1">
                            <a:lumMod val="85000"/>
                            <a:lumOff val="15000"/>
                          </a:schemeClr>
                        </a:solidFill>
                        <a:latin typeface="Cambria Math"/>
                      </a:rPr>
                      <m:t>=42.409,</m:t>
                    </m:r>
                    <m:sSub>
                      <m:sSubPr>
                        <m:ctrlPr>
                          <a:rPr lang="en-US" sz="2200" i="1">
                            <a:solidFill>
                              <a:schemeClr val="tx1">
                                <a:lumMod val="85000"/>
                                <a:lumOff val="15000"/>
                              </a:schemeClr>
                            </a:solidFill>
                            <a:latin typeface="Cambria Math" panose="02040503050406030204" pitchFamily="18" charset="0"/>
                          </a:rPr>
                        </m:ctrlPr>
                      </m:sSubPr>
                      <m:e>
                        <m:r>
                          <a:rPr lang="en-US" sz="2200" i="1">
                            <a:solidFill>
                              <a:schemeClr val="tx1">
                                <a:lumMod val="85000"/>
                                <a:lumOff val="15000"/>
                              </a:schemeClr>
                            </a:solidFill>
                            <a:latin typeface="Cambria Math"/>
                            <a:ea typeface="Cambria Math"/>
                          </a:rPr>
                          <m:t>𝜇</m:t>
                        </m:r>
                        <m:r>
                          <a:rPr lang="en-US" sz="2200" i="1">
                            <a:solidFill>
                              <a:schemeClr val="tx1">
                                <a:lumMod val="85000"/>
                                <a:lumOff val="15000"/>
                              </a:schemeClr>
                            </a:solidFill>
                            <a:latin typeface="Cambria Math"/>
                            <a:ea typeface="Cambria Math"/>
                          </a:rPr>
                          <m:t>′</m:t>
                        </m:r>
                      </m:e>
                      <m:sub>
                        <m:r>
                          <a:rPr lang="en-US" sz="2200" b="0" i="1" smtClean="0">
                            <a:solidFill>
                              <a:schemeClr val="tx1">
                                <a:lumMod val="85000"/>
                                <a:lumOff val="15000"/>
                              </a:schemeClr>
                            </a:solidFill>
                            <a:latin typeface="Cambria Math"/>
                            <a:ea typeface="Cambria Math"/>
                          </a:rPr>
                          <m:t>4</m:t>
                        </m:r>
                      </m:sub>
                    </m:sSub>
                    <m:r>
                      <a:rPr lang="en-US" sz="2200" b="0" i="1" smtClean="0">
                        <a:solidFill>
                          <a:schemeClr val="tx1">
                            <a:lumMod val="85000"/>
                            <a:lumOff val="15000"/>
                          </a:schemeClr>
                        </a:solidFill>
                        <a:latin typeface="Cambria Math"/>
                      </a:rPr>
                      <m:t>=454.98</m:t>
                    </m:r>
                  </m:oMath>
                </a14:m>
                <a:r>
                  <a:rPr lang="en-US" sz="2200" dirty="0">
                    <a:solidFill>
                      <a:schemeClr val="tx1">
                        <a:lumMod val="85000"/>
                        <a:lumOff val="15000"/>
                      </a:schemeClr>
                    </a:solidFill>
                  </a:rPr>
                  <a:t>Moment about mean </a:t>
                </a:r>
              </a:p>
              <a:p>
                <a:pPr marL="0" indent="0">
                  <a:buNone/>
                </a:pPr>
                <a14:m>
                  <m:oMathPara xmlns:m="http://schemas.openxmlformats.org/officeDocument/2006/math">
                    <m:oMathParaPr>
                      <m:jc m:val="left"/>
                    </m:oMathParaPr>
                    <m:oMath xmlns:m="http://schemas.openxmlformats.org/officeDocument/2006/math">
                      <m:sSub>
                        <m:sSubPr>
                          <m:ctrlPr>
                            <a:rPr lang="en-US" sz="2200" i="1">
                              <a:solidFill>
                                <a:schemeClr val="tx1">
                                  <a:lumMod val="85000"/>
                                  <a:lumOff val="15000"/>
                                </a:schemeClr>
                              </a:solidFill>
                              <a:latin typeface="Cambria Math" panose="02040503050406030204" pitchFamily="18" charset="0"/>
                            </a:rPr>
                          </m:ctrlPr>
                        </m:sSubPr>
                        <m:e>
                          <m:r>
                            <a:rPr lang="en-US" sz="2200" i="1">
                              <a:solidFill>
                                <a:schemeClr val="tx1">
                                  <a:lumMod val="85000"/>
                                  <a:lumOff val="15000"/>
                                </a:schemeClr>
                              </a:solidFill>
                              <a:latin typeface="Cambria Math"/>
                              <a:ea typeface="Cambria Math"/>
                            </a:rPr>
                            <m:t>𝜇</m:t>
                          </m:r>
                        </m:e>
                        <m:sub>
                          <m:r>
                            <a:rPr lang="en-US" sz="2200" i="1">
                              <a:solidFill>
                                <a:schemeClr val="tx1">
                                  <a:lumMod val="85000"/>
                                  <a:lumOff val="15000"/>
                                </a:schemeClr>
                              </a:solidFill>
                              <a:latin typeface="Cambria Math"/>
                            </a:rPr>
                            <m:t>1</m:t>
                          </m:r>
                        </m:sub>
                      </m:sSub>
                      <m:r>
                        <a:rPr lang="en-US" sz="2200" i="1">
                          <a:solidFill>
                            <a:schemeClr val="tx1">
                              <a:lumMod val="85000"/>
                              <a:lumOff val="15000"/>
                            </a:schemeClr>
                          </a:solidFill>
                          <a:latin typeface="Cambria Math"/>
                        </a:rPr>
                        <m:t>=0,</m:t>
                      </m:r>
                    </m:oMath>
                  </m:oMathPara>
                </a14:m>
                <a:endParaRPr lang="en-US" sz="2200" i="1" dirty="0">
                  <a:solidFill>
                    <a:schemeClr val="tx1">
                      <a:lumMod val="85000"/>
                      <a:lumOff val="15000"/>
                    </a:schemeClr>
                  </a:solidFill>
                </a:endParaRPr>
              </a:p>
              <a:p>
                <a:pPr marL="0" indent="0">
                  <a:buNone/>
                </a:pPr>
                <a14:m>
                  <m:oMathPara xmlns:m="http://schemas.openxmlformats.org/officeDocument/2006/math">
                    <m:oMathParaPr>
                      <m:jc m:val="left"/>
                    </m:oMathParaPr>
                    <m:oMath xmlns:m="http://schemas.openxmlformats.org/officeDocument/2006/math">
                      <m:sSub>
                        <m:sSubPr>
                          <m:ctrlPr>
                            <a:rPr lang="en-US" sz="2200" i="1">
                              <a:solidFill>
                                <a:schemeClr val="tx1">
                                  <a:lumMod val="85000"/>
                                  <a:lumOff val="15000"/>
                                </a:schemeClr>
                              </a:solidFill>
                              <a:latin typeface="Cambria Math" panose="02040503050406030204" pitchFamily="18" charset="0"/>
                            </a:rPr>
                          </m:ctrlPr>
                        </m:sSubPr>
                        <m:e>
                          <m:r>
                            <a:rPr lang="en-US" sz="2200" i="1">
                              <a:solidFill>
                                <a:schemeClr val="tx1">
                                  <a:lumMod val="85000"/>
                                  <a:lumOff val="15000"/>
                                </a:schemeClr>
                              </a:solidFill>
                              <a:latin typeface="Cambria Math"/>
                              <a:ea typeface="Cambria Math"/>
                            </a:rPr>
                            <m:t>𝜇</m:t>
                          </m:r>
                        </m:e>
                        <m:sub>
                          <m:r>
                            <a:rPr lang="en-US" sz="2200" i="1">
                              <a:solidFill>
                                <a:schemeClr val="tx1">
                                  <a:lumMod val="85000"/>
                                  <a:lumOff val="15000"/>
                                </a:schemeClr>
                              </a:solidFill>
                              <a:latin typeface="Cambria Math"/>
                              <a:ea typeface="Cambria Math"/>
                            </a:rPr>
                            <m:t>2</m:t>
                          </m:r>
                        </m:sub>
                      </m:sSub>
                      <m:r>
                        <a:rPr lang="en-US" sz="2200" i="1">
                          <a:solidFill>
                            <a:schemeClr val="tx1">
                              <a:lumMod val="85000"/>
                              <a:lumOff val="15000"/>
                            </a:schemeClr>
                          </a:solidFill>
                          <a:latin typeface="Cambria Math"/>
                        </a:rPr>
                        <m:t>=</m:t>
                      </m:r>
                      <m:sSubSup>
                        <m:sSubSupPr>
                          <m:ctrlPr>
                            <a:rPr lang="en-US" sz="2200" i="1">
                              <a:latin typeface="Cambria Math" panose="02040503050406030204" pitchFamily="18" charset="0"/>
                              <a:ea typeface="Cambria Math"/>
                            </a:rPr>
                          </m:ctrlPr>
                        </m:sSubSupPr>
                        <m:e>
                          <m:r>
                            <a:rPr lang="en-US" sz="2200" i="1">
                              <a:latin typeface="Cambria Math"/>
                              <a:ea typeface="Cambria Math"/>
                            </a:rPr>
                            <m:t>𝜇</m:t>
                          </m:r>
                        </m:e>
                        <m:sub>
                          <m:r>
                            <a:rPr lang="en-US" sz="2200" i="1">
                              <a:latin typeface="Cambria Math"/>
                            </a:rPr>
                            <m:t>2</m:t>
                          </m:r>
                        </m:sub>
                        <m:sup>
                          <m:r>
                            <a:rPr lang="en-US" sz="2200" i="1">
                              <a:latin typeface="Cambria Math"/>
                            </a:rPr>
                            <m:t>′</m:t>
                          </m:r>
                        </m:sup>
                      </m:sSubSup>
                      <m:r>
                        <a:rPr lang="en-US" sz="2200" i="1">
                          <a:latin typeface="Cambria Math"/>
                        </a:rPr>
                        <m:t>−</m:t>
                      </m:r>
                      <m:sSup>
                        <m:sSupPr>
                          <m:ctrlPr>
                            <a:rPr lang="en-US" sz="2200" i="1">
                              <a:latin typeface="Cambria Math" panose="02040503050406030204" pitchFamily="18" charset="0"/>
                            </a:rPr>
                          </m:ctrlPr>
                        </m:sSupPr>
                        <m:e>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1</m:t>
                              </m:r>
                            </m:sub>
                          </m:sSub>
                          <m:r>
                            <a:rPr lang="en-US" sz="2200" i="1">
                              <a:latin typeface="Cambria Math"/>
                            </a:rPr>
                            <m:t>′</m:t>
                          </m:r>
                        </m:e>
                        <m:sup>
                          <m:r>
                            <a:rPr lang="en-US" sz="2200" i="1">
                              <a:latin typeface="Cambria Math"/>
                            </a:rPr>
                            <m:t>2</m:t>
                          </m:r>
                        </m:sup>
                      </m:sSup>
                      <m:r>
                        <a:rPr lang="en-US" sz="2200">
                          <a:latin typeface="Cambria Math"/>
                        </a:rPr>
                        <m:t>=</m:t>
                      </m:r>
                      <m:r>
                        <a:rPr lang="en-US" sz="2200" i="1">
                          <a:solidFill>
                            <a:schemeClr val="tx1">
                              <a:lumMod val="85000"/>
                              <a:lumOff val="15000"/>
                            </a:schemeClr>
                          </a:solidFill>
                          <a:latin typeface="Cambria Math"/>
                        </a:rPr>
                        <m:t>7.0576.</m:t>
                      </m:r>
                    </m:oMath>
                  </m:oMathPara>
                </a14:m>
                <a:endParaRPr lang="en-US" sz="2200" i="1" dirty="0">
                  <a:solidFill>
                    <a:schemeClr val="tx1">
                      <a:lumMod val="85000"/>
                      <a:lumOff val="15000"/>
                    </a:schemeClr>
                  </a:solidFill>
                </a:endParaRPr>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3</m:t>
                          </m:r>
                        </m:sub>
                      </m:sSub>
                      <m:r>
                        <a:rPr lang="en-US" sz="2200" i="1">
                          <a:latin typeface="Cambria Math"/>
                        </a:rPr>
                        <m:t>=</m:t>
                      </m:r>
                      <m:sSubSup>
                        <m:sSubSupPr>
                          <m:ctrlPr>
                            <a:rPr lang="en-US" sz="2200" i="1">
                              <a:latin typeface="Cambria Math" panose="02040503050406030204" pitchFamily="18" charset="0"/>
                              <a:ea typeface="Cambria Math"/>
                            </a:rPr>
                          </m:ctrlPr>
                        </m:sSubSupPr>
                        <m:e>
                          <m:r>
                            <a:rPr lang="en-US" sz="2200" i="1">
                              <a:latin typeface="Cambria Math"/>
                              <a:ea typeface="Cambria Math"/>
                            </a:rPr>
                            <m:t>𝜇</m:t>
                          </m:r>
                        </m:e>
                        <m:sub>
                          <m:r>
                            <a:rPr lang="en-US" sz="2200" i="1">
                              <a:latin typeface="Cambria Math"/>
                            </a:rPr>
                            <m:t>3</m:t>
                          </m:r>
                        </m:sub>
                        <m:sup>
                          <m:r>
                            <a:rPr lang="en-US" sz="2200" i="1">
                              <a:latin typeface="Cambria Math"/>
                            </a:rPr>
                            <m:t>′</m:t>
                          </m:r>
                        </m:sup>
                      </m:sSubSup>
                      <m:r>
                        <a:rPr lang="en-US" sz="2200" i="1">
                          <a:latin typeface="Cambria Math"/>
                        </a:rPr>
                        <m:t>−3</m:t>
                      </m:r>
                      <m:sSubSup>
                        <m:sSubSupPr>
                          <m:ctrlPr>
                            <a:rPr lang="en-US" sz="2200" i="1">
                              <a:latin typeface="Cambria Math" panose="02040503050406030204" pitchFamily="18" charset="0"/>
                            </a:rPr>
                          </m:ctrlPr>
                        </m:sSubSupPr>
                        <m:e>
                          <m:r>
                            <a:rPr lang="en-US" sz="2200" i="1">
                              <a:latin typeface="Cambria Math"/>
                              <a:ea typeface="Cambria Math"/>
                            </a:rPr>
                            <m:t>𝜇</m:t>
                          </m:r>
                        </m:e>
                        <m:sub>
                          <m:r>
                            <a:rPr lang="en-US" sz="2200" i="1">
                              <a:latin typeface="Cambria Math"/>
                            </a:rPr>
                            <m:t>2</m:t>
                          </m:r>
                        </m:sub>
                        <m:sup>
                          <m:r>
                            <a:rPr lang="en-US" sz="2200" i="1">
                              <a:latin typeface="Cambria Math"/>
                            </a:rPr>
                            <m:t>′</m:t>
                          </m:r>
                        </m:sup>
                      </m:sSubSup>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1</m:t>
                          </m:r>
                        </m:sub>
                      </m:sSub>
                      <m:r>
                        <a:rPr lang="en-US" sz="2200" i="1">
                          <a:latin typeface="Cambria Math"/>
                        </a:rPr>
                        <m:t>′+2</m:t>
                      </m:r>
                      <m:sSup>
                        <m:sSupPr>
                          <m:ctrlPr>
                            <a:rPr lang="en-US" sz="2200" i="1">
                              <a:latin typeface="Cambria Math" panose="02040503050406030204" pitchFamily="18" charset="0"/>
                            </a:rPr>
                          </m:ctrlPr>
                        </m:sSupPr>
                        <m:e>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1</m:t>
                              </m:r>
                            </m:sub>
                          </m:sSub>
                          <m:r>
                            <a:rPr lang="en-US" sz="2200" i="1">
                              <a:latin typeface="Cambria Math"/>
                            </a:rPr>
                            <m:t>′</m:t>
                          </m:r>
                        </m:e>
                        <m:sup>
                          <m:r>
                            <a:rPr lang="en-US" sz="2200" i="1">
                              <a:latin typeface="Cambria Math"/>
                            </a:rPr>
                            <m:t>3</m:t>
                          </m:r>
                        </m:sup>
                      </m:sSup>
                      <m:r>
                        <a:rPr lang="en-US" sz="2200" i="1">
                          <a:solidFill>
                            <a:schemeClr val="tx1">
                              <a:lumMod val="85000"/>
                              <a:lumOff val="15000"/>
                            </a:schemeClr>
                          </a:solidFill>
                          <a:latin typeface="Cambria Math"/>
                        </a:rPr>
                        <m:t>=36.1588,</m:t>
                      </m:r>
                    </m:oMath>
                  </m:oMathPara>
                </a14:m>
                <a:endParaRPr lang="en-US" sz="2200" i="1" dirty="0">
                  <a:solidFill>
                    <a:schemeClr val="tx1">
                      <a:lumMod val="85000"/>
                      <a:lumOff val="15000"/>
                    </a:schemeClr>
                  </a:solidFill>
                </a:endParaRPr>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ea typeface="Cambria Math"/>
                            </a:rPr>
                            <m:t>4</m:t>
                          </m:r>
                        </m:sub>
                      </m:sSub>
                      <m:r>
                        <a:rPr lang="en-US" sz="2200" i="1">
                          <a:latin typeface="Cambria Math"/>
                        </a:rPr>
                        <m:t>=</m:t>
                      </m:r>
                      <m:sSubSup>
                        <m:sSubSupPr>
                          <m:ctrlPr>
                            <a:rPr lang="en-US" sz="2200" i="1">
                              <a:latin typeface="Cambria Math" panose="02040503050406030204" pitchFamily="18" charset="0"/>
                              <a:ea typeface="Cambria Math"/>
                            </a:rPr>
                          </m:ctrlPr>
                        </m:sSubSupPr>
                        <m:e>
                          <m:r>
                            <a:rPr lang="en-US" sz="2200" i="1">
                              <a:latin typeface="Cambria Math"/>
                              <a:ea typeface="Cambria Math"/>
                            </a:rPr>
                            <m:t>𝜇</m:t>
                          </m:r>
                        </m:e>
                        <m:sub>
                          <m:r>
                            <a:rPr lang="en-US" sz="2200" i="1">
                              <a:latin typeface="Cambria Math"/>
                              <a:ea typeface="Cambria Math"/>
                            </a:rPr>
                            <m:t>4</m:t>
                          </m:r>
                        </m:sub>
                        <m:sup>
                          <m:r>
                            <a:rPr lang="en-US" sz="2200" i="1">
                              <a:latin typeface="Cambria Math"/>
                            </a:rPr>
                            <m:t>′</m:t>
                          </m:r>
                        </m:sup>
                      </m:sSubSup>
                      <m:r>
                        <a:rPr lang="en-US" sz="2200" i="1">
                          <a:latin typeface="Cambria Math"/>
                        </a:rPr>
                        <m:t>−4</m:t>
                      </m:r>
                      <m:sSubSup>
                        <m:sSubSupPr>
                          <m:ctrlPr>
                            <a:rPr lang="en-US" sz="2200" i="1">
                              <a:latin typeface="Cambria Math" panose="02040503050406030204" pitchFamily="18" charset="0"/>
                            </a:rPr>
                          </m:ctrlPr>
                        </m:sSubSupPr>
                        <m:e>
                          <m:r>
                            <a:rPr lang="en-US" sz="2200" i="1">
                              <a:latin typeface="Cambria Math"/>
                              <a:ea typeface="Cambria Math"/>
                            </a:rPr>
                            <m:t>𝜇</m:t>
                          </m:r>
                        </m:e>
                        <m:sub>
                          <m:r>
                            <a:rPr lang="en-US" sz="2200" i="1">
                              <a:latin typeface="Cambria Math"/>
                              <a:ea typeface="Cambria Math"/>
                            </a:rPr>
                            <m:t>3</m:t>
                          </m:r>
                        </m:sub>
                        <m:sup>
                          <m:r>
                            <a:rPr lang="en-US" sz="2200" i="1">
                              <a:latin typeface="Cambria Math"/>
                            </a:rPr>
                            <m:t>′</m:t>
                          </m:r>
                        </m:sup>
                      </m:sSubSup>
                      <m:sSubSup>
                        <m:sSubSupPr>
                          <m:ctrlPr>
                            <a:rPr lang="en-US" sz="2200" i="1">
                              <a:latin typeface="Cambria Math" panose="02040503050406030204" pitchFamily="18" charset="0"/>
                            </a:rPr>
                          </m:ctrlPr>
                        </m:sSubSupPr>
                        <m:e>
                          <m:r>
                            <a:rPr lang="en-US" sz="2200" i="1">
                              <a:latin typeface="Cambria Math"/>
                              <a:ea typeface="Cambria Math"/>
                            </a:rPr>
                            <m:t>𝜇</m:t>
                          </m:r>
                        </m:e>
                        <m:sub>
                          <m:r>
                            <a:rPr lang="en-US" sz="2200" i="1">
                              <a:latin typeface="Cambria Math"/>
                            </a:rPr>
                            <m:t>1</m:t>
                          </m:r>
                        </m:sub>
                        <m:sup>
                          <m:r>
                            <a:rPr lang="en-US" sz="2200" i="1">
                              <a:latin typeface="Cambria Math"/>
                            </a:rPr>
                            <m:t>′</m:t>
                          </m:r>
                        </m:sup>
                      </m:sSubSup>
                      <m:r>
                        <a:rPr lang="en-US" sz="2200" i="1">
                          <a:latin typeface="Cambria Math"/>
                        </a:rPr>
                        <m:t>+6</m:t>
                      </m:r>
                      <m:sSubSup>
                        <m:sSubSupPr>
                          <m:ctrlPr>
                            <a:rPr lang="en-US" sz="2200" i="1">
                              <a:latin typeface="Cambria Math" panose="02040503050406030204" pitchFamily="18" charset="0"/>
                            </a:rPr>
                          </m:ctrlPr>
                        </m:sSubSupPr>
                        <m:e>
                          <m:r>
                            <a:rPr lang="en-US" sz="2200" i="1">
                              <a:latin typeface="Cambria Math"/>
                              <a:ea typeface="Cambria Math"/>
                            </a:rPr>
                            <m:t>𝜇</m:t>
                          </m:r>
                        </m:e>
                        <m:sub>
                          <m:r>
                            <a:rPr lang="en-US" sz="2200" i="1">
                              <a:latin typeface="Cambria Math"/>
                            </a:rPr>
                            <m:t>2</m:t>
                          </m:r>
                        </m:sub>
                        <m:sup>
                          <m:r>
                            <a:rPr lang="en-US" sz="2200" i="1">
                              <a:latin typeface="Cambria Math"/>
                            </a:rPr>
                            <m:t>′</m:t>
                          </m:r>
                        </m:sup>
                      </m:sSubSup>
                      <m:sSup>
                        <m:sSupPr>
                          <m:ctrlPr>
                            <a:rPr lang="en-US" sz="2200" i="1">
                              <a:latin typeface="Cambria Math" panose="02040503050406030204" pitchFamily="18" charset="0"/>
                            </a:rPr>
                          </m:ctrlPr>
                        </m:sSupPr>
                        <m:e>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1</m:t>
                              </m:r>
                            </m:sub>
                          </m:sSub>
                          <m:r>
                            <a:rPr lang="en-US" sz="2200" i="1">
                              <a:latin typeface="Cambria Math"/>
                            </a:rPr>
                            <m:t>′</m:t>
                          </m:r>
                        </m:e>
                        <m:sup>
                          <m:r>
                            <a:rPr lang="en-US" sz="2200" i="1">
                              <a:latin typeface="Cambria Math"/>
                            </a:rPr>
                            <m:t>2</m:t>
                          </m:r>
                        </m:sup>
                      </m:sSup>
                      <m:r>
                        <a:rPr lang="en-US" sz="2200">
                          <a:latin typeface="Cambria Math"/>
                        </a:rPr>
                        <m:t>−3</m:t>
                      </m:r>
                      <m:sSup>
                        <m:sSupPr>
                          <m:ctrlPr>
                            <a:rPr lang="en-US" sz="2200" i="1">
                              <a:latin typeface="Cambria Math" panose="02040503050406030204" pitchFamily="18" charset="0"/>
                            </a:rPr>
                          </m:ctrlPr>
                        </m:sSupPr>
                        <m:e>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1</m:t>
                              </m:r>
                            </m:sub>
                          </m:sSub>
                          <m:r>
                            <a:rPr lang="en-US" sz="2200" i="1">
                              <a:latin typeface="Cambria Math"/>
                            </a:rPr>
                            <m:t>′</m:t>
                          </m:r>
                        </m:e>
                        <m:sup>
                          <m:r>
                            <a:rPr lang="en-US" sz="2200" i="1">
                              <a:latin typeface="Cambria Math"/>
                            </a:rPr>
                            <m:t>4</m:t>
                          </m:r>
                        </m:sup>
                      </m:sSup>
                      <m:r>
                        <a:rPr lang="en-US" sz="2200" i="1">
                          <a:latin typeface="Cambria Math"/>
                        </a:rPr>
                        <m:t>=</m:t>
                      </m:r>
                      <m:r>
                        <a:rPr lang="en-US" sz="2200" i="1">
                          <a:solidFill>
                            <a:schemeClr val="tx1">
                              <a:lumMod val="85000"/>
                              <a:lumOff val="15000"/>
                            </a:schemeClr>
                          </a:solidFill>
                          <a:latin typeface="Cambria Math"/>
                        </a:rPr>
                        <m:t>408.7896</m:t>
                      </m:r>
                    </m:oMath>
                  </m:oMathPara>
                </a14:m>
                <a:endParaRPr lang="en-US" sz="2200" dirty="0">
                  <a:solidFill>
                    <a:schemeClr val="tx1">
                      <a:lumMod val="85000"/>
                      <a:lumOff val="15000"/>
                    </a:schemeClr>
                  </a:solidFill>
                </a:endParaRPr>
              </a:p>
              <a:p>
                <a:pPr marL="0" indent="0">
                  <a:spcBef>
                    <a:spcPts val="1245"/>
                  </a:spcBef>
                  <a:buNone/>
                </a:pPr>
                <a:endParaRPr lang="en-US" sz="2200" dirty="0">
                  <a:solidFill>
                    <a:schemeClr val="tx1">
                      <a:lumMod val="85000"/>
                      <a:lumOff val="15000"/>
                    </a:schemeClr>
                  </a:solidFill>
                </a:endParaRPr>
              </a:p>
              <a:p>
                <a:pPr marL="0" indent="0">
                  <a:spcBef>
                    <a:spcPts val="1245"/>
                  </a:spcBef>
                  <a:buNone/>
                </a:pPr>
                <a:endParaRPr lang="en-US" sz="2400" b="0" dirty="0">
                  <a:solidFill>
                    <a:schemeClr val="tx1">
                      <a:lumMod val="85000"/>
                      <a:lumOff val="1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105400"/>
              </a:xfrm>
              <a:blipFill>
                <a:blip r:embed="rId2"/>
                <a:stretch>
                  <a:fillRect l="-963" t="-836" r="-88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8C07803F-1912-487A-B7D7-0612ED95DFE4}"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Kurtosis (CO1)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1482513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85000" lnSpcReduction="20000"/>
          </a:bodyPr>
          <a:lstStyle/>
          <a:p>
            <a:pPr algn="just"/>
            <a:r>
              <a:rPr lang="en-US" sz="2400" dirty="0">
                <a:ea typeface="Calibri" panose="020F0502020204030204" pitchFamily="34" charset="0"/>
              </a:rPr>
              <a:t>The objective of this course is to familiarize the students with statistical techniques. It aims to present the students with standard concepts and tools at an intermediate to superior level that will provide them well towards undertaking a variety of problems in the discipline.</a:t>
            </a:r>
          </a:p>
          <a:p>
            <a:pPr marL="0" indent="0" algn="just">
              <a:buNone/>
            </a:pPr>
            <a:r>
              <a:rPr lang="en-US" sz="2400" dirty="0"/>
              <a:t>      The students will learn: </a:t>
            </a:r>
          </a:p>
          <a:p>
            <a:r>
              <a:rPr lang="en-US" sz="2400" dirty="0">
                <a:ea typeface="Calibri" panose="020F0502020204030204" pitchFamily="34" charset="0"/>
              </a:rPr>
              <a:t>Understand the concept of correlation, moments, skewness and kurtosis and curve fitting.</a:t>
            </a:r>
          </a:p>
          <a:p>
            <a:r>
              <a:rPr lang="en-US" sz="2400" dirty="0">
                <a:ea typeface="Calibri" panose="020F0502020204030204" pitchFamily="34" charset="0"/>
              </a:rPr>
              <a:t>Apply the concept of hypothesis testing and statistical quality control to create control charts.</a:t>
            </a:r>
          </a:p>
          <a:p>
            <a:r>
              <a:rPr lang="en-US" sz="2400" dirty="0">
                <a:ea typeface="Calibri" panose="020F0502020204030204" pitchFamily="34" charset="0"/>
              </a:rPr>
              <a:t>Remember the concept of probability to evaluate probability distributions. </a:t>
            </a:r>
          </a:p>
          <a:p>
            <a:r>
              <a:rPr lang="en-US" sz="2400" dirty="0">
                <a:ea typeface="Calibri" panose="020F0502020204030204" pitchFamily="34" charset="0"/>
              </a:rPr>
              <a:t>Understand the concept of Mathematical Expectations and Probability Distribution.</a:t>
            </a:r>
          </a:p>
          <a:p>
            <a:r>
              <a:rPr lang="en-US" sz="2400" dirty="0">
                <a:ea typeface="Calibri" panose="020F0502020204030204" pitchFamily="34" charset="0"/>
                <a:cs typeface="Times New Roman" panose="02020603050405020304" pitchFamily="18" charset="0"/>
              </a:rPr>
              <a:t>Remember the concept of Wavelet Transform and Solve the problems of Number System, Permutation &amp; Combination, Probability, Function, Data Interpretation, Syllogism.</a:t>
            </a:r>
            <a:endParaRPr lang="en-US" sz="2400" dirty="0"/>
          </a:p>
        </p:txBody>
      </p:sp>
      <p:sp>
        <p:nvSpPr>
          <p:cNvPr id="4" name="Date Placeholder 3"/>
          <p:cNvSpPr>
            <a:spLocks noGrp="1"/>
          </p:cNvSpPr>
          <p:nvPr>
            <p:ph type="dt" sz="half" idx="10"/>
          </p:nvPr>
        </p:nvSpPr>
        <p:spPr/>
        <p:txBody>
          <a:bodyPr/>
          <a:lstStyle/>
          <a:p>
            <a:fld id="{453B8276-C57D-46A4-8A01-CB74C7BA5859}" type="datetime1">
              <a:rPr lang="en-US" smtClean="0"/>
              <a:t>1/5/2023</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Course</a:t>
            </a:r>
            <a:r>
              <a:rPr kumimoji="0" lang="en-US" sz="2400" b="1"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Objectives</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58694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5105400"/>
              </a:xfrm>
            </p:spPr>
            <p:txBody>
              <a:bodyPr>
                <a:normAutofit/>
              </a:bodyPr>
              <a:lstStyle/>
              <a:p>
                <a:pPr marL="0" indent="0">
                  <a:spcBef>
                    <a:spcPts val="1245"/>
                  </a:spcBef>
                  <a:buNone/>
                </a:pPr>
                <a14:m>
                  <m:oMathPara xmlns:m="http://schemas.openxmlformats.org/officeDocument/2006/math">
                    <m:oMathParaPr>
                      <m:jc m:val="centerGroup"/>
                    </m:oMathParaPr>
                    <m:oMath xmlns:m="http://schemas.openxmlformats.org/officeDocument/2006/math">
                      <m:sSub>
                        <m:sSubPr>
                          <m:ctrlPr>
                            <a:rPr lang="en-US" sz="2200" i="1" smtClean="0">
                              <a:solidFill>
                                <a:schemeClr val="tx1">
                                  <a:lumMod val="85000"/>
                                  <a:lumOff val="15000"/>
                                </a:schemeClr>
                              </a:solidFill>
                              <a:latin typeface="Cambria Math" panose="02040503050406030204" pitchFamily="18" charset="0"/>
                              <a:cs typeface="Arial"/>
                            </a:rPr>
                          </m:ctrlPr>
                        </m:sSubPr>
                        <m:e>
                          <m:r>
                            <a:rPr lang="en-US" sz="2200" i="1">
                              <a:solidFill>
                                <a:schemeClr val="tx1">
                                  <a:lumMod val="85000"/>
                                  <a:lumOff val="15000"/>
                                </a:schemeClr>
                              </a:solidFill>
                              <a:latin typeface="Cambria Math"/>
                              <a:ea typeface="Cambria Math"/>
                              <a:cs typeface="Arial"/>
                            </a:rPr>
                            <m:t>𝛽</m:t>
                          </m:r>
                        </m:e>
                        <m:sub>
                          <m:r>
                            <a:rPr lang="en-US" sz="2200" i="1">
                              <a:solidFill>
                                <a:schemeClr val="tx1">
                                  <a:lumMod val="85000"/>
                                  <a:lumOff val="15000"/>
                                </a:schemeClr>
                              </a:solidFill>
                              <a:latin typeface="Cambria Math"/>
                              <a:cs typeface="Arial"/>
                            </a:rPr>
                            <m:t>1</m:t>
                          </m:r>
                        </m:sub>
                      </m:sSub>
                      <m:r>
                        <a:rPr lang="en-US" sz="2200" i="1">
                          <a:solidFill>
                            <a:schemeClr val="tx1">
                              <a:lumMod val="85000"/>
                              <a:lumOff val="15000"/>
                            </a:schemeClr>
                          </a:solidFill>
                          <a:latin typeface="Cambria Math"/>
                          <a:cs typeface="Arial"/>
                        </a:rPr>
                        <m:t>=</m:t>
                      </m:r>
                      <m:f>
                        <m:fPr>
                          <m:ctrlPr>
                            <a:rPr lang="en-US" sz="2200" i="1">
                              <a:solidFill>
                                <a:schemeClr val="tx1">
                                  <a:lumMod val="85000"/>
                                  <a:lumOff val="15000"/>
                                </a:schemeClr>
                              </a:solidFill>
                              <a:latin typeface="Cambria Math" panose="02040503050406030204" pitchFamily="18" charset="0"/>
                              <a:cs typeface="Arial"/>
                            </a:rPr>
                          </m:ctrlPr>
                        </m:fPr>
                        <m:num>
                          <m:sSub>
                            <m:sSubPr>
                              <m:ctrlPr>
                                <a:rPr lang="en-US" sz="2200" i="1" smtClean="0">
                                  <a:solidFill>
                                    <a:schemeClr val="tx1">
                                      <a:lumMod val="85000"/>
                                      <a:lumOff val="15000"/>
                                    </a:schemeClr>
                                  </a:solidFill>
                                  <a:latin typeface="Cambria Math" panose="02040503050406030204" pitchFamily="18" charset="0"/>
                                  <a:cs typeface="Arial"/>
                                </a:rPr>
                              </m:ctrlPr>
                            </m:sSubPr>
                            <m:e>
                              <m:sSup>
                                <m:sSupPr>
                                  <m:ctrlPr>
                                    <a:rPr lang="en-US" sz="2200" i="1">
                                      <a:solidFill>
                                        <a:schemeClr val="tx1">
                                          <a:lumMod val="85000"/>
                                          <a:lumOff val="15000"/>
                                        </a:schemeClr>
                                      </a:solidFill>
                                      <a:latin typeface="Cambria Math" panose="02040503050406030204" pitchFamily="18" charset="0"/>
                                      <a:cs typeface="Arial"/>
                                    </a:rPr>
                                  </m:ctrlPr>
                                </m:sSupPr>
                                <m:e>
                                  <m:r>
                                    <a:rPr lang="en-US" sz="2200" i="1">
                                      <a:solidFill>
                                        <a:schemeClr val="tx1">
                                          <a:lumMod val="85000"/>
                                          <a:lumOff val="15000"/>
                                        </a:schemeClr>
                                      </a:solidFill>
                                      <a:latin typeface="Cambria Math"/>
                                      <a:ea typeface="Cambria Math"/>
                                      <a:cs typeface="Arial"/>
                                    </a:rPr>
                                    <m:t>𝜇</m:t>
                                  </m:r>
                                </m:e>
                                <m:sup>
                                  <m:r>
                                    <a:rPr lang="en-US" sz="2200" b="0" i="1" smtClean="0">
                                      <a:solidFill>
                                        <a:schemeClr val="tx1">
                                          <a:lumMod val="85000"/>
                                          <a:lumOff val="15000"/>
                                        </a:schemeClr>
                                      </a:solidFill>
                                      <a:latin typeface="Cambria Math"/>
                                      <a:ea typeface="Cambria Math"/>
                                      <a:cs typeface="Arial"/>
                                    </a:rPr>
                                    <m:t>2</m:t>
                                  </m:r>
                                </m:sup>
                              </m:sSup>
                            </m:e>
                            <m:sub>
                              <m:r>
                                <a:rPr lang="en-US" sz="2200" b="0" i="1" smtClean="0">
                                  <a:solidFill>
                                    <a:schemeClr val="tx1">
                                      <a:lumMod val="85000"/>
                                      <a:lumOff val="15000"/>
                                    </a:schemeClr>
                                  </a:solidFill>
                                  <a:latin typeface="Cambria Math"/>
                                  <a:cs typeface="Arial"/>
                                </a:rPr>
                                <m:t>3</m:t>
                              </m:r>
                            </m:sub>
                          </m:sSub>
                        </m:num>
                        <m:den>
                          <m:sSubSup>
                            <m:sSubSupPr>
                              <m:ctrlPr>
                                <a:rPr lang="en-US" sz="2200" i="1">
                                  <a:solidFill>
                                    <a:schemeClr val="tx1">
                                      <a:lumMod val="85000"/>
                                      <a:lumOff val="15000"/>
                                    </a:schemeClr>
                                  </a:solidFill>
                                  <a:latin typeface="Cambria Math" panose="02040503050406030204" pitchFamily="18" charset="0"/>
                                  <a:cs typeface="Arial"/>
                                </a:rPr>
                              </m:ctrlPr>
                            </m:sSubSupPr>
                            <m:e>
                              <m:sSub>
                                <m:sSubPr>
                                  <m:ctrlPr>
                                    <a:rPr lang="en-US" sz="2200" i="1">
                                      <a:solidFill>
                                        <a:schemeClr val="tx1">
                                          <a:lumMod val="85000"/>
                                          <a:lumOff val="15000"/>
                                        </a:schemeClr>
                                      </a:solidFill>
                                      <a:latin typeface="Cambria Math" panose="02040503050406030204" pitchFamily="18" charset="0"/>
                                      <a:cs typeface="Arial"/>
                                    </a:rPr>
                                  </m:ctrlPr>
                                </m:sSubPr>
                                <m:e>
                                  <m:r>
                                    <a:rPr lang="en-US" sz="2200" i="1">
                                      <a:solidFill>
                                        <a:schemeClr val="tx1">
                                          <a:lumMod val="85000"/>
                                          <a:lumOff val="15000"/>
                                        </a:schemeClr>
                                      </a:solidFill>
                                      <a:latin typeface="Cambria Math"/>
                                      <a:ea typeface="Cambria Math"/>
                                      <a:cs typeface="Arial"/>
                                    </a:rPr>
                                    <m:t>𝜇</m:t>
                                  </m:r>
                                </m:e>
                                <m:sub>
                                  <m:r>
                                    <a:rPr lang="en-US" sz="2200" i="1">
                                      <a:solidFill>
                                        <a:schemeClr val="tx1">
                                          <a:lumMod val="85000"/>
                                          <a:lumOff val="15000"/>
                                        </a:schemeClr>
                                      </a:solidFill>
                                      <a:latin typeface="Cambria Math"/>
                                      <a:cs typeface="Arial"/>
                                    </a:rPr>
                                    <m:t>2</m:t>
                                  </m:r>
                                </m:sub>
                              </m:sSub>
                            </m:e>
                            <m:sub>
                              <m:r>
                                <a:rPr lang="en-IN" sz="2200" b="0" i="1" smtClean="0">
                                  <a:solidFill>
                                    <a:schemeClr val="tx1">
                                      <a:lumMod val="85000"/>
                                      <a:lumOff val="15000"/>
                                    </a:schemeClr>
                                  </a:solidFill>
                                  <a:latin typeface="Cambria Math" panose="02040503050406030204" pitchFamily="18" charset="0"/>
                                  <a:cs typeface="Arial"/>
                                </a:rPr>
                                <m:t> </m:t>
                              </m:r>
                            </m:sub>
                            <m:sup>
                              <m:r>
                                <a:rPr lang="en-US" sz="2200" i="1">
                                  <a:solidFill>
                                    <a:schemeClr val="tx1">
                                      <a:lumMod val="85000"/>
                                      <a:lumOff val="15000"/>
                                    </a:schemeClr>
                                  </a:solidFill>
                                  <a:latin typeface="Cambria Math"/>
                                  <a:cs typeface="Arial"/>
                                </a:rPr>
                                <m:t>3</m:t>
                              </m:r>
                            </m:sup>
                          </m:sSubSup>
                        </m:den>
                      </m:f>
                      <m:r>
                        <a:rPr lang="en-US" sz="2200" b="0" i="1" smtClean="0">
                          <a:solidFill>
                            <a:schemeClr val="tx1">
                              <a:lumMod val="85000"/>
                              <a:lumOff val="15000"/>
                            </a:schemeClr>
                          </a:solidFill>
                          <a:latin typeface="Cambria Math"/>
                          <a:cs typeface="Arial"/>
                        </a:rPr>
                        <m:t>=3.7193, </m:t>
                      </m:r>
                    </m:oMath>
                  </m:oMathPara>
                </a14:m>
                <a:endParaRPr lang="en-US" sz="2200" i="1" dirty="0">
                  <a:solidFill>
                    <a:schemeClr val="tx1">
                      <a:lumMod val="85000"/>
                      <a:lumOff val="15000"/>
                    </a:schemeClr>
                  </a:solidFill>
                  <a:latin typeface="Cambria Math"/>
                  <a:cs typeface="Arial"/>
                </a:endParaRPr>
              </a:p>
              <a:p>
                <a:pPr marL="0" indent="0">
                  <a:spcBef>
                    <a:spcPts val="1245"/>
                  </a:spcBef>
                  <a:buNone/>
                </a:pPr>
                <a14:m>
                  <m:oMathPara xmlns:m="http://schemas.openxmlformats.org/officeDocument/2006/math">
                    <m:oMathParaPr>
                      <m:jc m:val="centerGroup"/>
                    </m:oMathParaPr>
                    <m:oMath xmlns:m="http://schemas.openxmlformats.org/officeDocument/2006/math">
                      <m:sSub>
                        <m:sSubPr>
                          <m:ctrlPr>
                            <a:rPr lang="en-US" sz="2200" i="1">
                              <a:solidFill>
                                <a:schemeClr val="tx1">
                                  <a:lumMod val="85000"/>
                                  <a:lumOff val="15000"/>
                                </a:schemeClr>
                              </a:solidFill>
                              <a:latin typeface="Cambria Math" panose="02040503050406030204" pitchFamily="18" charset="0"/>
                              <a:cs typeface="Arial"/>
                            </a:rPr>
                          </m:ctrlPr>
                        </m:sSubPr>
                        <m:e>
                          <m:r>
                            <a:rPr lang="en-US" sz="2200" i="1">
                              <a:solidFill>
                                <a:schemeClr val="tx1">
                                  <a:lumMod val="85000"/>
                                  <a:lumOff val="15000"/>
                                </a:schemeClr>
                              </a:solidFill>
                              <a:latin typeface="Cambria Math"/>
                              <a:ea typeface="Cambria Math"/>
                              <a:cs typeface="Arial"/>
                            </a:rPr>
                            <m:t>𝛽</m:t>
                          </m:r>
                        </m:e>
                        <m:sub>
                          <m:r>
                            <a:rPr lang="en-US" sz="2200" i="1">
                              <a:solidFill>
                                <a:schemeClr val="tx1">
                                  <a:lumMod val="85000"/>
                                  <a:lumOff val="15000"/>
                                </a:schemeClr>
                              </a:solidFill>
                              <a:latin typeface="Cambria Math"/>
                              <a:cs typeface="Arial"/>
                            </a:rPr>
                            <m:t>2</m:t>
                          </m:r>
                        </m:sub>
                      </m:sSub>
                      <m:r>
                        <a:rPr lang="en-US" sz="2200" i="1">
                          <a:solidFill>
                            <a:schemeClr val="tx1">
                              <a:lumMod val="85000"/>
                              <a:lumOff val="15000"/>
                            </a:schemeClr>
                          </a:solidFill>
                          <a:latin typeface="Cambria Math"/>
                          <a:cs typeface="Arial"/>
                        </a:rPr>
                        <m:t>=</m:t>
                      </m:r>
                      <m:f>
                        <m:fPr>
                          <m:ctrlPr>
                            <a:rPr lang="en-US" sz="2200" i="1">
                              <a:solidFill>
                                <a:schemeClr val="tx1">
                                  <a:lumMod val="85000"/>
                                  <a:lumOff val="15000"/>
                                </a:schemeClr>
                              </a:solidFill>
                              <a:latin typeface="Cambria Math" panose="02040503050406030204" pitchFamily="18" charset="0"/>
                              <a:cs typeface="Arial"/>
                            </a:rPr>
                          </m:ctrlPr>
                        </m:fPr>
                        <m:num>
                          <m:sSub>
                            <m:sSubPr>
                              <m:ctrlPr>
                                <a:rPr lang="en-US" sz="2200" i="1">
                                  <a:solidFill>
                                    <a:schemeClr val="tx1">
                                      <a:lumMod val="85000"/>
                                      <a:lumOff val="15000"/>
                                    </a:schemeClr>
                                  </a:solidFill>
                                  <a:latin typeface="Cambria Math" panose="02040503050406030204" pitchFamily="18" charset="0"/>
                                  <a:cs typeface="Arial"/>
                                </a:rPr>
                              </m:ctrlPr>
                            </m:sSubPr>
                            <m:e>
                              <m:r>
                                <a:rPr lang="en-US" sz="2200" i="1">
                                  <a:solidFill>
                                    <a:schemeClr val="tx1">
                                      <a:lumMod val="85000"/>
                                      <a:lumOff val="15000"/>
                                    </a:schemeClr>
                                  </a:solidFill>
                                  <a:latin typeface="Cambria Math"/>
                                  <a:ea typeface="Cambria Math"/>
                                  <a:cs typeface="Arial"/>
                                </a:rPr>
                                <m:t>𝜇</m:t>
                              </m:r>
                            </m:e>
                            <m:sub>
                              <m:r>
                                <a:rPr lang="en-US" sz="2200" i="1">
                                  <a:solidFill>
                                    <a:schemeClr val="tx1">
                                      <a:lumMod val="85000"/>
                                      <a:lumOff val="15000"/>
                                    </a:schemeClr>
                                  </a:solidFill>
                                  <a:latin typeface="Cambria Math"/>
                                  <a:cs typeface="Arial"/>
                                </a:rPr>
                                <m:t>4</m:t>
                              </m:r>
                            </m:sub>
                          </m:sSub>
                        </m:num>
                        <m:den>
                          <m:sSup>
                            <m:sSupPr>
                              <m:ctrlPr>
                                <a:rPr lang="en-US" sz="2200" i="1">
                                  <a:solidFill>
                                    <a:schemeClr val="tx1">
                                      <a:lumMod val="85000"/>
                                      <a:lumOff val="15000"/>
                                    </a:schemeClr>
                                  </a:solidFill>
                                  <a:latin typeface="Cambria Math" panose="02040503050406030204" pitchFamily="18" charset="0"/>
                                  <a:cs typeface="Arial"/>
                                </a:rPr>
                              </m:ctrlPr>
                            </m:sSupPr>
                            <m:e>
                              <m:sSub>
                                <m:sSubPr>
                                  <m:ctrlPr>
                                    <a:rPr lang="en-US" sz="2200" i="1">
                                      <a:solidFill>
                                        <a:schemeClr val="tx1">
                                          <a:lumMod val="85000"/>
                                          <a:lumOff val="15000"/>
                                        </a:schemeClr>
                                      </a:solidFill>
                                      <a:latin typeface="Cambria Math" panose="02040503050406030204" pitchFamily="18" charset="0"/>
                                      <a:cs typeface="Arial"/>
                                    </a:rPr>
                                  </m:ctrlPr>
                                </m:sSubPr>
                                <m:e>
                                  <m:r>
                                    <a:rPr lang="en-US" sz="2200" i="1">
                                      <a:solidFill>
                                        <a:schemeClr val="tx1">
                                          <a:lumMod val="85000"/>
                                          <a:lumOff val="15000"/>
                                        </a:schemeClr>
                                      </a:solidFill>
                                      <a:latin typeface="Cambria Math"/>
                                      <a:ea typeface="Cambria Math"/>
                                      <a:cs typeface="Arial"/>
                                    </a:rPr>
                                    <m:t>𝜇</m:t>
                                  </m:r>
                                </m:e>
                                <m:sub>
                                  <m:r>
                                    <a:rPr lang="en-US" sz="2200" i="1">
                                      <a:solidFill>
                                        <a:schemeClr val="tx1">
                                          <a:lumMod val="85000"/>
                                          <a:lumOff val="15000"/>
                                        </a:schemeClr>
                                      </a:solidFill>
                                      <a:latin typeface="Cambria Math"/>
                                      <a:cs typeface="Arial"/>
                                    </a:rPr>
                                    <m:t>2</m:t>
                                  </m:r>
                                </m:sub>
                              </m:sSub>
                            </m:e>
                            <m:sup>
                              <m:r>
                                <a:rPr lang="en-US" sz="2200" i="1">
                                  <a:solidFill>
                                    <a:schemeClr val="tx1">
                                      <a:lumMod val="85000"/>
                                      <a:lumOff val="15000"/>
                                    </a:schemeClr>
                                  </a:solidFill>
                                  <a:latin typeface="Cambria Math"/>
                                  <a:cs typeface="Arial"/>
                                </a:rPr>
                                <m:t>2</m:t>
                              </m:r>
                            </m:sup>
                          </m:sSup>
                        </m:den>
                      </m:f>
                      <m:r>
                        <a:rPr lang="en-US" sz="2200" b="0" i="1" smtClean="0">
                          <a:solidFill>
                            <a:schemeClr val="tx1">
                              <a:lumMod val="85000"/>
                              <a:lumOff val="15000"/>
                            </a:schemeClr>
                          </a:solidFill>
                          <a:latin typeface="Cambria Math"/>
                          <a:cs typeface="Arial"/>
                        </a:rPr>
                        <m:t>=8.207</m:t>
                      </m:r>
                    </m:oMath>
                  </m:oMathPara>
                </a14:m>
                <a:endParaRPr lang="en-US" sz="2200" b="0" dirty="0">
                  <a:solidFill>
                    <a:schemeClr val="tx1">
                      <a:lumMod val="85000"/>
                      <a:lumOff val="15000"/>
                    </a:schemeClr>
                  </a:solidFill>
                </a:endParaRPr>
              </a:p>
              <a:p>
                <a:pPr marL="0" indent="0">
                  <a:spcBef>
                    <a:spcPts val="1245"/>
                  </a:spcBef>
                  <a:buNone/>
                </a:pPr>
                <a:r>
                  <a:rPr lang="en-US" sz="2200" dirty="0">
                    <a:solidFill>
                      <a:schemeClr val="tx1">
                        <a:lumMod val="85000"/>
                        <a:lumOff val="15000"/>
                      </a:schemeClr>
                    </a:solidFill>
                  </a:rPr>
                  <a:t>Skewness :</a:t>
                </a:r>
                <a14:m>
                  <m:oMath xmlns:m="http://schemas.openxmlformats.org/officeDocument/2006/math">
                    <m:sSub>
                      <m:sSubPr>
                        <m:ctrlPr>
                          <a:rPr lang="en-US" sz="2200" i="1">
                            <a:solidFill>
                              <a:schemeClr val="tx1">
                                <a:lumMod val="85000"/>
                                <a:lumOff val="15000"/>
                              </a:schemeClr>
                            </a:solidFill>
                            <a:latin typeface="Cambria Math" panose="02040503050406030204" pitchFamily="18" charset="0"/>
                            <a:cs typeface="Arial"/>
                          </a:rPr>
                        </m:ctrlPr>
                      </m:sSubPr>
                      <m:e>
                        <m:r>
                          <a:rPr lang="en-US" sz="2200" i="1">
                            <a:solidFill>
                              <a:schemeClr val="tx1">
                                <a:lumMod val="85000"/>
                                <a:lumOff val="15000"/>
                              </a:schemeClr>
                            </a:solidFill>
                            <a:latin typeface="Cambria Math"/>
                            <a:ea typeface="Cambria Math"/>
                            <a:cs typeface="Arial"/>
                          </a:rPr>
                          <m:t>𝛽</m:t>
                        </m:r>
                      </m:e>
                      <m:sub>
                        <m:r>
                          <a:rPr lang="en-US" sz="2200" i="1">
                            <a:solidFill>
                              <a:schemeClr val="tx1">
                                <a:lumMod val="85000"/>
                                <a:lumOff val="15000"/>
                              </a:schemeClr>
                            </a:solidFill>
                            <a:latin typeface="Cambria Math"/>
                            <a:cs typeface="Arial"/>
                          </a:rPr>
                          <m:t>1</m:t>
                        </m:r>
                      </m:sub>
                    </m:sSub>
                  </m:oMath>
                </a14:m>
                <a:r>
                  <a:rPr lang="en-US" sz="2200" b="0" dirty="0">
                    <a:solidFill>
                      <a:schemeClr val="tx1">
                        <a:lumMod val="85000"/>
                        <a:lumOff val="15000"/>
                      </a:schemeClr>
                    </a:solidFill>
                  </a:rPr>
                  <a:t> is positive                                                                    </a:t>
                </a:r>
                <a14:m>
                  <m:oMath xmlns:m="http://schemas.openxmlformats.org/officeDocument/2006/math">
                    <m:sSub>
                      <m:sSubPr>
                        <m:ctrlPr>
                          <a:rPr lang="en-US" sz="2200" i="1">
                            <a:solidFill>
                              <a:schemeClr val="tx1">
                                <a:lumMod val="85000"/>
                                <a:lumOff val="15000"/>
                              </a:schemeClr>
                            </a:solidFill>
                            <a:latin typeface="Cambria Math" panose="02040503050406030204" pitchFamily="18" charset="0"/>
                            <a:cs typeface="Arial"/>
                          </a:rPr>
                        </m:ctrlPr>
                      </m:sSubPr>
                      <m:e>
                        <m:r>
                          <a:rPr lang="en-US" sz="2200" i="1">
                            <a:solidFill>
                              <a:schemeClr val="tx1">
                                <a:lumMod val="85000"/>
                                <a:lumOff val="15000"/>
                              </a:schemeClr>
                            </a:solidFill>
                            <a:latin typeface="Cambria Math"/>
                            <a:ea typeface="Cambria Math"/>
                            <a:cs typeface="Arial"/>
                          </a:rPr>
                          <m:t>𝛾</m:t>
                        </m:r>
                        <m:r>
                          <m:rPr>
                            <m:nor/>
                          </m:rPr>
                          <a:rPr lang="en-US" sz="2200" dirty="0">
                            <a:solidFill>
                              <a:schemeClr val="tx1">
                                <a:lumMod val="85000"/>
                                <a:lumOff val="15000"/>
                              </a:schemeClr>
                            </a:solidFill>
                          </a:rPr>
                          <m:t> </m:t>
                        </m:r>
                      </m:e>
                      <m:sub>
                        <m:r>
                          <a:rPr lang="en-US" sz="2200" i="1">
                            <a:solidFill>
                              <a:schemeClr val="tx1">
                                <a:lumMod val="85000"/>
                                <a:lumOff val="15000"/>
                              </a:schemeClr>
                            </a:solidFill>
                            <a:latin typeface="Cambria Math"/>
                            <a:cs typeface="Arial"/>
                          </a:rPr>
                          <m:t>1</m:t>
                        </m:r>
                      </m:sub>
                    </m:sSub>
                    <m:r>
                      <a:rPr lang="en-IN" sz="2200" b="0" i="0" smtClean="0">
                        <a:solidFill>
                          <a:schemeClr val="tx1">
                            <a:lumMod val="85000"/>
                            <a:lumOff val="15000"/>
                          </a:schemeClr>
                        </a:solidFill>
                        <a:latin typeface="Cambria Math" panose="02040503050406030204" pitchFamily="18" charset="0"/>
                        <a:cs typeface="Arial"/>
                      </a:rPr>
                      <m:t>=</m:t>
                    </m:r>
                    <m:r>
                      <a:rPr lang="en-US" sz="2200" b="0" i="0" smtClean="0">
                        <a:solidFill>
                          <a:schemeClr val="tx1">
                            <a:lumMod val="85000"/>
                            <a:lumOff val="15000"/>
                          </a:schemeClr>
                        </a:solidFill>
                        <a:latin typeface="Cambria Math"/>
                        <a:cs typeface="Arial"/>
                      </a:rPr>
                      <m:t>1.9285 </m:t>
                    </m:r>
                    <m:r>
                      <m:rPr>
                        <m:sty m:val="p"/>
                      </m:rPr>
                      <a:rPr lang="en-US" sz="2200" b="0" i="0" smtClean="0">
                        <a:solidFill>
                          <a:schemeClr val="tx1">
                            <a:lumMod val="85000"/>
                            <a:lumOff val="15000"/>
                          </a:schemeClr>
                        </a:solidFill>
                        <a:latin typeface="Cambria Math"/>
                        <a:cs typeface="Arial"/>
                      </a:rPr>
                      <m:t>so</m:t>
                    </m:r>
                    <m:r>
                      <a:rPr lang="en-US" sz="2200" b="0" i="0" smtClean="0">
                        <a:solidFill>
                          <a:schemeClr val="tx1">
                            <a:lumMod val="85000"/>
                            <a:lumOff val="15000"/>
                          </a:schemeClr>
                        </a:solidFill>
                        <a:latin typeface="Cambria Math"/>
                        <a:cs typeface="Arial"/>
                      </a:rPr>
                      <m:t> </m:t>
                    </m:r>
                    <m:r>
                      <m:rPr>
                        <m:sty m:val="p"/>
                      </m:rPr>
                      <a:rPr lang="en-US" sz="2200" b="0" i="0" smtClean="0">
                        <a:solidFill>
                          <a:schemeClr val="tx1">
                            <a:lumMod val="85000"/>
                            <a:lumOff val="15000"/>
                          </a:schemeClr>
                        </a:solidFill>
                        <a:latin typeface="Cambria Math"/>
                        <a:cs typeface="Arial"/>
                      </a:rPr>
                      <m:t>distribution</m:t>
                    </m:r>
                    <m:r>
                      <a:rPr lang="en-US" sz="2200" b="0" i="0" smtClean="0">
                        <a:solidFill>
                          <a:schemeClr val="tx1">
                            <a:lumMod val="85000"/>
                            <a:lumOff val="15000"/>
                          </a:schemeClr>
                        </a:solidFill>
                        <a:latin typeface="Cambria Math"/>
                        <a:cs typeface="Arial"/>
                      </a:rPr>
                      <m:t> </m:t>
                    </m:r>
                    <m:r>
                      <m:rPr>
                        <m:sty m:val="p"/>
                      </m:rPr>
                      <a:rPr lang="en-US" sz="2200" b="0" i="0" smtClean="0">
                        <a:solidFill>
                          <a:schemeClr val="tx1">
                            <a:lumMod val="85000"/>
                            <a:lumOff val="15000"/>
                          </a:schemeClr>
                        </a:solidFill>
                        <a:latin typeface="Cambria Math"/>
                        <a:cs typeface="Arial"/>
                      </a:rPr>
                      <m:t>is</m:t>
                    </m:r>
                    <m:r>
                      <a:rPr lang="en-US" sz="2200" b="0" i="0" smtClean="0">
                        <a:solidFill>
                          <a:schemeClr val="tx1">
                            <a:lumMod val="85000"/>
                            <a:lumOff val="15000"/>
                          </a:schemeClr>
                        </a:solidFill>
                        <a:latin typeface="Cambria Math"/>
                        <a:cs typeface="Arial"/>
                      </a:rPr>
                      <m:t> </m:t>
                    </m:r>
                    <m:r>
                      <m:rPr>
                        <m:sty m:val="p"/>
                      </m:rPr>
                      <a:rPr lang="en-US" sz="2200" b="0" i="0" smtClean="0">
                        <a:solidFill>
                          <a:schemeClr val="tx1">
                            <a:lumMod val="85000"/>
                            <a:lumOff val="15000"/>
                          </a:schemeClr>
                        </a:solidFill>
                        <a:latin typeface="Cambria Math"/>
                        <a:cs typeface="Arial"/>
                      </a:rPr>
                      <m:t>positivley</m:t>
                    </m:r>
                    <m:r>
                      <a:rPr lang="en-US" sz="2200" b="0" i="0" smtClean="0">
                        <a:solidFill>
                          <a:schemeClr val="tx1">
                            <a:lumMod val="85000"/>
                            <a:lumOff val="15000"/>
                          </a:schemeClr>
                        </a:solidFill>
                        <a:latin typeface="Cambria Math"/>
                        <a:cs typeface="Arial"/>
                      </a:rPr>
                      <m:t> </m:t>
                    </m:r>
                    <m:r>
                      <m:rPr>
                        <m:sty m:val="p"/>
                      </m:rPr>
                      <a:rPr lang="en-US" sz="2200" b="0" i="0" smtClean="0">
                        <a:solidFill>
                          <a:schemeClr val="tx1">
                            <a:lumMod val="85000"/>
                            <a:lumOff val="15000"/>
                          </a:schemeClr>
                        </a:solidFill>
                        <a:latin typeface="Cambria Math"/>
                        <a:cs typeface="Arial"/>
                      </a:rPr>
                      <m:t>skewed</m:t>
                    </m:r>
                    <m:r>
                      <a:rPr lang="en-US" sz="2200" b="0" i="0" smtClean="0">
                        <a:solidFill>
                          <a:schemeClr val="tx1">
                            <a:lumMod val="85000"/>
                            <a:lumOff val="15000"/>
                          </a:schemeClr>
                        </a:solidFill>
                        <a:latin typeface="Cambria Math"/>
                        <a:cs typeface="Arial"/>
                      </a:rPr>
                      <m:t>.</m:t>
                    </m:r>
                  </m:oMath>
                </a14:m>
                <a:endParaRPr lang="en-US" sz="2200" b="0" dirty="0">
                  <a:solidFill>
                    <a:schemeClr val="tx1">
                      <a:lumMod val="85000"/>
                      <a:lumOff val="15000"/>
                    </a:schemeClr>
                  </a:solidFill>
                  <a:cs typeface="Arial"/>
                </a:endParaRPr>
              </a:p>
              <a:p>
                <a:pPr marL="0" indent="0">
                  <a:spcBef>
                    <a:spcPts val="1245"/>
                  </a:spcBef>
                  <a:buNone/>
                </a:pPr>
                <a:r>
                  <a:rPr lang="en-US" sz="2200" dirty="0">
                    <a:solidFill>
                      <a:schemeClr val="tx1">
                        <a:lumMod val="85000"/>
                        <a:lumOff val="15000"/>
                      </a:schemeClr>
                    </a:solidFill>
                  </a:rPr>
                  <a:t>Kurtosis: </a:t>
                </a:r>
                <a14:m>
                  <m:oMath xmlns:m="http://schemas.openxmlformats.org/officeDocument/2006/math">
                    <m:sSub>
                      <m:sSubPr>
                        <m:ctrlPr>
                          <a:rPr lang="en-US" sz="2200" i="1">
                            <a:solidFill>
                              <a:schemeClr val="tx1">
                                <a:lumMod val="85000"/>
                                <a:lumOff val="15000"/>
                              </a:schemeClr>
                            </a:solidFill>
                            <a:latin typeface="Cambria Math" panose="02040503050406030204" pitchFamily="18" charset="0"/>
                            <a:cs typeface="Arial"/>
                          </a:rPr>
                        </m:ctrlPr>
                      </m:sSubPr>
                      <m:e>
                        <m:r>
                          <a:rPr lang="en-US" sz="2200" i="1">
                            <a:solidFill>
                              <a:schemeClr val="tx1">
                                <a:lumMod val="85000"/>
                                <a:lumOff val="15000"/>
                              </a:schemeClr>
                            </a:solidFill>
                            <a:latin typeface="Cambria Math"/>
                            <a:ea typeface="Cambria Math"/>
                            <a:cs typeface="Arial"/>
                          </a:rPr>
                          <m:t>𝛽</m:t>
                        </m:r>
                      </m:e>
                      <m:sub>
                        <m:r>
                          <a:rPr lang="en-US" sz="2200" i="1">
                            <a:solidFill>
                              <a:schemeClr val="tx1">
                                <a:lumMod val="85000"/>
                                <a:lumOff val="15000"/>
                              </a:schemeClr>
                            </a:solidFill>
                            <a:latin typeface="Cambria Math"/>
                            <a:cs typeface="Arial"/>
                          </a:rPr>
                          <m:t>2</m:t>
                        </m:r>
                      </m:sub>
                    </m:sSub>
                    <m:r>
                      <a:rPr lang="en-US" sz="2200" b="0" i="1" smtClean="0">
                        <a:solidFill>
                          <a:schemeClr val="tx1">
                            <a:lumMod val="85000"/>
                            <a:lumOff val="15000"/>
                          </a:schemeClr>
                        </a:solidFill>
                        <a:latin typeface="Cambria Math"/>
                        <a:cs typeface="Arial"/>
                      </a:rPr>
                      <m:t>=</m:t>
                    </m:r>
                    <m:r>
                      <a:rPr lang="en-US" sz="2200" i="1">
                        <a:solidFill>
                          <a:schemeClr val="tx1">
                            <a:lumMod val="85000"/>
                            <a:lumOff val="15000"/>
                          </a:schemeClr>
                        </a:solidFill>
                        <a:latin typeface="Cambria Math"/>
                        <a:cs typeface="Arial"/>
                      </a:rPr>
                      <m:t>8.207</m:t>
                    </m:r>
                    <m:r>
                      <a:rPr lang="en-US" sz="2200" b="0" i="1" smtClean="0">
                        <a:solidFill>
                          <a:schemeClr val="tx1">
                            <a:lumMod val="85000"/>
                            <a:lumOff val="15000"/>
                          </a:schemeClr>
                        </a:solidFill>
                        <a:latin typeface="Cambria Math"/>
                        <a:cs typeface="Arial"/>
                      </a:rPr>
                      <m:t>&gt;3</m:t>
                    </m:r>
                  </m:oMath>
                </a14:m>
                <a:r>
                  <a:rPr lang="en-US" sz="2200" dirty="0">
                    <a:solidFill>
                      <a:schemeClr val="tx1">
                        <a:lumMod val="85000"/>
                        <a:lumOff val="15000"/>
                      </a:schemeClr>
                    </a:solidFill>
                  </a:rPr>
                  <a:t> so distribution is </a:t>
                </a:r>
                <a:r>
                  <a:rPr lang="en-US" sz="2200" dirty="0" err="1">
                    <a:solidFill>
                      <a:schemeClr val="tx1">
                        <a:lumMod val="85000"/>
                        <a:lumOff val="15000"/>
                      </a:schemeClr>
                    </a:solidFill>
                  </a:rPr>
                  <a:t>leptokutic</a:t>
                </a:r>
                <a:r>
                  <a:rPr lang="en-US" sz="2200" dirty="0">
                    <a:solidFill>
                      <a:schemeClr val="tx1">
                        <a:lumMod val="85000"/>
                        <a:lumOff val="15000"/>
                      </a:schemeClr>
                    </a:solidFill>
                  </a:rPr>
                  <a:t>.</a:t>
                </a:r>
              </a:p>
              <a:p>
                <a:pPr marL="0" indent="0">
                  <a:spcBef>
                    <a:spcPts val="1245"/>
                  </a:spcBef>
                  <a:buNone/>
                </a:pPr>
                <a:endParaRPr lang="en-US" sz="2200" dirty="0">
                  <a:solidFill>
                    <a:schemeClr val="tx1">
                      <a:lumMod val="85000"/>
                      <a:lumOff val="1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105400"/>
              </a:xfrm>
              <a:blipFill>
                <a:blip r:embed="rId2"/>
                <a:stretch>
                  <a:fillRect l="-96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4D998B0B-BB64-4801-B5F8-6B4FF60B504E}"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Kurtosis (CO 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34975982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lvl="0" indent="0">
              <a:buNone/>
            </a:pPr>
            <a:r>
              <a:rPr lang="en-US" sz="2200" dirty="0"/>
              <a:t>Q1.</a:t>
            </a:r>
            <a:r>
              <a:rPr lang="en-US" sz="2200" dirty="0">
                <a:ea typeface="Calibri" pitchFamily="34" charset="0"/>
              </a:rPr>
              <a:t> Find all four central moments and Discuss Skewness and Kurtosis for the following distribution-</a:t>
            </a:r>
            <a:endParaRPr lang="en-US" sz="2200" dirty="0">
              <a:latin typeface="Arial" pitchFamily="34" charset="0"/>
              <a:cs typeface="Arial" pitchFamily="34" charset="0"/>
            </a:endParaRPr>
          </a:p>
          <a:p>
            <a:pPr marL="0" indent="0">
              <a:buNone/>
            </a:pPr>
            <a:endParaRPr lang="en-US" sz="2200" dirty="0"/>
          </a:p>
        </p:txBody>
      </p:sp>
      <p:sp>
        <p:nvSpPr>
          <p:cNvPr id="4" name="Date Placeholder 3"/>
          <p:cNvSpPr>
            <a:spLocks noGrp="1"/>
          </p:cNvSpPr>
          <p:nvPr>
            <p:ph type="dt" sz="half" idx="10"/>
          </p:nvPr>
        </p:nvSpPr>
        <p:spPr/>
        <p:txBody>
          <a:bodyPr/>
          <a:lstStyle/>
          <a:p>
            <a:fld id="{17C4385E-0C86-479B-B4D5-F5192D36EB0B}"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a typeface="+mn-ea"/>
                <a:cs typeface="+mn-cs"/>
              </a:rPr>
              <a:t>Daily</a:t>
            </a:r>
            <a:r>
              <a:rPr kumimoji="0" lang="en-US" sz="2400" b="1" i="0" u="none" strike="noStrike" kern="1200" cap="none" spc="0" normalizeH="0" noProof="0" dirty="0">
                <a:ln>
                  <a:noFill/>
                </a:ln>
                <a:solidFill>
                  <a:schemeClr val="dk1"/>
                </a:solidFill>
                <a:effectLst/>
                <a:uLnTx/>
                <a:uFillTx/>
                <a:latin typeface="Times New Roman" panose="02020603050405020304" pitchFamily="18" charset="0"/>
                <a:ea typeface="+mn-ea"/>
                <a:cs typeface="+mn-cs"/>
              </a:rPr>
              <a:t> Quiz(CO1)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a typeface="+mn-ea"/>
              <a:cs typeface="+mn-cs"/>
            </a:endParaRPr>
          </a:p>
        </p:txBody>
      </p:sp>
      <p:graphicFrame>
        <p:nvGraphicFramePr>
          <p:cNvPr id="2" name="Table 1"/>
          <p:cNvGraphicFramePr>
            <a:graphicFrameLocks noGrp="1"/>
          </p:cNvGraphicFramePr>
          <p:nvPr>
            <p:extLst>
              <p:ext uri="{D42A27DB-BD31-4B8C-83A1-F6EECF244321}">
                <p14:modId xmlns:p14="http://schemas.microsoft.com/office/powerpoint/2010/main" val="329408829"/>
              </p:ext>
            </p:extLst>
          </p:nvPr>
        </p:nvGraphicFramePr>
        <p:xfrm>
          <a:off x="1352318" y="2362200"/>
          <a:ext cx="5962882" cy="1785430"/>
        </p:xfrm>
        <a:graphic>
          <a:graphicData uri="http://schemas.openxmlformats.org/drawingml/2006/table">
            <a:tbl>
              <a:tblPr firstRow="1" firstCol="1" bandRow="1">
                <a:tableStyleId>{5C22544A-7EE6-4342-B048-85BDC9FD1C3A}</a:tableStyleId>
              </a:tblPr>
              <a:tblGrid>
                <a:gridCol w="1390882">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tblGrid>
              <a:tr h="609600">
                <a:tc>
                  <a:txBody>
                    <a:bodyPr/>
                    <a:lstStyle/>
                    <a:p>
                      <a:pPr marL="0" marR="0" algn="l">
                        <a:lnSpc>
                          <a:spcPct val="115000"/>
                        </a:lnSpc>
                        <a:spcBef>
                          <a:spcPts val="0"/>
                        </a:spcBef>
                        <a:spcAft>
                          <a:spcPts val="0"/>
                        </a:spcAft>
                      </a:pPr>
                      <a:r>
                        <a:rPr lang="en-US" sz="2000" dirty="0">
                          <a:effectLst/>
                          <a:latin typeface="Times New Roman" panose="02020603050405020304" pitchFamily="18" charset="0"/>
                        </a:rPr>
                        <a:t>Range of Expenditures</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a:effectLst/>
                          <a:latin typeface="Times New Roman" panose="02020603050405020304" pitchFamily="18" charset="0"/>
                        </a:rPr>
                        <a:t>2-4</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a:effectLst/>
                          <a:latin typeface="Times New Roman" panose="02020603050405020304" pitchFamily="18" charset="0"/>
                        </a:rPr>
                        <a:t>4-6</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a:effectLst/>
                          <a:latin typeface="Times New Roman" panose="02020603050405020304" pitchFamily="18" charset="0"/>
                        </a:rPr>
                        <a:t> 6-8</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a:effectLst/>
                          <a:latin typeface="Times New Roman" panose="02020603050405020304" pitchFamily="18" charset="0"/>
                        </a:rPr>
                        <a:t>8-10</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a:effectLst/>
                          <a:latin typeface="Times New Roman" panose="02020603050405020304" pitchFamily="18" charset="0"/>
                        </a:rPr>
                        <a:t>10-12</a:t>
                      </a:r>
                      <a:endParaRPr lang="en-US" sz="2000" dirty="0">
                        <a:effectLst/>
                        <a:latin typeface="Times New Roman" panose="02020603050405020304" pitchFamily="18" charset="0"/>
                        <a:ea typeface="Calibri"/>
                        <a:cs typeface="Mangal"/>
                      </a:endParaRPr>
                    </a:p>
                  </a:txBody>
                  <a:tcPr marL="68580" marR="68580" marT="0" marB="0"/>
                </a:tc>
                <a:extLst>
                  <a:ext uri="{0D108BD9-81ED-4DB2-BD59-A6C34878D82A}">
                    <a16:rowId xmlns:a16="http://schemas.microsoft.com/office/drawing/2014/main" val="10000"/>
                  </a:ext>
                </a:extLst>
              </a:tr>
              <a:tr h="762000">
                <a:tc>
                  <a:txBody>
                    <a:bodyPr/>
                    <a:lstStyle/>
                    <a:p>
                      <a:pPr marL="0" marR="0" algn="l">
                        <a:lnSpc>
                          <a:spcPct val="115000"/>
                        </a:lnSpc>
                        <a:spcBef>
                          <a:spcPts val="0"/>
                        </a:spcBef>
                        <a:spcAft>
                          <a:spcPts val="0"/>
                        </a:spcAft>
                      </a:pPr>
                      <a:r>
                        <a:rPr lang="en-US" sz="2000" dirty="0">
                          <a:effectLst/>
                          <a:latin typeface="Times New Roman" panose="02020603050405020304" pitchFamily="18" charset="0"/>
                        </a:rPr>
                        <a:t>No. of families</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a:effectLst/>
                          <a:latin typeface="Times New Roman" panose="02020603050405020304" pitchFamily="18" charset="0"/>
                        </a:rPr>
                        <a:t>38</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a:effectLst/>
                          <a:latin typeface="Times New Roman" panose="02020603050405020304" pitchFamily="18" charset="0"/>
                        </a:rPr>
                        <a:t>292</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a:effectLst/>
                          <a:latin typeface="Times New Roman" panose="02020603050405020304" pitchFamily="18" charset="0"/>
                        </a:rPr>
                        <a:t> 389</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a:effectLst/>
                          <a:latin typeface="Times New Roman" panose="02020603050405020304" pitchFamily="18" charset="0"/>
                        </a:rPr>
                        <a:t>212</a:t>
                      </a:r>
                      <a:endParaRPr lang="en-US" sz="20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a:effectLst/>
                          <a:latin typeface="Times New Roman" panose="02020603050405020304" pitchFamily="18" charset="0"/>
                        </a:rPr>
                        <a:t> 69</a:t>
                      </a:r>
                      <a:endParaRPr lang="en-US" sz="2000" dirty="0">
                        <a:effectLst/>
                        <a:latin typeface="Times New Roman" panose="02020603050405020304" pitchFamily="18" charset="0"/>
                        <a:ea typeface="Calibri"/>
                        <a:cs typeface="Mangal"/>
                      </a:endParaRPr>
                    </a:p>
                  </a:txBody>
                  <a:tcPr marL="68580" marR="68580" marT="0" marB="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10376675"/>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953000"/>
              </a:xfrm>
            </p:spPr>
            <p:txBody>
              <a:bodyPr>
                <a:noAutofit/>
              </a:bodyPr>
              <a:lstStyle/>
              <a:p>
                <a:pPr marL="0" indent="0">
                  <a:buNone/>
                </a:pPr>
                <a:r>
                  <a:rPr lang="en-US" sz="2200" b="1" dirty="0"/>
                  <a:t>Q1. </a:t>
                </a:r>
                <a:r>
                  <a:rPr lang="en-US" sz="2200" dirty="0"/>
                  <a:t>The First four moments of a distribution about </a:t>
                </a:r>
                <a14:m>
                  <m:oMath xmlns:m="http://schemas.openxmlformats.org/officeDocument/2006/math">
                    <m:r>
                      <a:rPr lang="en-US" sz="2200" b="0" i="1" smtClean="0">
                        <a:latin typeface="Cambria Math"/>
                      </a:rPr>
                      <m:t>𝑥</m:t>
                    </m:r>
                    <m:r>
                      <a:rPr lang="en-US" sz="2200" b="0" i="1" smtClean="0">
                        <a:latin typeface="Cambria Math"/>
                      </a:rPr>
                      <m:t>=4</m:t>
                    </m:r>
                  </m:oMath>
                </a14:m>
                <a:r>
                  <a:rPr lang="en-US" sz="2200" b="1" dirty="0"/>
                  <a:t> </a:t>
                </a:r>
                <a:r>
                  <a:rPr lang="en-US" sz="2200" dirty="0"/>
                  <a:t>are </a:t>
                </a:r>
                <a14:m>
                  <m:oMath xmlns:m="http://schemas.openxmlformats.org/officeDocument/2006/math">
                    <m:r>
                      <a:rPr lang="en-US" sz="2200" b="0" i="1" smtClean="0">
                        <a:latin typeface="Cambria Math"/>
                      </a:rPr>
                      <m:t>1, 4, 10, </m:t>
                    </m:r>
                    <m:r>
                      <a:rPr lang="en-US" sz="2200" b="0" i="1" smtClean="0">
                        <a:latin typeface="Cambria Math"/>
                      </a:rPr>
                      <m:t>𝑎𝑛𝑑</m:t>
                    </m:r>
                    <m:r>
                      <a:rPr lang="en-US" sz="2200" b="0" i="1" smtClean="0">
                        <a:latin typeface="Cambria Math"/>
                      </a:rPr>
                      <m:t> 45</m:t>
                    </m:r>
                    <m:r>
                      <a:rPr lang="en-US" sz="2200" b="0" i="0" smtClean="0">
                        <a:latin typeface="Cambria Math"/>
                      </a:rPr>
                      <m:t>.</m:t>
                    </m:r>
                  </m:oMath>
                </a14:m>
                <a:r>
                  <a:rPr lang="en-US" sz="2200" b="1" dirty="0"/>
                  <a:t> </a:t>
                </a:r>
                <a:r>
                  <a:rPr lang="en-US" sz="2200" dirty="0"/>
                  <a:t>Find the first four moments about mean. Discuss the Skewness and Kurtosis and also comment upon the nature of the distribution.</a:t>
                </a:r>
              </a:p>
              <a:p>
                <a:pPr marL="0" lvl="0" indent="0">
                  <a:buNone/>
                </a:pPr>
                <a:r>
                  <a:rPr lang="en-US" sz="2200" b="1" dirty="0"/>
                  <a:t>Q2. </a:t>
                </a:r>
                <a:r>
                  <a:rPr lang="en-US" sz="2200" dirty="0">
                    <a:solidFill>
                      <a:srgbClr val="000000"/>
                    </a:solidFill>
                    <a:latin typeface="Times New Roman" pitchFamily="18" charset="0"/>
                    <a:ea typeface="Calibri" pitchFamily="34" charset="0"/>
                    <a:cs typeface="Times New Roman" pitchFamily="18" charset="0"/>
                  </a:rPr>
                  <a:t>Define the Mode and calculate Mode for the distribution of monthly rent Paid by Libraries in Karnataka </a:t>
                </a:r>
              </a:p>
              <a:p>
                <a:pPr marL="0" lvl="0" indent="0">
                  <a:buNone/>
                </a:pPr>
                <a:r>
                  <a:rPr lang="en-US" sz="2200" dirty="0">
                    <a:latin typeface="Times New Roman" pitchFamily="18" charset="0"/>
                    <a:ea typeface="Calibri" pitchFamily="34" charset="0"/>
                    <a:cs typeface="Times New Roman" pitchFamily="18" charset="0"/>
                  </a:rPr>
                  <a:t> </a:t>
                </a:r>
              </a:p>
              <a:p>
                <a:pPr marL="0" lvl="0" indent="0">
                  <a:buNone/>
                </a:pPr>
                <a:endParaRPr lang="en-US" sz="2200" dirty="0">
                  <a:latin typeface="Times New Roman" pitchFamily="18" charset="0"/>
                  <a:cs typeface="Times New Roman" pitchFamily="18" charset="0"/>
                </a:endParaRPr>
              </a:p>
              <a:p>
                <a:pPr marL="0" lvl="0" indent="0">
                  <a:buNone/>
                </a:pPr>
                <a:r>
                  <a:rPr lang="en-US" sz="2200" b="1" dirty="0">
                    <a:latin typeface="Times New Roman" pitchFamily="18" charset="0"/>
                    <a:cs typeface="Times New Roman" pitchFamily="18" charset="0"/>
                  </a:rPr>
                  <a:t>Q3</a:t>
                </a:r>
                <a:r>
                  <a:rPr lang="en-US" sz="2200" dirty="0">
                    <a:latin typeface="Times New Roman" pitchFamily="18" charset="0"/>
                    <a:cs typeface="Times New Roman" pitchFamily="18" charset="0"/>
                  </a:rPr>
                  <a:t>. </a:t>
                </a:r>
                <a:r>
                  <a:rPr lang="en-US" sz="2200" dirty="0"/>
                  <a:t>Write Short Note on </a:t>
                </a:r>
              </a:p>
              <a:p>
                <a:pPr marL="514350" lvl="0" indent="-514350">
                  <a:buFont typeface="+mj-lt"/>
                  <a:buAutoNum type="romanLcPeriod"/>
                </a:pPr>
                <a:r>
                  <a:rPr lang="en-US" sz="2200" dirty="0"/>
                  <a:t>Range ii. Inter quartile range iii. Mean deviation iv. Standard deviation v. Variance</a:t>
                </a:r>
              </a:p>
              <a:p>
                <a:pPr marL="0" lvl="0" indent="0">
                  <a:buNone/>
                </a:pPr>
                <a:r>
                  <a:rPr lang="en-US" sz="2200" b="1" dirty="0"/>
                  <a:t>Q 4</a:t>
                </a:r>
                <a:r>
                  <a:rPr lang="en-US" sz="2200" dirty="0"/>
                  <a:t>. Explain the measures of dispersion and also find the range &amp; Coefficient of Range for the  following data: 20, 35, 25, 30, 15.</a:t>
                </a:r>
              </a:p>
              <a:p>
                <a:pPr marL="0" lvl="0" indent="0">
                  <a:buNone/>
                </a:pPr>
                <a:endParaRPr lang="en-US" sz="2200" dirty="0">
                  <a:latin typeface="Arial" pitchFamily="34" charset="0"/>
                  <a:cs typeface="Arial" pitchFamily="34" charset="0"/>
                </a:endParaRPr>
              </a:p>
              <a:p>
                <a:pPr marL="0" indent="0">
                  <a:buNone/>
                </a:pPr>
                <a:endParaRPr lang="en-US" sz="2200" b="1" dirty="0"/>
              </a:p>
              <a:p>
                <a:endParaRPr lang="en-US" sz="22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953000"/>
              </a:xfrm>
              <a:blipFill>
                <a:blip r:embed="rId2"/>
                <a:stretch>
                  <a:fillRect l="-963" t="-862" b="-49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98518DF-1102-4F6A-8DB2-E1A0E1D3A976}" type="datetime1">
              <a:rPr lang="en-US" smtClean="0"/>
              <a:t>1/5/2023</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dirty="0"/>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spc="-110" dirty="0">
                <a:solidFill>
                  <a:schemeClr val="tx1">
                    <a:lumMod val="85000"/>
                    <a:lumOff val="15000"/>
                  </a:schemeClr>
                </a:solidFill>
                <a:latin typeface="Times New Roman" panose="02020603050405020304" pitchFamily="18" charset="0"/>
                <a:cs typeface="Arial"/>
              </a:rPr>
              <a:t>Weekly Assignment</a:t>
            </a:r>
            <a:r>
              <a:rPr lang="en-US" sz="2400" b="1" dirty="0">
                <a:latin typeface="Times New Roman" panose="02020603050405020304" pitchFamily="18" charset="0"/>
              </a:rPr>
              <a:t>(CO1)</a:t>
            </a:r>
          </a:p>
        </p:txBody>
      </p:sp>
      <p:graphicFrame>
        <p:nvGraphicFramePr>
          <p:cNvPr id="2" name="Table 1"/>
          <p:cNvGraphicFramePr>
            <a:graphicFrameLocks noGrp="1"/>
          </p:cNvGraphicFramePr>
          <p:nvPr>
            <p:extLst>
              <p:ext uri="{D42A27DB-BD31-4B8C-83A1-F6EECF244321}">
                <p14:modId xmlns:p14="http://schemas.microsoft.com/office/powerpoint/2010/main" val="142619393"/>
              </p:ext>
            </p:extLst>
          </p:nvPr>
        </p:nvGraphicFramePr>
        <p:xfrm>
          <a:off x="533400" y="3402013"/>
          <a:ext cx="7848603" cy="609599"/>
        </p:xfrm>
        <a:graphic>
          <a:graphicData uri="http://schemas.openxmlformats.org/drawingml/2006/table">
            <a:tbl>
              <a:tblPr firstRow="1" firstCol="1" bandRow="1">
                <a:tableStyleId>{5C22544A-7EE6-4342-B048-85BDC9FD1C3A}</a:tableStyleId>
              </a:tblPr>
              <a:tblGrid>
                <a:gridCol w="1121229">
                  <a:extLst>
                    <a:ext uri="{9D8B030D-6E8A-4147-A177-3AD203B41FA5}">
                      <a16:colId xmlns:a16="http://schemas.microsoft.com/office/drawing/2014/main" val="20000"/>
                    </a:ext>
                  </a:extLst>
                </a:gridCol>
                <a:gridCol w="1121229">
                  <a:extLst>
                    <a:ext uri="{9D8B030D-6E8A-4147-A177-3AD203B41FA5}">
                      <a16:colId xmlns:a16="http://schemas.microsoft.com/office/drawing/2014/main" val="20001"/>
                    </a:ext>
                  </a:extLst>
                </a:gridCol>
                <a:gridCol w="1121229">
                  <a:extLst>
                    <a:ext uri="{9D8B030D-6E8A-4147-A177-3AD203B41FA5}">
                      <a16:colId xmlns:a16="http://schemas.microsoft.com/office/drawing/2014/main" val="20002"/>
                    </a:ext>
                  </a:extLst>
                </a:gridCol>
                <a:gridCol w="1121229">
                  <a:extLst>
                    <a:ext uri="{9D8B030D-6E8A-4147-A177-3AD203B41FA5}">
                      <a16:colId xmlns:a16="http://schemas.microsoft.com/office/drawing/2014/main" val="20003"/>
                    </a:ext>
                  </a:extLst>
                </a:gridCol>
                <a:gridCol w="1121229">
                  <a:extLst>
                    <a:ext uri="{9D8B030D-6E8A-4147-A177-3AD203B41FA5}">
                      <a16:colId xmlns:a16="http://schemas.microsoft.com/office/drawing/2014/main" val="20004"/>
                    </a:ext>
                  </a:extLst>
                </a:gridCol>
                <a:gridCol w="1121229">
                  <a:extLst>
                    <a:ext uri="{9D8B030D-6E8A-4147-A177-3AD203B41FA5}">
                      <a16:colId xmlns:a16="http://schemas.microsoft.com/office/drawing/2014/main" val="20005"/>
                    </a:ext>
                  </a:extLst>
                </a:gridCol>
                <a:gridCol w="1121229">
                  <a:extLst>
                    <a:ext uri="{9D8B030D-6E8A-4147-A177-3AD203B41FA5}">
                      <a16:colId xmlns:a16="http://schemas.microsoft.com/office/drawing/2014/main" val="20006"/>
                    </a:ext>
                  </a:extLst>
                </a:gridCol>
              </a:tblGrid>
              <a:tr h="304799">
                <a:tc>
                  <a:txBody>
                    <a:bodyPr/>
                    <a:lstStyle/>
                    <a:p>
                      <a:pPr marL="0" marR="0">
                        <a:lnSpc>
                          <a:spcPct val="115000"/>
                        </a:lnSpc>
                        <a:spcBef>
                          <a:spcPts val="0"/>
                        </a:spcBef>
                        <a:spcAft>
                          <a:spcPts val="0"/>
                        </a:spcAft>
                      </a:pPr>
                      <a:r>
                        <a:rPr lang="en-US" sz="1100" dirty="0">
                          <a:effectLst/>
                          <a:latin typeface="Times New Roman" panose="02020603050405020304" pitchFamily="18" charset="0"/>
                        </a:rPr>
                        <a:t>Monthly rent</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500-1000</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1000-1500</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1500-2000</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2000-2500</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2500-3000</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3000 &amp; above</a:t>
                      </a:r>
                      <a:endParaRPr lang="en-US" sz="1100" dirty="0">
                        <a:effectLst/>
                        <a:latin typeface="Times New Roman" panose="02020603050405020304" pitchFamily="18" charset="0"/>
                        <a:ea typeface="Calibri"/>
                        <a:cs typeface="Times New Roman"/>
                      </a:endParaRPr>
                    </a:p>
                  </a:txBody>
                  <a:tcPr marL="68580" marR="68580" marT="0" marB="0"/>
                </a:tc>
                <a:extLst>
                  <a:ext uri="{0D108BD9-81ED-4DB2-BD59-A6C34878D82A}">
                    <a16:rowId xmlns:a16="http://schemas.microsoft.com/office/drawing/2014/main" val="10000"/>
                  </a:ext>
                </a:extLst>
              </a:tr>
              <a:tr h="304800">
                <a:tc>
                  <a:txBody>
                    <a:bodyPr/>
                    <a:lstStyle/>
                    <a:p>
                      <a:pPr marL="0" marR="0">
                        <a:lnSpc>
                          <a:spcPct val="115000"/>
                        </a:lnSpc>
                        <a:spcBef>
                          <a:spcPts val="0"/>
                        </a:spcBef>
                        <a:spcAft>
                          <a:spcPts val="0"/>
                        </a:spcAft>
                      </a:pPr>
                      <a:r>
                        <a:rPr lang="en-US" sz="1100" dirty="0" err="1">
                          <a:effectLst/>
                          <a:latin typeface="Times New Roman" panose="02020603050405020304" pitchFamily="18" charset="0"/>
                        </a:rPr>
                        <a:t>No.of</a:t>
                      </a:r>
                      <a:r>
                        <a:rPr lang="en-US" sz="1100" dirty="0">
                          <a:effectLst/>
                        </a:rPr>
                        <a:t> Library</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5</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10</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8</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16</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14</a:t>
                      </a:r>
                      <a:endParaRPr lang="en-US" sz="1100" dirty="0">
                        <a:effectLst/>
                        <a:latin typeface="Times New Roman" panose="02020603050405020304" pitchFamily="18"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rPr>
                        <a:t>12</a:t>
                      </a:r>
                      <a:endParaRPr lang="en-US" sz="1100" dirty="0">
                        <a:effectLst/>
                        <a:latin typeface="Times New Roman" panose="02020603050405020304" pitchFamily="18" charset="0"/>
                        <a:ea typeface="Calibri"/>
                        <a:cs typeface="Times New Roman"/>
                      </a:endParaRPr>
                    </a:p>
                  </a:txBody>
                  <a:tcPr marL="68580" marR="68580" marT="0" marB="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021447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ü"/>
                </a:pPr>
                <a:r>
                  <a:rPr lang="en-US" sz="2200" dirty="0"/>
                  <a:t>Moments </a:t>
                </a:r>
              </a:p>
              <a:p>
                <a:pPr>
                  <a:buFont typeface="Wingdings" pitchFamily="2" charset="2"/>
                  <a:buChar char="ü"/>
                </a:pPr>
                <a:r>
                  <a:rPr lang="en-US" sz="2200" dirty="0"/>
                  <a:t>Relation between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𝑣</m:t>
                        </m:r>
                      </m:e>
                      <m:sub>
                        <m:r>
                          <a:rPr lang="en-US" sz="2200" i="1">
                            <a:latin typeface="Cambria Math"/>
                          </a:rPr>
                          <m:t>𝑟</m:t>
                        </m:r>
                      </m:sub>
                    </m:sSub>
                    <m:r>
                      <a:rPr lang="en-US" sz="2200" i="1">
                        <a:latin typeface="Cambria Math"/>
                      </a:rPr>
                      <m:t> </m:t>
                    </m:r>
                    <m:r>
                      <a:rPr lang="en-US" sz="2200" i="1">
                        <a:latin typeface="Cambria Math"/>
                      </a:rPr>
                      <m:t>𝑎𝑛𝑑</m:t>
                    </m:r>
                    <m:r>
                      <a:rPr lang="en-US" sz="2200" i="1">
                        <a:latin typeface="Cambria Math"/>
                      </a:rPr>
                      <m:t> </m:t>
                    </m:r>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𝑟</m:t>
                        </m:r>
                      </m:sub>
                    </m:sSub>
                  </m:oMath>
                </a14:m>
                <a:endParaRPr lang="en-US" sz="2200" dirty="0"/>
              </a:p>
              <a:p>
                <a:pPr>
                  <a:buFont typeface="Wingdings" pitchFamily="2" charset="2"/>
                  <a:buChar char="ü"/>
                </a:pPr>
                <a:r>
                  <a:rPr lang="en-US" sz="2200" dirty="0"/>
                  <a:t>Relation between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𝑟</m:t>
                        </m:r>
                      </m:sub>
                    </m:sSub>
                    <m:r>
                      <a:rPr lang="en-US" sz="2200" i="1">
                        <a:latin typeface="Cambria Math"/>
                      </a:rPr>
                      <m:t> </m:t>
                    </m:r>
                    <m:r>
                      <a:rPr lang="en-US" sz="2200" i="1">
                        <a:latin typeface="Cambria Math"/>
                      </a:rPr>
                      <m:t>𝑎𝑛𝑑</m:t>
                    </m:r>
                    <m:r>
                      <a:rPr lang="en-US" sz="2200" i="1">
                        <a:latin typeface="Cambria Math"/>
                      </a:rPr>
                      <m:t> </m:t>
                    </m:r>
                    <m:sSub>
                      <m:sSubPr>
                        <m:ctrlPr>
                          <a:rPr lang="en-US" sz="2200" i="1">
                            <a:latin typeface="Cambria Math" panose="02040503050406030204" pitchFamily="18" charset="0"/>
                          </a:rPr>
                        </m:ctrlPr>
                      </m:sSubPr>
                      <m:e>
                        <m:r>
                          <a:rPr lang="en-US" sz="2200" i="1">
                            <a:latin typeface="Cambria Math"/>
                            <a:ea typeface="Cambria Math"/>
                          </a:rPr>
                          <m:t>𝜇</m:t>
                        </m:r>
                        <m:r>
                          <a:rPr lang="en-US" sz="2200" i="1">
                            <a:latin typeface="Cambria Math"/>
                            <a:ea typeface="Cambria Math"/>
                          </a:rPr>
                          <m:t>′</m:t>
                        </m:r>
                      </m:e>
                      <m:sub>
                        <m:r>
                          <a:rPr lang="en-US" sz="2200" i="1">
                            <a:latin typeface="Cambria Math"/>
                          </a:rPr>
                          <m:t>𝑟</m:t>
                        </m:r>
                      </m:sub>
                    </m:sSub>
                  </m:oMath>
                </a14:m>
                <a:endParaRPr lang="en-US" sz="2200" dirty="0"/>
              </a:p>
              <a:p>
                <a:pPr>
                  <a:buFont typeface="Wingdings" pitchFamily="2" charset="2"/>
                  <a:buChar char="ü"/>
                </a:pPr>
                <a:r>
                  <a:rPr lang="en-US" sz="2200" dirty="0"/>
                  <a:t>Skewness </a:t>
                </a:r>
              </a:p>
              <a:p>
                <a:pPr>
                  <a:buFont typeface="Wingdings" pitchFamily="2" charset="2"/>
                  <a:buChar char="ü"/>
                </a:pPr>
                <a:r>
                  <a:rPr lang="en-US" sz="2200" dirty="0"/>
                  <a:t>Kurtosis</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9117FA84-F4D4-4EF4-BBC4-FAD4C556BD4D}"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noProof="0" dirty="0">
                <a:latin typeface="Times New Roman" panose="02020603050405020304" pitchFamily="18" charset="0"/>
              </a:rPr>
              <a:t>Recap(CO1)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17376030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400" b="1" dirty="0"/>
              <a:t>Curve Fitting</a:t>
            </a:r>
            <a:endParaRPr lang="en-US" sz="2200" b="1" dirty="0"/>
          </a:p>
          <a:p>
            <a:r>
              <a:rPr lang="en-US" sz="2200" dirty="0"/>
              <a:t>The objective of curve fitting is to find the parameters of a mathematical model that describes a set of data in a way that minimizes the difference between the model and the data.</a:t>
            </a:r>
          </a:p>
        </p:txBody>
      </p:sp>
      <p:sp>
        <p:nvSpPr>
          <p:cNvPr id="4" name="Date Placeholder 3"/>
          <p:cNvSpPr>
            <a:spLocks noGrp="1"/>
          </p:cNvSpPr>
          <p:nvPr>
            <p:ph type="dt" sz="half" idx="10"/>
          </p:nvPr>
        </p:nvSpPr>
        <p:spPr/>
        <p:txBody>
          <a:bodyPr/>
          <a:lstStyle/>
          <a:p>
            <a:fld id="{93006C0C-2612-41DA-BD9B-DD5B06022FFB}"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Topic objectives(CO1)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40594533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q"/>
            </a:pPr>
            <a:r>
              <a:rPr lang="en-US" sz="2200" b="1" dirty="0"/>
              <a:t>Curve Fitting :</a:t>
            </a:r>
            <a:r>
              <a:rPr lang="en-US" sz="2200" dirty="0"/>
              <a:t>Curve fitting means an exact relationship between two variables by algebraic equation. It enables us to represent the relationship  between two variables by simple algebraic expressions e.g. polynomials, exponential or logarithmic functions.  .It is also used to estimate the values of one variable corresponding  to the specified values of other variables.   </a:t>
            </a:r>
          </a:p>
          <a:p>
            <a:endParaRPr lang="en-US" sz="2200" dirty="0"/>
          </a:p>
          <a:p>
            <a:pPr>
              <a:buFont typeface="Wingdings" pitchFamily="2" charset="2"/>
              <a:buChar char="v"/>
            </a:pPr>
            <a:r>
              <a:rPr lang="en-US" sz="2200" b="1" dirty="0"/>
              <a:t>Method of Least Squares: </a:t>
            </a:r>
            <a:r>
              <a:rPr lang="en-US" sz="2200" dirty="0"/>
              <a:t>Method of least squares provides a unique set of values to the constants and hence suggests a curve of best fit to the given data.</a:t>
            </a:r>
            <a:endParaRPr lang="en-US" sz="2200" b="1" dirty="0"/>
          </a:p>
        </p:txBody>
      </p:sp>
      <p:sp>
        <p:nvSpPr>
          <p:cNvPr id="4" name="Date Placeholder 3"/>
          <p:cNvSpPr>
            <a:spLocks noGrp="1"/>
          </p:cNvSpPr>
          <p:nvPr>
            <p:ph type="dt" sz="half" idx="10"/>
          </p:nvPr>
        </p:nvSpPr>
        <p:spPr/>
        <p:txBody>
          <a:bodyPr/>
          <a:lstStyle/>
          <a:p>
            <a:fld id="{94D4FDC1-523E-4DEF-BFA6-B712A5A207C8}"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Curve Fitting (CO1)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29960674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r>
                  <a:rPr lang="en-US" sz="2200" b="1" dirty="0"/>
                  <a:t>Fitting a Straight Line: </a:t>
                </a:r>
                <a:r>
                  <a:rPr lang="en-US" sz="2200" dirty="0"/>
                  <a:t>Let </a:t>
                </a:r>
                <a14:m>
                  <m:oMath xmlns:m="http://schemas.openxmlformats.org/officeDocument/2006/math">
                    <m:d>
                      <m:dPr>
                        <m:ctrlPr>
                          <a:rPr lang="en-US" sz="2200" i="1" smtClean="0">
                            <a:latin typeface="Cambria Math" panose="02040503050406030204" pitchFamily="18" charset="0"/>
                          </a:rPr>
                        </m:ctrlPr>
                      </m:dPr>
                      <m:e>
                        <m:r>
                          <a:rPr lang="en-US" sz="2200" b="0" i="1" smtClean="0">
                            <a:latin typeface="Cambria Math"/>
                          </a:rPr>
                          <m:t> </m:t>
                        </m:r>
                        <m:sSub>
                          <m:sSubPr>
                            <m:ctrlPr>
                              <a:rPr lang="en-US" sz="220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𝑖</m:t>
                            </m:r>
                          </m:sub>
                        </m:sSub>
                        <m:r>
                          <a:rPr lang="en-US" sz="2200" b="0" i="1" smtClean="0">
                            <a:latin typeface="Cambria Math"/>
                          </a:rPr>
                          <m:t>,</m:t>
                        </m:r>
                        <m:sSub>
                          <m:sSubPr>
                            <m:ctrlPr>
                              <a:rPr lang="en-US" sz="2200" i="1" smtClean="0">
                                <a:latin typeface="Cambria Math" panose="02040503050406030204" pitchFamily="18" charset="0"/>
                              </a:rPr>
                            </m:ctrlPr>
                          </m:sSubPr>
                          <m:e>
                            <m:r>
                              <a:rPr lang="en-US" sz="2200" b="0" i="1" smtClean="0">
                                <a:latin typeface="Cambria Math"/>
                              </a:rPr>
                              <m:t>𝑦</m:t>
                            </m:r>
                          </m:e>
                          <m:sub>
                            <m:r>
                              <a:rPr lang="en-US" sz="2200" b="0" i="1" smtClean="0">
                                <a:latin typeface="Cambria Math"/>
                              </a:rPr>
                              <m:t>𝑖</m:t>
                            </m:r>
                          </m:sub>
                        </m:sSub>
                      </m:e>
                    </m:d>
                    <m:r>
                      <a:rPr lang="en-US" sz="2200" b="0" i="1" smtClean="0">
                        <a:latin typeface="Cambria Math"/>
                      </a:rPr>
                      <m:t>,</m:t>
                    </m:r>
                    <m:r>
                      <a:rPr lang="en-US" sz="2200" b="0" i="1" smtClean="0">
                        <a:latin typeface="Cambria Math"/>
                      </a:rPr>
                      <m:t>𝑖</m:t>
                    </m:r>
                    <m:r>
                      <a:rPr lang="en-US" sz="2200" b="0" i="1" smtClean="0">
                        <a:latin typeface="Cambria Math"/>
                      </a:rPr>
                      <m:t>=1,2,….</m:t>
                    </m:r>
                    <m:r>
                      <a:rPr lang="en-US" sz="2200" b="0" i="1" smtClean="0">
                        <a:latin typeface="Cambria Math"/>
                      </a:rPr>
                      <m:t>𝑛</m:t>
                    </m:r>
                  </m:oMath>
                </a14:m>
                <a:r>
                  <a:rPr lang="en-US" sz="2200" dirty="0"/>
                  <a:t> be n sets of observations of related data and </a:t>
                </a:r>
                <a:endParaRPr lang="en-US" sz="2200" b="0" i="1" dirty="0">
                  <a:latin typeface="Cambria Math"/>
                </a:endParaRPr>
              </a:p>
              <a:p>
                <a:pPr marL="0" indent="0">
                  <a:buNone/>
                </a:pPr>
                <a14:m>
                  <m:oMath xmlns:m="http://schemas.openxmlformats.org/officeDocument/2006/math">
                    <m:r>
                      <a:rPr lang="en-US" sz="2200" b="0" i="1" smtClean="0">
                        <a:latin typeface="Cambria Math"/>
                      </a:rPr>
                      <m:t>𝑦</m:t>
                    </m:r>
                    <m:r>
                      <a:rPr lang="en-US" sz="2200" b="0" i="1" smtClean="0">
                        <a:latin typeface="Cambria Math"/>
                      </a:rPr>
                      <m:t>=</m:t>
                    </m:r>
                    <m:r>
                      <a:rPr lang="en-US" sz="2200" b="0" i="1" smtClean="0">
                        <a:latin typeface="Cambria Math"/>
                      </a:rPr>
                      <m:t>𝑎</m:t>
                    </m:r>
                    <m:r>
                      <a:rPr lang="en-US" sz="2200" b="0" i="1" smtClean="0">
                        <a:latin typeface="Cambria Math"/>
                      </a:rPr>
                      <m:t>.1+</m:t>
                    </m:r>
                    <m:r>
                      <a:rPr lang="en-US" sz="2200" b="0" i="1" smtClean="0">
                        <a:latin typeface="Cambria Math"/>
                      </a:rPr>
                      <m:t>𝑏</m:t>
                    </m:r>
                    <m:r>
                      <a:rPr lang="en-US" sz="2200" b="0" i="1" smtClean="0">
                        <a:latin typeface="Cambria Math"/>
                      </a:rPr>
                      <m:t>.</m:t>
                    </m:r>
                    <m:r>
                      <a:rPr lang="en-US" sz="2200" b="0" i="1" smtClean="0">
                        <a:latin typeface="Cambria Math"/>
                      </a:rPr>
                      <m:t>𝑥</m:t>
                    </m:r>
                  </m:oMath>
                </a14:m>
                <a:r>
                  <a:rPr lang="en-US" sz="2200" dirty="0"/>
                  <a:t>			(1)</a:t>
                </a:r>
              </a:p>
              <a:p>
                <a:pPr marL="0" indent="0">
                  <a:buNone/>
                </a:pPr>
                <a:r>
                  <a:rPr lang="en-US" sz="2200" dirty="0"/>
                  <a:t>Normal equations	</a:t>
                </a:r>
              </a:p>
              <a:p>
                <a:pPr marL="0" indent="0">
                  <a:buNone/>
                </a:pP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r>
                          <a:rPr lang="en-US" sz="2200" b="0" i="1" smtClean="0">
                            <a:latin typeface="Cambria Math"/>
                          </a:rPr>
                          <m:t>𝑦</m:t>
                        </m:r>
                      </m:e>
                    </m:nary>
                    <m:r>
                      <a:rPr lang="en-US" sz="2200" b="0" i="1" smtClean="0">
                        <a:latin typeface="Cambria Math"/>
                      </a:rPr>
                      <m:t>=</m:t>
                    </m:r>
                    <m:r>
                      <a:rPr lang="en-US" sz="2200" b="0" i="1" smtClean="0">
                        <a:latin typeface="Cambria Math"/>
                      </a:rPr>
                      <m:t>𝑛𝑎</m:t>
                    </m:r>
                    <m:r>
                      <a:rPr lang="en-US" sz="2200" b="0" i="1" smtClean="0">
                        <a:latin typeface="Cambria Math"/>
                      </a:rPr>
                      <m:t>+</m:t>
                    </m:r>
                    <m:r>
                      <a:rPr lang="en-US" sz="2200" b="0" i="1" smtClean="0">
                        <a:latin typeface="Cambria Math"/>
                      </a:rPr>
                      <m:t>𝑏</m:t>
                    </m:r>
                    <m:nary>
                      <m:naryPr>
                        <m:chr m:val="∑"/>
                        <m:subHide m:val="on"/>
                        <m:supHide m:val="on"/>
                        <m:ctrlPr>
                          <a:rPr lang="en-US" sz="2200" i="1" smtClean="0">
                            <a:latin typeface="Cambria Math" panose="02040503050406030204" pitchFamily="18" charset="0"/>
                          </a:rPr>
                        </m:ctrlPr>
                      </m:naryPr>
                      <m:sub/>
                      <m:sup/>
                      <m:e>
                        <m:r>
                          <a:rPr lang="en-US" sz="2200" b="0" i="1" smtClean="0">
                            <a:latin typeface="Cambria Math"/>
                          </a:rPr>
                          <m:t>𝑥</m:t>
                        </m:r>
                      </m:e>
                    </m:nary>
                  </m:oMath>
                </a14:m>
                <a:r>
                  <a:rPr lang="en-US" sz="2200" dirty="0"/>
                  <a:t>		(2)</a:t>
                </a:r>
              </a:p>
              <a:p>
                <a:pPr marL="0" indent="0">
                  <a:buNone/>
                </a:pP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r>
                          <a:rPr lang="en-US" sz="2200" b="0" i="1" smtClean="0">
                            <a:latin typeface="Cambria Math"/>
                          </a:rPr>
                          <m:t>𝑥𝑦</m:t>
                        </m:r>
                      </m:e>
                    </m:nary>
                    <m:r>
                      <a:rPr lang="en-US" sz="2200" b="0" i="1" smtClean="0">
                        <a:latin typeface="Cambria Math"/>
                      </a:rPr>
                      <m:t>=</m:t>
                    </m:r>
                    <m:r>
                      <a:rPr lang="en-US" sz="2200" b="0" i="1" smtClean="0">
                        <a:latin typeface="Cambria Math"/>
                      </a:rPr>
                      <m:t>𝑎</m:t>
                    </m:r>
                    <m:nary>
                      <m:naryPr>
                        <m:chr m:val="∑"/>
                        <m:subHide m:val="on"/>
                        <m:supHide m:val="on"/>
                        <m:ctrlPr>
                          <a:rPr lang="en-US" sz="2200" i="1" smtClean="0">
                            <a:latin typeface="Cambria Math" panose="02040503050406030204" pitchFamily="18" charset="0"/>
                          </a:rPr>
                        </m:ctrlPr>
                      </m:naryPr>
                      <m:sub/>
                      <m:sup/>
                      <m:e>
                        <m:r>
                          <a:rPr lang="en-US" sz="2200" b="0" i="1" smtClean="0">
                            <a:latin typeface="Cambria Math"/>
                          </a:rPr>
                          <m:t>𝑥</m:t>
                        </m:r>
                      </m:e>
                    </m:nary>
                    <m:r>
                      <a:rPr lang="en-US" sz="2200" b="0" i="1" smtClean="0">
                        <a:latin typeface="Cambria Math"/>
                      </a:rPr>
                      <m:t>+</m:t>
                    </m:r>
                    <m:r>
                      <a:rPr lang="en-US" sz="2200" b="0" i="1" smtClean="0">
                        <a:latin typeface="Cambria Math"/>
                      </a:rPr>
                      <m:t>𝑏</m:t>
                    </m:r>
                    <m:nary>
                      <m:naryPr>
                        <m:chr m:val="∑"/>
                        <m:subHide m:val="on"/>
                        <m:supHide m:val="on"/>
                        <m:ctrlPr>
                          <a:rPr lang="en-US" sz="2200" i="1" smtClean="0">
                            <a:latin typeface="Cambria Math" panose="02040503050406030204" pitchFamily="18" charset="0"/>
                          </a:rPr>
                        </m:ctrlPr>
                      </m:naryPr>
                      <m:sub/>
                      <m:sup/>
                      <m:e>
                        <m:sSup>
                          <m:sSupPr>
                            <m:ctrlPr>
                              <a:rPr lang="en-US" sz="2200" i="1" smtClean="0">
                                <a:latin typeface="Cambria Math" panose="02040503050406030204" pitchFamily="18" charset="0"/>
                              </a:rPr>
                            </m:ctrlPr>
                          </m:sSupPr>
                          <m:e>
                            <m:r>
                              <a:rPr lang="en-US" sz="2200" b="0" i="1" smtClean="0">
                                <a:latin typeface="Cambria Math"/>
                              </a:rPr>
                              <m:t>𝑥</m:t>
                            </m:r>
                          </m:e>
                          <m:sup>
                            <m:r>
                              <a:rPr lang="en-US" sz="2200" b="0" i="1" smtClean="0">
                                <a:latin typeface="Cambria Math"/>
                              </a:rPr>
                              <m:t>2</m:t>
                            </m:r>
                          </m:sup>
                        </m:sSup>
                      </m:e>
                    </m:nary>
                  </m:oMath>
                </a14:m>
                <a:r>
                  <a:rPr lang="en-US" sz="2200" dirty="0"/>
                  <a:t>		(3)</a:t>
                </a:r>
              </a:p>
              <a:p>
                <a:pPr marL="0" indent="0">
                  <a:buNone/>
                </a:pPr>
                <a:r>
                  <a:rPr lang="en-US" sz="2200" dirty="0"/>
                  <a:t>If n is odd then,</a:t>
                </a:r>
                <a14:m>
                  <m:oMath xmlns:m="http://schemas.openxmlformats.org/officeDocument/2006/math">
                    <m:r>
                      <a:rPr lang="en-US" sz="2200" b="0" i="1" smtClean="0">
                        <a:latin typeface="Cambria Math"/>
                      </a:rPr>
                      <m:t>𝑢</m:t>
                    </m:r>
                    <m:r>
                      <a:rPr lang="en-US" sz="2200" b="0" i="1" smtClean="0">
                        <a:latin typeface="Cambria Math"/>
                      </a:rPr>
                      <m:t>=</m:t>
                    </m:r>
                    <m:f>
                      <m:fPr>
                        <m:ctrlPr>
                          <a:rPr lang="en-US" sz="2200" i="1" smtClean="0">
                            <a:latin typeface="Cambria Math" panose="02040503050406030204" pitchFamily="18" charset="0"/>
                          </a:rPr>
                        </m:ctrlPr>
                      </m:fPr>
                      <m:num>
                        <m:r>
                          <a:rPr lang="en-US" sz="2200" b="0" i="1" smtClean="0">
                            <a:latin typeface="Cambria Math"/>
                          </a:rPr>
                          <m:t>𝑥</m:t>
                        </m:r>
                        <m:r>
                          <a:rPr lang="en-US" sz="2200" b="0" i="1" smtClean="0">
                            <a:latin typeface="Cambria Math"/>
                          </a:rPr>
                          <m:t>−(</m:t>
                        </m:r>
                        <m:r>
                          <a:rPr lang="en-US" sz="2200" b="0" i="1" smtClean="0">
                            <a:latin typeface="Cambria Math"/>
                          </a:rPr>
                          <m:t>𝑚𝑖𝑑𝑑𝑙𝑒</m:t>
                        </m:r>
                        <m:r>
                          <a:rPr lang="en-US" sz="2200" b="0" i="1" smtClean="0">
                            <a:latin typeface="Cambria Math"/>
                          </a:rPr>
                          <m:t> </m:t>
                        </m:r>
                        <m:r>
                          <a:rPr lang="en-US" sz="2200" b="0" i="1" smtClean="0">
                            <a:latin typeface="Cambria Math"/>
                          </a:rPr>
                          <m:t>𝑡𝑒𝑟𝑚</m:t>
                        </m:r>
                        <m:r>
                          <a:rPr lang="en-US" sz="2200" b="0" i="1" smtClean="0">
                            <a:latin typeface="Cambria Math"/>
                          </a:rPr>
                          <m:t>)</m:t>
                        </m:r>
                      </m:num>
                      <m:den>
                        <m:r>
                          <a:rPr lang="en-US" sz="2200" b="0" i="1" smtClean="0">
                            <a:latin typeface="Cambria Math"/>
                          </a:rPr>
                          <m:t>𝑖𝑛𝑡𝑒𝑟𝑣𝑎𝑙</m:t>
                        </m:r>
                        <m:r>
                          <a:rPr lang="en-US" sz="2200" b="0" i="1" smtClean="0">
                            <a:latin typeface="Cambria Math"/>
                          </a:rPr>
                          <m:t>(</m:t>
                        </m:r>
                        <m:r>
                          <a:rPr lang="en-US" sz="2200" b="0" i="1" smtClean="0">
                            <a:latin typeface="Cambria Math"/>
                          </a:rPr>
                          <m:t>h</m:t>
                        </m:r>
                        <m:r>
                          <a:rPr lang="en-US" sz="2200" b="0" i="1" smtClean="0">
                            <a:latin typeface="Cambria Math"/>
                          </a:rPr>
                          <m:t>)</m:t>
                        </m:r>
                      </m:den>
                    </m:f>
                  </m:oMath>
                </a14:m>
                <a:endParaRPr lang="en-US" sz="2200" dirty="0"/>
              </a:p>
              <a:p>
                <a:pPr marL="0" indent="0">
                  <a:buNone/>
                </a:pPr>
                <a:r>
                  <a:rPr lang="en-US" sz="2200" dirty="0"/>
                  <a:t>If n is even then,</a:t>
                </a:r>
                <a14:m>
                  <m:oMath xmlns:m="http://schemas.openxmlformats.org/officeDocument/2006/math">
                    <m:r>
                      <a:rPr lang="en-US" sz="2200" b="0" i="1" smtClean="0">
                        <a:latin typeface="Cambria Math"/>
                      </a:rPr>
                      <m:t>𝑢</m:t>
                    </m:r>
                    <m:r>
                      <a:rPr lang="en-US" sz="2200" b="0" i="1" smtClean="0">
                        <a:latin typeface="Cambria Math"/>
                      </a:rPr>
                      <m:t>=</m:t>
                    </m:r>
                    <m:f>
                      <m:fPr>
                        <m:ctrlPr>
                          <a:rPr lang="en-US" sz="2200" i="1" smtClean="0">
                            <a:latin typeface="Cambria Math" panose="02040503050406030204" pitchFamily="18" charset="0"/>
                          </a:rPr>
                        </m:ctrlPr>
                      </m:fPr>
                      <m:num>
                        <m:r>
                          <a:rPr lang="en-US" sz="2200" b="0" i="1" smtClean="0">
                            <a:latin typeface="Cambria Math"/>
                          </a:rPr>
                          <m:t>𝑥</m:t>
                        </m:r>
                        <m:r>
                          <a:rPr lang="en-US" sz="2200" b="0" i="1" smtClean="0">
                            <a:latin typeface="Cambria Math"/>
                          </a:rPr>
                          <m:t>−(</m:t>
                        </m:r>
                        <m:r>
                          <a:rPr lang="en-US" sz="2200" b="0" i="1" smtClean="0">
                            <a:latin typeface="Cambria Math"/>
                          </a:rPr>
                          <m:t>𝑚𝑒𝑎𝑛</m:t>
                        </m:r>
                        <m:r>
                          <a:rPr lang="en-US" sz="2200" b="0" i="1" smtClean="0">
                            <a:latin typeface="Cambria Math"/>
                          </a:rPr>
                          <m:t> </m:t>
                        </m:r>
                        <m:r>
                          <a:rPr lang="en-US" sz="2200" b="0" i="1" smtClean="0">
                            <a:latin typeface="Cambria Math"/>
                          </a:rPr>
                          <m:t>𝑜𝑓</m:t>
                        </m:r>
                        <m:r>
                          <a:rPr lang="en-US" sz="2200" b="0" i="1" smtClean="0">
                            <a:latin typeface="Cambria Math"/>
                          </a:rPr>
                          <m:t> </m:t>
                        </m:r>
                        <m:r>
                          <a:rPr lang="en-US" sz="2200" b="0" i="1" smtClean="0">
                            <a:latin typeface="Cambria Math"/>
                          </a:rPr>
                          <m:t>𝑡𝑤𝑜</m:t>
                        </m:r>
                        <m:r>
                          <a:rPr lang="en-US" sz="2200" b="0" i="1" smtClean="0">
                            <a:latin typeface="Cambria Math"/>
                          </a:rPr>
                          <m:t> </m:t>
                        </m:r>
                        <m:r>
                          <a:rPr lang="en-US" sz="2200" b="0" i="1" smtClean="0">
                            <a:latin typeface="Cambria Math"/>
                          </a:rPr>
                          <m:t>𝑚𝑖𝑑𝑑𝑙𝑒</m:t>
                        </m:r>
                        <m:r>
                          <a:rPr lang="en-US" sz="2200" b="0" i="1" smtClean="0">
                            <a:latin typeface="Cambria Math"/>
                          </a:rPr>
                          <m:t> </m:t>
                        </m:r>
                        <m:r>
                          <a:rPr lang="en-US" sz="2200" b="0" i="1" smtClean="0">
                            <a:latin typeface="Cambria Math"/>
                          </a:rPr>
                          <m:t>𝑡𝑒𝑟𝑚𝑠</m:t>
                        </m:r>
                        <m:r>
                          <a:rPr lang="en-US" sz="2200" b="0" i="1" smtClean="0">
                            <a:latin typeface="Cambria Math"/>
                          </a:rPr>
                          <m:t>)</m:t>
                        </m:r>
                      </m:num>
                      <m:den>
                        <m:f>
                          <m:fPr>
                            <m:ctrlPr>
                              <a:rPr lang="en-US" sz="2200" i="1" smtClean="0">
                                <a:latin typeface="Cambria Math" panose="02040503050406030204" pitchFamily="18" charset="0"/>
                              </a:rPr>
                            </m:ctrlPr>
                          </m:fPr>
                          <m:num>
                            <m:r>
                              <a:rPr lang="en-US" sz="2200" b="0" i="1" smtClean="0">
                                <a:latin typeface="Cambria Math"/>
                              </a:rPr>
                              <m:t>1</m:t>
                            </m:r>
                          </m:num>
                          <m:den>
                            <m:r>
                              <a:rPr lang="en-US" sz="2200" b="0" i="1" smtClean="0">
                                <a:latin typeface="Cambria Math"/>
                              </a:rPr>
                              <m:t>2</m:t>
                            </m:r>
                          </m:den>
                        </m:f>
                        <m:r>
                          <a:rPr lang="en-US" sz="2200" b="0" i="1" smtClean="0">
                            <a:latin typeface="Cambria Math"/>
                          </a:rPr>
                          <m:t>(</m:t>
                        </m:r>
                        <m:r>
                          <a:rPr lang="en-US" sz="2200" b="0" i="1" smtClean="0">
                            <a:latin typeface="Cambria Math"/>
                          </a:rPr>
                          <m:t>𝑖𝑛𝑡𝑒𝑟𝑣𝑎𝑙</m:t>
                        </m:r>
                        <m:r>
                          <a:rPr lang="en-US" sz="2200" b="0" i="1" smtClean="0">
                            <a:latin typeface="Cambria Math"/>
                          </a:rPr>
                          <m:t>)</m:t>
                        </m:r>
                      </m:den>
                    </m:f>
                  </m:oMath>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5185" t="-94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7F6610DF-0567-4D65-8472-9FBDF10A30D7}"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Curve Fitting (CO1)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1822112789"/>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Q.Fit a straight line to the following data by least square method.</a:t>
                </a:r>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Sol. Let the straight line obtained from the given data be</a:t>
                </a:r>
                <a:endParaRPr lang="en-US" sz="2200" b="0" i="1" dirty="0">
                  <a:latin typeface="Cambria Math"/>
                </a:endParaRPr>
              </a:p>
              <a:p>
                <a:pPr marL="0" indent="0">
                  <a:buNone/>
                </a:pPr>
                <a14:m>
                  <m:oMath xmlns:m="http://schemas.openxmlformats.org/officeDocument/2006/math">
                    <m:r>
                      <a:rPr lang="en-US" sz="2200" b="0" i="1" smtClean="0">
                        <a:latin typeface="Cambria Math"/>
                      </a:rPr>
                      <m:t>𝑦</m:t>
                    </m:r>
                    <m:r>
                      <a:rPr lang="en-US" sz="2200" b="0" i="1" smtClean="0">
                        <a:latin typeface="Cambria Math"/>
                      </a:rPr>
                      <m:t>=</m:t>
                    </m:r>
                    <m:r>
                      <a:rPr lang="en-US" sz="2200" b="0" i="1" smtClean="0">
                        <a:latin typeface="Cambria Math"/>
                      </a:rPr>
                      <m:t>𝑎</m:t>
                    </m:r>
                    <m:r>
                      <a:rPr lang="en-US" sz="2200" b="0" i="1" smtClean="0">
                        <a:latin typeface="Cambria Math"/>
                      </a:rPr>
                      <m:t>.1+</m:t>
                    </m:r>
                    <m:r>
                      <a:rPr lang="en-US" sz="2200" b="0" i="1" smtClean="0">
                        <a:latin typeface="Cambria Math"/>
                      </a:rPr>
                      <m:t>𝑏𝑥</m:t>
                    </m:r>
                  </m:oMath>
                </a14:m>
                <a:r>
                  <a:rPr lang="en-US" sz="2200" dirty="0"/>
                  <a:t>			(1)</a:t>
                </a:r>
              </a:p>
              <a:p>
                <a:pPr marL="0" indent="0">
                  <a:buNone/>
                </a:pPr>
                <a:r>
                  <a:rPr lang="en-US" sz="2200" dirty="0"/>
                  <a:t> then the normal equations are</a:t>
                </a:r>
              </a:p>
              <a:p>
                <a:pPr marL="0" indent="0">
                  <a:buNone/>
                </a:pP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r>
                          <a:rPr lang="en-US" sz="2200" b="0" i="1" smtClean="0">
                            <a:latin typeface="Cambria Math"/>
                          </a:rPr>
                          <m:t>𝑦</m:t>
                        </m:r>
                      </m:e>
                    </m:nary>
                    <m:r>
                      <a:rPr lang="en-US" sz="2200" b="0" i="1" smtClean="0">
                        <a:latin typeface="Cambria Math"/>
                      </a:rPr>
                      <m:t>=</m:t>
                    </m:r>
                    <m:r>
                      <a:rPr lang="en-US" sz="2200" b="0" i="1" smtClean="0">
                        <a:latin typeface="Cambria Math"/>
                      </a:rPr>
                      <m:t>𝑚𝑎</m:t>
                    </m:r>
                    <m:r>
                      <a:rPr lang="en-US" sz="2200" b="0" i="1" smtClean="0">
                        <a:latin typeface="Cambria Math"/>
                      </a:rPr>
                      <m:t>+</m:t>
                    </m:r>
                    <m:r>
                      <a:rPr lang="en-US" sz="2200" b="0" i="1" smtClean="0">
                        <a:latin typeface="Cambria Math"/>
                      </a:rPr>
                      <m:t>𝑏</m:t>
                    </m:r>
                    <m:nary>
                      <m:naryPr>
                        <m:chr m:val="∑"/>
                        <m:subHide m:val="on"/>
                        <m:supHide m:val="on"/>
                        <m:ctrlPr>
                          <a:rPr lang="en-US" sz="2200" i="1" smtClean="0">
                            <a:latin typeface="Cambria Math" panose="02040503050406030204" pitchFamily="18" charset="0"/>
                          </a:rPr>
                        </m:ctrlPr>
                      </m:naryPr>
                      <m:sub/>
                      <m:sup/>
                      <m:e>
                        <m:r>
                          <a:rPr lang="en-US" sz="2200" b="0" i="1" smtClean="0">
                            <a:latin typeface="Cambria Math"/>
                          </a:rPr>
                          <m:t>𝑥</m:t>
                        </m:r>
                      </m:e>
                    </m:nary>
                  </m:oMath>
                </a14:m>
                <a:r>
                  <a:rPr lang="en-US" sz="2200" dirty="0"/>
                  <a:t> 		(2)</a:t>
                </a:r>
              </a:p>
              <a:p>
                <a:pPr marL="0" indent="0">
                  <a:buNone/>
                </a:pP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r>
                          <a:rPr lang="en-US" sz="2200" b="0" i="1" smtClean="0">
                            <a:latin typeface="Cambria Math"/>
                          </a:rPr>
                          <m:t>𝑥𝑦</m:t>
                        </m:r>
                      </m:e>
                    </m:nary>
                    <m:r>
                      <a:rPr lang="en-US" sz="2200" b="0" i="1" smtClean="0">
                        <a:latin typeface="Cambria Math"/>
                      </a:rPr>
                      <m:t>=</m:t>
                    </m:r>
                    <m:r>
                      <a:rPr lang="en-US" sz="2200" b="0" i="1" smtClean="0">
                        <a:latin typeface="Cambria Math"/>
                      </a:rPr>
                      <m:t>𝑎</m:t>
                    </m:r>
                    <m:nary>
                      <m:naryPr>
                        <m:chr m:val="∑"/>
                        <m:subHide m:val="on"/>
                        <m:supHide m:val="on"/>
                        <m:ctrlPr>
                          <a:rPr lang="en-US" sz="2200" i="1" smtClean="0">
                            <a:latin typeface="Cambria Math" panose="02040503050406030204" pitchFamily="18" charset="0"/>
                          </a:rPr>
                        </m:ctrlPr>
                      </m:naryPr>
                      <m:sub/>
                      <m:sup/>
                      <m:e>
                        <m:r>
                          <a:rPr lang="en-US" sz="2200" b="0" i="1" smtClean="0">
                            <a:latin typeface="Cambria Math"/>
                          </a:rPr>
                          <m:t>𝑥</m:t>
                        </m:r>
                      </m:e>
                    </m:nary>
                    <m:r>
                      <a:rPr lang="en-US" sz="2200" b="0" i="1" smtClean="0">
                        <a:latin typeface="Cambria Math"/>
                      </a:rPr>
                      <m:t>+</m:t>
                    </m:r>
                    <m:r>
                      <a:rPr lang="en-US" sz="2200" b="0" i="1" smtClean="0">
                        <a:latin typeface="Cambria Math"/>
                      </a:rPr>
                      <m:t>𝑏</m:t>
                    </m:r>
                    <m:nary>
                      <m:naryPr>
                        <m:chr m:val="∑"/>
                        <m:subHide m:val="on"/>
                        <m:supHide m:val="on"/>
                        <m:ctrlPr>
                          <a:rPr lang="en-US" sz="2200" i="1" smtClean="0">
                            <a:latin typeface="Cambria Math" panose="02040503050406030204" pitchFamily="18" charset="0"/>
                          </a:rPr>
                        </m:ctrlPr>
                      </m:naryPr>
                      <m:sub/>
                      <m:sup/>
                      <m:e>
                        <m:sSup>
                          <m:sSupPr>
                            <m:ctrlPr>
                              <a:rPr lang="en-US" sz="2200" i="1" smtClean="0">
                                <a:latin typeface="Cambria Math" panose="02040503050406030204" pitchFamily="18" charset="0"/>
                              </a:rPr>
                            </m:ctrlPr>
                          </m:sSupPr>
                          <m:e>
                            <m:r>
                              <a:rPr lang="en-US" sz="2200" b="0" i="1" smtClean="0">
                                <a:latin typeface="Cambria Math"/>
                              </a:rPr>
                              <m:t>𝑥</m:t>
                            </m:r>
                          </m:e>
                          <m:sup>
                            <m:r>
                              <a:rPr lang="en-US" sz="2200" b="0" i="1" smtClean="0">
                                <a:latin typeface="Cambria Math"/>
                              </a:rPr>
                              <m:t>2</m:t>
                            </m:r>
                          </m:sup>
                        </m:sSup>
                      </m:e>
                    </m:nary>
                  </m:oMath>
                </a14:m>
                <a:r>
                  <a:rPr lang="en-US" sz="2200" dirty="0"/>
                  <a:t> 		(3)                                    m=5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5185"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CD21995-1523-4D59-B87D-9C3F1B942FCF}"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1590446339"/>
                  </p:ext>
                </p:extLst>
              </p:nvPr>
            </p:nvGraphicFramePr>
            <p:xfrm>
              <a:off x="1524000" y="1651000"/>
              <a:ext cx="6096000" cy="7366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𝒙</m:t>
                                </m:r>
                              </m:oMath>
                            </m:oMathPara>
                          </a14:m>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4</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𝑦</m:t>
                                </m:r>
                              </m:oMath>
                            </m:oMathPara>
                          </a14:m>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1.8</a:t>
                          </a:r>
                        </a:p>
                      </a:txBody>
                      <a:tcPr/>
                    </a:tc>
                    <a:tc>
                      <a:txBody>
                        <a:bodyPr/>
                        <a:lstStyle/>
                        <a:p>
                          <a:r>
                            <a:rPr lang="en-US" dirty="0">
                              <a:latin typeface="Times New Roman" panose="02020603050405020304" pitchFamily="18" charset="0"/>
                            </a:rPr>
                            <a:t>3.3</a:t>
                          </a:r>
                        </a:p>
                      </a:txBody>
                      <a:tcPr/>
                    </a:tc>
                    <a:tc>
                      <a:txBody>
                        <a:bodyPr/>
                        <a:lstStyle/>
                        <a:p>
                          <a:r>
                            <a:rPr lang="en-US" dirty="0">
                              <a:latin typeface="Times New Roman" panose="02020603050405020304" pitchFamily="18" charset="0"/>
                            </a:rPr>
                            <a:t>4.5</a:t>
                          </a:r>
                        </a:p>
                      </a:txBody>
                      <a:tcPr/>
                    </a:tc>
                    <a:tc>
                      <a:txBody>
                        <a:bodyPr/>
                        <a:lstStyle/>
                        <a:p>
                          <a:r>
                            <a:rPr lang="en-US" dirty="0">
                              <a:latin typeface="Times New Roman" panose="02020603050405020304" pitchFamily="18" charset="0"/>
                            </a:rPr>
                            <a:t>6.3</a:t>
                          </a:r>
                        </a:p>
                      </a:txBody>
                      <a:tcPr/>
                    </a:tc>
                    <a:extLst>
                      <a:ext uri="{0D108BD9-81ED-4DB2-BD59-A6C34878D82A}">
                        <a16:rowId xmlns:a16="http://schemas.microsoft.com/office/drawing/2014/main" val="10001"/>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1590446339"/>
                  </p:ext>
                </p:extLst>
              </p:nvPr>
            </p:nvGraphicFramePr>
            <p:xfrm>
              <a:off x="1524000" y="1651000"/>
              <a:ext cx="6096000" cy="7366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65760">
                    <a:tc>
                      <a:txBody>
                        <a:bodyPr/>
                        <a:lstStyle/>
                        <a:p>
                          <a:endParaRPr lang="en-US"/>
                        </a:p>
                      </a:txBody>
                      <a:tcPr>
                        <a:blipFill>
                          <a:blip r:embed="rId3"/>
                          <a:stretch>
                            <a:fillRect l="-1198" t="-8197" r="-501796" b="-124590"/>
                          </a:stretch>
                        </a:blipFill>
                      </a:tcPr>
                    </a:tc>
                    <a:tc>
                      <a:txBody>
                        <a:bodyPr/>
                        <a:lstStyle/>
                        <a:p>
                          <a:r>
                            <a:rPr lang="en-US" dirty="0">
                              <a:latin typeface="Times New Roman" panose="02020603050405020304" pitchFamily="18" charset="0"/>
                            </a:rPr>
                            <a:t>0</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4</a:t>
                          </a:r>
                        </a:p>
                      </a:txBody>
                      <a:tcPr/>
                    </a:tc>
                    <a:extLst>
                      <a:ext uri="{0D108BD9-81ED-4DB2-BD59-A6C34878D82A}">
                        <a16:rowId xmlns:a16="http://schemas.microsoft.com/office/drawing/2014/main" val="10000"/>
                      </a:ext>
                    </a:extLst>
                  </a:tr>
                  <a:tr h="370840">
                    <a:tc>
                      <a:txBody>
                        <a:bodyPr/>
                        <a:lstStyle/>
                        <a:p>
                          <a:endParaRPr lang="en-US"/>
                        </a:p>
                      </a:txBody>
                      <a:tcPr>
                        <a:blipFill>
                          <a:blip r:embed="rId3"/>
                          <a:stretch>
                            <a:fillRect l="-1198" t="-108197" r="-501796" b="-24590"/>
                          </a:stretch>
                        </a:blipFill>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1.8</a:t>
                          </a:r>
                        </a:p>
                      </a:txBody>
                      <a:tcPr/>
                    </a:tc>
                    <a:tc>
                      <a:txBody>
                        <a:bodyPr/>
                        <a:lstStyle/>
                        <a:p>
                          <a:r>
                            <a:rPr lang="en-US" dirty="0">
                              <a:latin typeface="Times New Roman" panose="02020603050405020304" pitchFamily="18" charset="0"/>
                            </a:rPr>
                            <a:t>3.3</a:t>
                          </a:r>
                        </a:p>
                      </a:txBody>
                      <a:tcPr/>
                    </a:tc>
                    <a:tc>
                      <a:txBody>
                        <a:bodyPr/>
                        <a:lstStyle/>
                        <a:p>
                          <a:r>
                            <a:rPr lang="en-US" dirty="0">
                              <a:latin typeface="Times New Roman" panose="02020603050405020304" pitchFamily="18" charset="0"/>
                            </a:rPr>
                            <a:t>4.5</a:t>
                          </a:r>
                        </a:p>
                      </a:txBody>
                      <a:tcPr/>
                    </a:tc>
                    <a:tc>
                      <a:txBody>
                        <a:bodyPr/>
                        <a:lstStyle/>
                        <a:p>
                          <a:r>
                            <a:rPr lang="en-US" dirty="0">
                              <a:latin typeface="Times New Roman" panose="02020603050405020304" pitchFamily="18" charset="0"/>
                            </a:rPr>
                            <a:t>6.3</a:t>
                          </a:r>
                        </a:p>
                      </a:txBody>
                      <a:tcPr/>
                    </a:tc>
                    <a:extLst>
                      <a:ext uri="{0D108BD9-81ED-4DB2-BD59-A6C34878D82A}">
                        <a16:rowId xmlns:a16="http://schemas.microsoft.com/office/drawing/2014/main" val="10001"/>
                      </a:ext>
                    </a:extLst>
                  </a:tr>
                </a:tbl>
              </a:graphicData>
            </a:graphic>
          </p:graphicFrame>
        </mc:Fallback>
      </mc:AlternateContent>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Curve Fitting (CO1)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1611616437"/>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7BB30E9-E44D-4726-A7CE-796327CA11BB}"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mc:AlternateContent xmlns:mc="http://schemas.openxmlformats.org/markup-compatibility/2006">
        <mc:Choice xmlns:a14="http://schemas.microsoft.com/office/drawing/2010/main" Requires="a14">
          <p:sp>
            <p:nvSpPr>
              <p:cNvPr id="9" name="Content Placeholder 8"/>
              <p:cNvSpPr>
                <a:spLocks noGrp="1"/>
              </p:cNvSpPr>
              <p:nvPr>
                <p:ph idx="1"/>
              </p:nvPr>
            </p:nvSpPr>
            <p:spPr/>
            <p:txBody>
              <a:bodyPr>
                <a:normAutofit/>
              </a:bodyPr>
              <a:lstStyle/>
              <a:p>
                <a:endParaRPr lang="en-US" dirty="0"/>
              </a:p>
              <a:p>
                <a:endParaRPr lang="en-US" dirty="0"/>
              </a:p>
              <a:p>
                <a:endParaRPr lang="en-US" dirty="0"/>
              </a:p>
              <a:p>
                <a:endParaRPr lang="en-US" dirty="0"/>
              </a:p>
              <a:p>
                <a:pPr marL="0" indent="0">
                  <a:buNone/>
                </a:pPr>
                <a:r>
                  <a:rPr lang="en-US" sz="2200" dirty="0"/>
                  <a:t>From(2) and (3), </a:t>
                </a:r>
                <a14:m>
                  <m:oMath xmlns:m="http://schemas.openxmlformats.org/officeDocument/2006/math">
                    <m:nary>
                      <m:naryPr>
                        <m:chr m:val="∑"/>
                        <m:subHide m:val="on"/>
                        <m:supHide m:val="on"/>
                        <m:ctrlPr>
                          <a:rPr lang="en-US" sz="2200" i="1">
                            <a:latin typeface="Cambria Math" panose="02040503050406030204" pitchFamily="18" charset="0"/>
                          </a:rPr>
                        </m:ctrlPr>
                      </m:naryPr>
                      <m:sub/>
                      <m:sup/>
                      <m:e>
                        <m:r>
                          <a:rPr lang="en-US" sz="2200" i="1">
                            <a:latin typeface="Cambria Math"/>
                          </a:rPr>
                          <m:t>𝑦</m:t>
                        </m:r>
                      </m:e>
                    </m:nary>
                    <m:r>
                      <a:rPr lang="en-US" sz="2200" i="1">
                        <a:latin typeface="Cambria Math"/>
                      </a:rPr>
                      <m:t>=</m:t>
                    </m:r>
                    <m:r>
                      <a:rPr lang="en-US" sz="2200" i="1">
                        <a:latin typeface="Cambria Math"/>
                      </a:rPr>
                      <m:t>𝑚𝑎</m:t>
                    </m:r>
                    <m:r>
                      <a:rPr lang="en-US" sz="2200" i="1">
                        <a:latin typeface="Cambria Math"/>
                      </a:rPr>
                      <m:t>+</m:t>
                    </m:r>
                    <m:r>
                      <a:rPr lang="en-US" sz="2200" i="1">
                        <a:latin typeface="Cambria Math"/>
                      </a:rPr>
                      <m:t>𝑏</m:t>
                    </m:r>
                    <m:nary>
                      <m:naryPr>
                        <m:chr m:val="∑"/>
                        <m:subHide m:val="on"/>
                        <m:supHide m:val="on"/>
                        <m:ctrlPr>
                          <a:rPr lang="en-US" sz="2200" i="1">
                            <a:latin typeface="Cambria Math" panose="02040503050406030204" pitchFamily="18" charset="0"/>
                          </a:rPr>
                        </m:ctrlPr>
                      </m:naryPr>
                      <m:sub/>
                      <m:sup/>
                      <m:e>
                        <m:r>
                          <a:rPr lang="en-US" sz="2200" i="1">
                            <a:latin typeface="Cambria Math"/>
                          </a:rPr>
                          <m:t>𝑥</m:t>
                        </m:r>
                      </m:e>
                    </m:nary>
                    <m:r>
                      <a:rPr lang="en-US" sz="2200" b="0" i="0" smtClean="0">
                        <a:latin typeface="Cambria Math"/>
                      </a:rPr>
                      <m:t>⇒</m:t>
                    </m:r>
                  </m:oMath>
                </a14:m>
                <a:r>
                  <a:rPr lang="en-US" sz="2200" dirty="0"/>
                  <a:t> 16.9=</a:t>
                </a:r>
                <a14:m>
                  <m:oMath xmlns:m="http://schemas.openxmlformats.org/officeDocument/2006/math">
                    <m:r>
                      <a:rPr lang="en-US" sz="2200" b="0" i="1" smtClean="0">
                        <a:latin typeface="Cambria Math"/>
                      </a:rPr>
                      <m:t>5</m:t>
                    </m:r>
                    <m:r>
                      <a:rPr lang="en-US" sz="2200" b="0" i="1" smtClean="0">
                        <a:latin typeface="Cambria Math"/>
                      </a:rPr>
                      <m:t>𝑎</m:t>
                    </m:r>
                    <m:r>
                      <a:rPr lang="en-US" sz="2200" b="0" i="1" smtClean="0">
                        <a:latin typeface="Cambria Math"/>
                      </a:rPr>
                      <m:t>+10</m:t>
                    </m:r>
                    <m:r>
                      <a:rPr lang="en-US" sz="2200" b="0" i="1" smtClean="0">
                        <a:latin typeface="Cambria Math"/>
                      </a:rPr>
                      <m:t>𝑏</m:t>
                    </m:r>
                  </m:oMath>
                </a14:m>
                <a:endParaRPr lang="en-US" sz="2200" b="0" dirty="0"/>
              </a:p>
              <a:p>
                <a:pPr marL="0" indent="0">
                  <a:buNone/>
                </a:pPr>
                <a:endParaRPr lang="en-IN" sz="22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2200" i="1">
                              <a:latin typeface="Cambria Math" panose="02040503050406030204" pitchFamily="18" charset="0"/>
                            </a:rPr>
                          </m:ctrlPr>
                        </m:naryPr>
                        <m:sub/>
                        <m:sup/>
                        <m:e>
                          <m:r>
                            <a:rPr lang="en-US" sz="2200" i="1">
                              <a:latin typeface="Cambria Math"/>
                            </a:rPr>
                            <m:t>𝑥𝑦</m:t>
                          </m:r>
                        </m:e>
                      </m:nary>
                      <m:r>
                        <a:rPr lang="en-US" sz="2200" i="1">
                          <a:latin typeface="Cambria Math"/>
                        </a:rPr>
                        <m:t>=</m:t>
                      </m:r>
                      <m:r>
                        <a:rPr lang="en-US" sz="2200" i="1">
                          <a:latin typeface="Cambria Math"/>
                        </a:rPr>
                        <m:t>𝑎</m:t>
                      </m:r>
                      <m:nary>
                        <m:naryPr>
                          <m:chr m:val="∑"/>
                          <m:subHide m:val="on"/>
                          <m:supHide m:val="on"/>
                          <m:ctrlPr>
                            <a:rPr lang="en-US" sz="2200" i="1">
                              <a:latin typeface="Cambria Math" panose="02040503050406030204" pitchFamily="18" charset="0"/>
                            </a:rPr>
                          </m:ctrlPr>
                        </m:naryPr>
                        <m:sub/>
                        <m:sup/>
                        <m:e>
                          <m:r>
                            <a:rPr lang="en-US" sz="2200" i="1">
                              <a:latin typeface="Cambria Math"/>
                            </a:rPr>
                            <m:t>𝑥</m:t>
                          </m:r>
                        </m:e>
                      </m:nary>
                      <m:r>
                        <a:rPr lang="en-US" sz="2200" i="1">
                          <a:latin typeface="Cambria Math"/>
                        </a:rPr>
                        <m:t>+</m:t>
                      </m:r>
                      <m:r>
                        <a:rPr lang="en-US" sz="2200" i="1">
                          <a:latin typeface="Cambria Math"/>
                        </a:rPr>
                        <m:t>𝑏</m:t>
                      </m:r>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e>
                      </m:nary>
                      <m:r>
                        <a:rPr lang="en-US" sz="2200" b="0" i="1" smtClean="0">
                          <a:latin typeface="Cambria Math"/>
                        </a:rPr>
                        <m:t>⇒47.1=10</m:t>
                      </m:r>
                      <m:r>
                        <a:rPr lang="en-US" sz="2200" b="0" i="1" smtClean="0">
                          <a:latin typeface="Cambria Math"/>
                        </a:rPr>
                        <m:t>𝑎</m:t>
                      </m:r>
                      <m:r>
                        <a:rPr lang="en-US" sz="2200" b="0" i="1" smtClean="0">
                          <a:latin typeface="Cambria Math"/>
                        </a:rPr>
                        <m:t>+30</m:t>
                      </m:r>
                      <m:r>
                        <a:rPr lang="en-US" sz="2200" b="0" i="1" smtClean="0">
                          <a:latin typeface="Cambria Math"/>
                        </a:rPr>
                        <m:t>𝑏</m:t>
                      </m:r>
                    </m:oMath>
                  </m:oMathPara>
                </a14:m>
                <a:endParaRPr lang="en-US" sz="2200" b="0" dirty="0"/>
              </a:p>
              <a:p>
                <a:pPr marL="0" indent="0">
                  <a:buNone/>
                </a:pPr>
                <a:r>
                  <a:rPr lang="en-US" sz="2200" dirty="0"/>
                  <a:t>Solving we get </a:t>
                </a:r>
                <a14:m>
                  <m:oMath xmlns:m="http://schemas.openxmlformats.org/officeDocument/2006/math">
                    <m:r>
                      <a:rPr lang="en-US" sz="2200" b="0" i="1" smtClean="0">
                        <a:latin typeface="Cambria Math"/>
                      </a:rPr>
                      <m:t>𝑎</m:t>
                    </m:r>
                    <m:r>
                      <a:rPr lang="en-US" sz="2200" b="0" i="1" smtClean="0">
                        <a:latin typeface="Cambria Math"/>
                      </a:rPr>
                      <m:t>=0.72,</m:t>
                    </m:r>
                    <m:r>
                      <a:rPr lang="en-US" sz="2200" b="0" i="1" smtClean="0">
                        <a:latin typeface="Cambria Math"/>
                      </a:rPr>
                      <m:t>𝑏</m:t>
                    </m:r>
                    <m:r>
                      <a:rPr lang="en-US" sz="2200" b="0" i="1" smtClean="0">
                        <a:latin typeface="Cambria Math"/>
                      </a:rPr>
                      <m:t>=1.33</m:t>
                    </m:r>
                  </m:oMath>
                </a14:m>
                <a:endParaRPr lang="en-US" sz="2200" b="0" dirty="0"/>
              </a:p>
              <a:p>
                <a:pPr marL="0" indent="0">
                  <a:buNone/>
                </a:pPr>
                <a:r>
                  <a:rPr lang="en-US" sz="2200" dirty="0"/>
                  <a:t>Required lines is </a:t>
                </a:r>
                <a14:m>
                  <m:oMath xmlns:m="http://schemas.openxmlformats.org/officeDocument/2006/math">
                    <m:r>
                      <a:rPr lang="en-US" sz="2200" b="0" i="1" smtClean="0">
                        <a:latin typeface="Cambria Math"/>
                      </a:rPr>
                      <m:t>𝑦</m:t>
                    </m:r>
                    <m:r>
                      <a:rPr lang="en-US" sz="2200" b="0" i="1" smtClean="0">
                        <a:latin typeface="Cambria Math"/>
                      </a:rPr>
                      <m:t>=0.72+1.33</m:t>
                    </m:r>
                    <m:r>
                      <a:rPr lang="en-US" sz="2200" b="0" i="1" smtClean="0">
                        <a:latin typeface="Cambria Math"/>
                      </a:rPr>
                      <m:t>𝑥</m:t>
                    </m:r>
                  </m:oMath>
                </a14:m>
                <a:endParaRPr lang="en-US" sz="2200" dirty="0"/>
              </a:p>
            </p:txBody>
          </p:sp>
        </mc:Choice>
        <mc:Fallback>
          <p:sp>
            <p:nvSpPr>
              <p:cNvPr id="9" name="Content Placeholder 8"/>
              <p:cNvSpPr>
                <a:spLocks noGrp="1" noRot="1" noChangeAspect="1" noMove="1" noResize="1" noEditPoints="1" noAdjustHandles="1" noChangeArrowheads="1" noChangeShapeType="1" noTextEdit="1"/>
              </p:cNvSpPr>
              <p:nvPr>
                <p:ph idx="1"/>
              </p:nvPr>
            </p:nvSpPr>
            <p:spPr>
              <a:blipFill>
                <a:blip r:embed="rId2"/>
                <a:stretch>
                  <a:fillRect l="-963"/>
                </a:stretch>
              </a:blipFill>
            </p:spPr>
            <p:txBody>
              <a:bodyPr/>
              <a:lstStyle/>
              <a:p>
                <a:r>
                  <a:rPr lang="en-IN">
                    <a:noFill/>
                  </a:rPr>
                  <a:t> </a:t>
                </a:r>
              </a:p>
            </p:txBody>
          </p:sp>
        </mc:Fallback>
      </mc:AlternateContent>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688931"/>
            <a:ext cx="8235950" cy="301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Curve Fitting (CO1)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3409944921"/>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lnSpcReduction="10000"/>
              </a:bodyPr>
              <a:lstStyle/>
              <a:p>
                <a:pPr>
                  <a:buFont typeface="Wingdings" pitchFamily="2" charset="2"/>
                  <a:buChar char="Ø"/>
                </a:pPr>
                <a:r>
                  <a:rPr lang="en-US" sz="2200" b="1" dirty="0"/>
                  <a:t>Fitting of an Exponential Curve</a:t>
                </a:r>
              </a:p>
              <a:p>
                <a:pPr marL="0" indent="0">
                  <a:buNone/>
                </a:pPr>
                <a:r>
                  <a:rPr lang="en-US" sz="2200" dirty="0"/>
                  <a:t>Let  </a:t>
                </a:r>
                <a14:m>
                  <m:oMath xmlns:m="http://schemas.openxmlformats.org/officeDocument/2006/math">
                    <m:r>
                      <a:rPr lang="en-US" sz="2200" b="0" i="1" smtClean="0">
                        <a:latin typeface="Cambria Math"/>
                      </a:rPr>
                      <m:t>𝑦</m:t>
                    </m:r>
                    <m:r>
                      <a:rPr lang="en-US" sz="2200" b="0" i="1" smtClean="0">
                        <a:latin typeface="Cambria Math"/>
                      </a:rPr>
                      <m:t>=</m:t>
                    </m:r>
                    <m:r>
                      <a:rPr lang="en-US" sz="2200" b="0" i="1" smtClean="0">
                        <a:latin typeface="Cambria Math"/>
                      </a:rPr>
                      <m:t>𝑎</m:t>
                    </m:r>
                    <m:sSup>
                      <m:sSupPr>
                        <m:ctrlPr>
                          <a:rPr lang="en-US" sz="2200" i="1" smtClean="0">
                            <a:latin typeface="Cambria Math" panose="02040503050406030204" pitchFamily="18" charset="0"/>
                          </a:rPr>
                        </m:ctrlPr>
                      </m:sSupPr>
                      <m:e>
                        <m:r>
                          <a:rPr lang="en-US" sz="2200" b="0" i="1" smtClean="0">
                            <a:latin typeface="Cambria Math"/>
                          </a:rPr>
                          <m:t>𝑒</m:t>
                        </m:r>
                      </m:e>
                      <m:sup>
                        <m:r>
                          <a:rPr lang="en-US" sz="2200" b="0" i="1" smtClean="0">
                            <a:latin typeface="Cambria Math"/>
                          </a:rPr>
                          <m:t>𝑏𝑥</m:t>
                        </m:r>
                      </m:sup>
                    </m:sSup>
                  </m:oMath>
                </a14:m>
                <a:endParaRPr lang="en-US" sz="2200" dirty="0"/>
              </a:p>
              <a:p>
                <a:pPr marL="0" indent="0">
                  <a:buNone/>
                </a:pPr>
                <a:r>
                  <a:rPr lang="en-US" sz="2200" dirty="0"/>
                  <a:t>Taking logarithm on both sides, we get</a:t>
                </a:r>
              </a:p>
              <a:p>
                <a:pPr marL="0" indent="0">
                  <a:buNone/>
                </a:pPr>
                <a14:m>
                  <m:oMathPara xmlns:m="http://schemas.openxmlformats.org/officeDocument/2006/math">
                    <m:oMathParaPr>
                      <m:jc m:val="left"/>
                    </m:oMathParaPr>
                    <m:oMath xmlns:m="http://schemas.openxmlformats.org/officeDocument/2006/math">
                      <m:func>
                        <m:funcPr>
                          <m:ctrlPr>
                            <a:rPr lang="en-US" sz="2200" i="1" smtClean="0">
                              <a:latin typeface="Cambria Math" panose="02040503050406030204" pitchFamily="18" charset="0"/>
                            </a:rPr>
                          </m:ctrlPr>
                        </m:funcPr>
                        <m:fName>
                          <m:sSub>
                            <m:sSubPr>
                              <m:ctrlPr>
                                <a:rPr lang="en-US" sz="2200" i="1" smtClean="0">
                                  <a:latin typeface="Cambria Math" panose="02040503050406030204" pitchFamily="18" charset="0"/>
                                </a:rPr>
                              </m:ctrlPr>
                            </m:sSubPr>
                            <m:e>
                              <m:r>
                                <m:rPr>
                                  <m:sty m:val="p"/>
                                </m:rPr>
                                <a:rPr lang="en-US" sz="2200" b="0" i="0" smtClean="0">
                                  <a:latin typeface="Cambria Math"/>
                                </a:rPr>
                                <m:t>log</m:t>
                              </m:r>
                            </m:e>
                            <m:sub>
                              <m:r>
                                <a:rPr lang="en-US" sz="2200" b="0" i="1" smtClean="0">
                                  <a:latin typeface="Cambria Math"/>
                                </a:rPr>
                                <m:t>10</m:t>
                              </m:r>
                            </m:sub>
                          </m:sSub>
                        </m:fName>
                        <m:e>
                          <m:r>
                            <a:rPr lang="en-US" sz="2200" b="0" i="1" smtClean="0">
                              <a:latin typeface="Cambria Math"/>
                            </a:rPr>
                            <m:t>𝑦</m:t>
                          </m:r>
                        </m:e>
                      </m:func>
                      <m:r>
                        <a:rPr lang="en-US" sz="2200" b="0" i="1" smtClean="0">
                          <a:latin typeface="Cambria Math"/>
                        </a:rPr>
                        <m:t>=</m:t>
                      </m:r>
                      <m:func>
                        <m:funcPr>
                          <m:ctrlPr>
                            <a:rPr lang="en-US" sz="2200" i="1" smtClean="0">
                              <a:latin typeface="Cambria Math" panose="02040503050406030204" pitchFamily="18" charset="0"/>
                            </a:rPr>
                          </m:ctrlPr>
                        </m:funcPr>
                        <m:fName>
                          <m:sSub>
                            <m:sSubPr>
                              <m:ctrlPr>
                                <a:rPr lang="en-US" sz="2200" i="1" smtClean="0">
                                  <a:latin typeface="Cambria Math" panose="02040503050406030204" pitchFamily="18" charset="0"/>
                                </a:rPr>
                              </m:ctrlPr>
                            </m:sSubPr>
                            <m:e>
                              <m:r>
                                <m:rPr>
                                  <m:sty m:val="p"/>
                                </m:rPr>
                                <a:rPr lang="en-US" sz="2200" b="0" i="0" smtClean="0">
                                  <a:latin typeface="Cambria Math"/>
                                </a:rPr>
                                <m:t>log</m:t>
                              </m:r>
                            </m:e>
                            <m:sub>
                              <m:r>
                                <a:rPr lang="en-US" sz="2200" b="0" i="1" smtClean="0">
                                  <a:latin typeface="Cambria Math"/>
                                </a:rPr>
                                <m:t>10</m:t>
                              </m:r>
                            </m:sub>
                          </m:sSub>
                        </m:fName>
                        <m:e>
                          <m:r>
                            <a:rPr lang="en-US" sz="2200" b="0" i="1" smtClean="0">
                              <a:latin typeface="Cambria Math"/>
                            </a:rPr>
                            <m:t>𝑎</m:t>
                          </m:r>
                        </m:e>
                      </m:func>
                      <m:r>
                        <a:rPr lang="en-US" sz="2200" b="0" i="1" smtClean="0">
                          <a:latin typeface="Cambria Math"/>
                        </a:rPr>
                        <m:t>+</m:t>
                      </m:r>
                      <m:r>
                        <a:rPr lang="en-US" sz="2200" b="0" i="1" smtClean="0">
                          <a:latin typeface="Cambria Math"/>
                        </a:rPr>
                        <m:t>𝑏𝑥</m:t>
                      </m:r>
                      <m:func>
                        <m:funcPr>
                          <m:ctrlPr>
                            <a:rPr lang="en-US" sz="2200" i="1" smtClean="0">
                              <a:latin typeface="Cambria Math" panose="02040503050406030204" pitchFamily="18" charset="0"/>
                            </a:rPr>
                          </m:ctrlPr>
                        </m:funcPr>
                        <m:fName>
                          <m:sSub>
                            <m:sSubPr>
                              <m:ctrlPr>
                                <a:rPr lang="en-US" sz="2200" i="1" smtClean="0">
                                  <a:latin typeface="Cambria Math" panose="02040503050406030204" pitchFamily="18" charset="0"/>
                                </a:rPr>
                              </m:ctrlPr>
                            </m:sSubPr>
                            <m:e>
                              <m:r>
                                <m:rPr>
                                  <m:sty m:val="p"/>
                                </m:rPr>
                                <a:rPr lang="en-US" sz="2200" b="0" i="0" smtClean="0">
                                  <a:latin typeface="Cambria Math"/>
                                </a:rPr>
                                <m:t>log</m:t>
                              </m:r>
                            </m:e>
                            <m:sub>
                              <m:r>
                                <a:rPr lang="en-US" sz="2200" b="0" i="1" smtClean="0">
                                  <a:latin typeface="Cambria Math"/>
                                </a:rPr>
                                <m:t>10</m:t>
                              </m:r>
                            </m:sub>
                          </m:sSub>
                        </m:fName>
                        <m:e>
                          <m:r>
                            <a:rPr lang="en-US" sz="2200" b="0" i="1" smtClean="0">
                              <a:latin typeface="Cambria Math"/>
                            </a:rPr>
                            <m:t>𝑒</m:t>
                          </m:r>
                        </m:e>
                      </m:func>
                    </m:oMath>
                  </m:oMathPara>
                </a14:m>
                <a:endParaRPr lang="en-US" sz="2200" i="1" dirty="0">
                  <a:latin typeface="Cambria Math"/>
                </a:endParaRPr>
              </a:p>
              <a:p>
                <a:pPr marL="0" indent="0">
                  <a:buNone/>
                </a:pPr>
                <a14:m>
                  <m:oMathPara xmlns:m="http://schemas.openxmlformats.org/officeDocument/2006/math">
                    <m:oMathParaPr>
                      <m:jc m:val="left"/>
                    </m:oMathParaPr>
                    <m:oMath xmlns:m="http://schemas.openxmlformats.org/officeDocument/2006/math">
                      <m:r>
                        <a:rPr lang="en-US" sz="2200" b="0" i="1" smtClean="0">
                          <a:latin typeface="Cambria Math"/>
                        </a:rPr>
                        <m:t>𝑌</m:t>
                      </m:r>
                      <m:r>
                        <a:rPr lang="en-US" sz="2200" b="0" i="1" smtClean="0">
                          <a:latin typeface="Cambria Math"/>
                        </a:rPr>
                        <m:t>=</m:t>
                      </m:r>
                      <m:r>
                        <a:rPr lang="en-US" sz="2200" b="0" i="1" smtClean="0">
                          <a:latin typeface="Cambria Math"/>
                        </a:rPr>
                        <m:t>𝐴</m:t>
                      </m:r>
                      <m:r>
                        <a:rPr lang="en-US" sz="2200" b="0" i="1" smtClean="0">
                          <a:latin typeface="Cambria Math"/>
                        </a:rPr>
                        <m:t>+</m:t>
                      </m:r>
                      <m:r>
                        <a:rPr lang="en-US" sz="2200" b="0" i="1" smtClean="0">
                          <a:latin typeface="Cambria Math"/>
                        </a:rPr>
                        <m:t>𝐵𝑋</m:t>
                      </m:r>
                    </m:oMath>
                  </m:oMathPara>
                </a14:m>
                <a:endParaRPr lang="en-US" sz="2200" dirty="0"/>
              </a:p>
              <a:p>
                <a:pPr marL="0" indent="0">
                  <a:buNone/>
                </a:pPr>
                <a:r>
                  <a:rPr lang="en-US" sz="2200" dirty="0"/>
                  <a:t>Where </a:t>
                </a:r>
                <a14:m>
                  <m:oMath xmlns:m="http://schemas.openxmlformats.org/officeDocument/2006/math">
                    <m:r>
                      <a:rPr lang="en-US" sz="2200" b="0" i="1" smtClean="0">
                        <a:latin typeface="Cambria Math"/>
                      </a:rPr>
                      <m:t>𝑌</m:t>
                    </m:r>
                    <m:r>
                      <a:rPr lang="en-US" sz="2200" b="0" i="1" smtClean="0">
                        <a:latin typeface="Cambria Math"/>
                      </a:rPr>
                      <m:t>=</m:t>
                    </m:r>
                  </m:oMath>
                </a14:m>
                <a:r>
                  <a:rPr lang="en-US" sz="2200" dirty="0"/>
                  <a:t> </a:t>
                </a:r>
                <a14:m>
                  <m:oMath xmlns:m="http://schemas.openxmlformats.org/officeDocument/2006/math">
                    <m:func>
                      <m:funcPr>
                        <m:ctrlPr>
                          <a:rPr lang="en-US" sz="2200" i="1">
                            <a:latin typeface="Cambria Math" panose="02040503050406030204" pitchFamily="18" charset="0"/>
                          </a:rPr>
                        </m:ctrlPr>
                      </m:funcPr>
                      <m:fName>
                        <m:sSub>
                          <m:sSubPr>
                            <m:ctrlPr>
                              <a:rPr lang="en-US" sz="2200" i="1">
                                <a:latin typeface="Cambria Math" panose="02040503050406030204" pitchFamily="18" charset="0"/>
                              </a:rPr>
                            </m:ctrlPr>
                          </m:sSubPr>
                          <m:e>
                            <m:r>
                              <m:rPr>
                                <m:sty m:val="p"/>
                              </m:rPr>
                              <a:rPr lang="en-US" sz="2200" b="0">
                                <a:latin typeface="Cambria Math"/>
                              </a:rPr>
                              <m:t>log</m:t>
                            </m:r>
                          </m:e>
                          <m:sub>
                            <m:r>
                              <a:rPr lang="en-US" sz="2200" b="0" i="1">
                                <a:latin typeface="Cambria Math"/>
                              </a:rPr>
                              <m:t>10</m:t>
                            </m:r>
                          </m:sub>
                        </m:sSub>
                      </m:fName>
                      <m:e>
                        <m:r>
                          <a:rPr lang="en-US" sz="2200" b="0" i="1">
                            <a:latin typeface="Cambria Math"/>
                          </a:rPr>
                          <m:t>𝑦</m:t>
                        </m:r>
                      </m:e>
                    </m:func>
                    <m:r>
                      <a:rPr lang="en-US" sz="2200" b="0" i="1" smtClean="0">
                        <a:latin typeface="Cambria Math"/>
                      </a:rPr>
                      <m:t>,</m:t>
                    </m:r>
                    <m:r>
                      <a:rPr lang="en-US" sz="2200" b="0" i="1" smtClean="0">
                        <a:latin typeface="Cambria Math"/>
                      </a:rPr>
                      <m:t>𝐴</m:t>
                    </m:r>
                    <m:r>
                      <a:rPr lang="en-US" sz="2200" b="0" i="1" smtClean="0">
                        <a:latin typeface="Cambria Math"/>
                      </a:rPr>
                      <m:t>=</m:t>
                    </m:r>
                    <m:func>
                      <m:funcPr>
                        <m:ctrlPr>
                          <a:rPr lang="en-US" sz="2200" i="1">
                            <a:latin typeface="Cambria Math" panose="02040503050406030204" pitchFamily="18" charset="0"/>
                          </a:rPr>
                        </m:ctrlPr>
                      </m:funcPr>
                      <m:fName>
                        <m:sSub>
                          <m:sSubPr>
                            <m:ctrlPr>
                              <a:rPr lang="en-US" sz="2200" i="1">
                                <a:latin typeface="Cambria Math" panose="02040503050406030204" pitchFamily="18" charset="0"/>
                              </a:rPr>
                            </m:ctrlPr>
                          </m:sSubPr>
                          <m:e>
                            <m:r>
                              <m:rPr>
                                <m:sty m:val="p"/>
                              </m:rPr>
                              <a:rPr lang="en-US" sz="2200" b="0">
                                <a:latin typeface="Cambria Math"/>
                              </a:rPr>
                              <m:t>log</m:t>
                            </m:r>
                          </m:e>
                          <m:sub>
                            <m:r>
                              <a:rPr lang="en-US" sz="2200" b="0" i="1">
                                <a:latin typeface="Cambria Math"/>
                              </a:rPr>
                              <m:t>10</m:t>
                            </m:r>
                          </m:sub>
                        </m:sSub>
                      </m:fName>
                      <m:e>
                        <m:r>
                          <a:rPr lang="en-US" sz="2200" b="0" i="1">
                            <a:latin typeface="Cambria Math"/>
                          </a:rPr>
                          <m:t>𝑎</m:t>
                        </m:r>
                      </m:e>
                    </m:func>
                  </m:oMath>
                </a14:m>
                <a:r>
                  <a:rPr lang="en-US" sz="2200" dirty="0"/>
                  <a:t>,</a:t>
                </a:r>
                <a14:m>
                  <m:oMath xmlns:m="http://schemas.openxmlformats.org/officeDocument/2006/math">
                    <m:r>
                      <a:rPr lang="en-US" sz="2200" b="0" i="1" dirty="0" smtClean="0">
                        <a:latin typeface="Cambria Math"/>
                      </a:rPr>
                      <m:t>𝐵</m:t>
                    </m:r>
                    <m:r>
                      <a:rPr lang="en-US" sz="2200" b="0" i="0" dirty="0" smtClean="0">
                        <a:latin typeface="Cambria Math"/>
                      </a:rPr>
                      <m:t>=</m:t>
                    </m:r>
                    <m:r>
                      <a:rPr lang="en-US" sz="2200" b="0" i="1">
                        <a:latin typeface="Cambria Math"/>
                      </a:rPr>
                      <m:t>𝑏</m:t>
                    </m:r>
                    <m:func>
                      <m:funcPr>
                        <m:ctrlPr>
                          <a:rPr lang="en-US" sz="2200" i="1">
                            <a:latin typeface="Cambria Math" panose="02040503050406030204" pitchFamily="18" charset="0"/>
                          </a:rPr>
                        </m:ctrlPr>
                      </m:funcPr>
                      <m:fName>
                        <m:sSub>
                          <m:sSubPr>
                            <m:ctrlPr>
                              <a:rPr lang="en-US" sz="2200" i="1">
                                <a:latin typeface="Cambria Math" panose="02040503050406030204" pitchFamily="18" charset="0"/>
                              </a:rPr>
                            </m:ctrlPr>
                          </m:sSubPr>
                          <m:e>
                            <m:r>
                              <m:rPr>
                                <m:sty m:val="p"/>
                              </m:rPr>
                              <a:rPr lang="en-US" sz="2200" b="0">
                                <a:latin typeface="Cambria Math"/>
                              </a:rPr>
                              <m:t>log</m:t>
                            </m:r>
                          </m:e>
                          <m:sub>
                            <m:r>
                              <a:rPr lang="en-US" sz="2200" b="0" i="1">
                                <a:latin typeface="Cambria Math"/>
                              </a:rPr>
                              <m:t>10</m:t>
                            </m:r>
                          </m:sub>
                        </m:sSub>
                      </m:fName>
                      <m:e>
                        <m:r>
                          <a:rPr lang="en-US" sz="2200" b="0" i="1">
                            <a:latin typeface="Cambria Math"/>
                          </a:rPr>
                          <m:t>𝑒</m:t>
                        </m:r>
                        <m:r>
                          <a:rPr lang="en-US" sz="2200" b="0" i="1" smtClean="0">
                            <a:latin typeface="Cambria Math"/>
                          </a:rPr>
                          <m:t>,</m:t>
                        </m:r>
                        <m:r>
                          <a:rPr lang="en-US" sz="2200" b="0" i="1" smtClean="0">
                            <a:latin typeface="Cambria Math"/>
                          </a:rPr>
                          <m:t>𝑋</m:t>
                        </m:r>
                        <m:r>
                          <a:rPr lang="en-US" sz="2200" b="0" i="1" smtClean="0">
                            <a:latin typeface="Cambria Math"/>
                          </a:rPr>
                          <m:t>=</m:t>
                        </m:r>
                        <m:r>
                          <a:rPr lang="en-US" sz="2200" b="0" i="1" smtClean="0">
                            <a:latin typeface="Cambria Math"/>
                          </a:rPr>
                          <m:t>𝑥</m:t>
                        </m:r>
                      </m:e>
                    </m:func>
                  </m:oMath>
                </a14:m>
                <a:endParaRPr lang="en-US" sz="2200" dirty="0"/>
              </a:p>
              <a:p>
                <a:pPr marL="0" indent="0">
                  <a:buNone/>
                </a:pPr>
                <a:r>
                  <a:rPr lang="en-US" sz="2200" dirty="0"/>
                  <a:t>The normal equation for (1) are</a:t>
                </a:r>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2200" i="1" smtClean="0">
                              <a:latin typeface="Cambria Math" panose="02040503050406030204" pitchFamily="18" charset="0"/>
                            </a:rPr>
                          </m:ctrlPr>
                        </m:naryPr>
                        <m:sub/>
                        <m:sup/>
                        <m:e>
                          <m:r>
                            <a:rPr lang="en-US" sz="2200" b="0" i="1" smtClean="0">
                              <a:latin typeface="Cambria Math"/>
                            </a:rPr>
                            <m:t>𝑌</m:t>
                          </m:r>
                        </m:e>
                      </m:nary>
                      <m:r>
                        <a:rPr lang="en-US" sz="2200" b="0" i="1" smtClean="0">
                          <a:latin typeface="Cambria Math"/>
                        </a:rPr>
                        <m:t>=</m:t>
                      </m:r>
                      <m:r>
                        <a:rPr lang="en-US" sz="2200" b="0" i="1" smtClean="0">
                          <a:latin typeface="Cambria Math"/>
                        </a:rPr>
                        <m:t>𝑛𝐴</m:t>
                      </m:r>
                      <m:r>
                        <a:rPr lang="en-US" sz="2200" b="0" i="1" smtClean="0">
                          <a:latin typeface="Cambria Math"/>
                        </a:rPr>
                        <m:t>+</m:t>
                      </m:r>
                      <m:r>
                        <a:rPr lang="en-US" sz="2200" b="0" i="1" smtClean="0">
                          <a:latin typeface="Cambria Math"/>
                        </a:rPr>
                        <m:t>𝐵</m:t>
                      </m:r>
                      <m:nary>
                        <m:naryPr>
                          <m:chr m:val="∑"/>
                          <m:subHide m:val="on"/>
                          <m:supHide m:val="on"/>
                          <m:ctrlPr>
                            <a:rPr lang="en-US" sz="2200" i="1" smtClean="0">
                              <a:latin typeface="Cambria Math" panose="02040503050406030204" pitchFamily="18" charset="0"/>
                            </a:rPr>
                          </m:ctrlPr>
                        </m:naryPr>
                        <m:sub/>
                        <m:sup/>
                        <m:e>
                          <m:r>
                            <a:rPr lang="en-US" sz="2200" b="0" i="1" smtClean="0">
                              <a:latin typeface="Cambria Math"/>
                            </a:rPr>
                            <m:t>𝑋</m:t>
                          </m:r>
                        </m:e>
                      </m:nary>
                      <m:r>
                        <a:rPr lang="en-US" sz="2200" b="0" i="1" smtClean="0">
                          <a:latin typeface="Cambria Math"/>
                        </a:rPr>
                        <m:t> </m:t>
                      </m:r>
                      <m:r>
                        <a:rPr lang="en-US" sz="2200" b="0" i="1" smtClean="0">
                          <a:latin typeface="Cambria Math"/>
                        </a:rPr>
                        <m:t>𝑎𝑛𝑑</m:t>
                      </m:r>
                      <m:r>
                        <a:rPr lang="en-US" sz="2200" b="0" i="1" smtClean="0">
                          <a:latin typeface="Cambria Math"/>
                        </a:rPr>
                        <m:t> </m:t>
                      </m:r>
                      <m:nary>
                        <m:naryPr>
                          <m:chr m:val="∑"/>
                          <m:subHide m:val="on"/>
                          <m:supHide m:val="on"/>
                          <m:ctrlPr>
                            <a:rPr lang="en-US" sz="2200" i="1" smtClean="0">
                              <a:latin typeface="Cambria Math" panose="02040503050406030204" pitchFamily="18" charset="0"/>
                            </a:rPr>
                          </m:ctrlPr>
                        </m:naryPr>
                        <m:sub/>
                        <m:sup/>
                        <m:e>
                          <m:r>
                            <a:rPr lang="en-US" sz="2200" b="0" i="1" smtClean="0">
                              <a:latin typeface="Cambria Math"/>
                            </a:rPr>
                            <m:t>𝑋𝑌</m:t>
                          </m:r>
                        </m:e>
                      </m:nary>
                      <m:r>
                        <a:rPr lang="en-US" sz="2200" b="0" i="1" smtClean="0">
                          <a:latin typeface="Cambria Math"/>
                        </a:rPr>
                        <m:t>=</m:t>
                      </m:r>
                      <m:r>
                        <a:rPr lang="en-US" sz="2200" b="0" i="1" smtClean="0">
                          <a:latin typeface="Cambria Math"/>
                        </a:rPr>
                        <m:t>𝐴</m:t>
                      </m:r>
                      <m:nary>
                        <m:naryPr>
                          <m:chr m:val="∑"/>
                          <m:subHide m:val="on"/>
                          <m:supHide m:val="on"/>
                          <m:ctrlPr>
                            <a:rPr lang="en-US" sz="2200" i="1" smtClean="0">
                              <a:latin typeface="Cambria Math" panose="02040503050406030204" pitchFamily="18" charset="0"/>
                            </a:rPr>
                          </m:ctrlPr>
                        </m:naryPr>
                        <m:sub/>
                        <m:sup/>
                        <m:e>
                          <m:r>
                            <a:rPr lang="en-US" sz="2200" b="0" i="1" smtClean="0">
                              <a:latin typeface="Cambria Math"/>
                            </a:rPr>
                            <m:t>𝑋</m:t>
                          </m:r>
                        </m:e>
                      </m:nary>
                      <m:r>
                        <a:rPr lang="en-US" sz="2200" b="0" i="1" smtClean="0">
                          <a:latin typeface="Cambria Math"/>
                        </a:rPr>
                        <m:t>+</m:t>
                      </m:r>
                      <m:r>
                        <a:rPr lang="en-US" sz="2200" b="0" i="1" smtClean="0">
                          <a:latin typeface="Cambria Math"/>
                        </a:rPr>
                        <m:t>𝐵</m:t>
                      </m:r>
                      <m:nary>
                        <m:naryPr>
                          <m:chr m:val="∑"/>
                          <m:subHide m:val="on"/>
                          <m:supHide m:val="on"/>
                          <m:ctrlPr>
                            <a:rPr lang="en-US" sz="2200" i="1" smtClean="0">
                              <a:latin typeface="Cambria Math" panose="02040503050406030204" pitchFamily="18" charset="0"/>
                            </a:rPr>
                          </m:ctrlPr>
                        </m:naryPr>
                        <m:sub/>
                        <m:sup/>
                        <m:e>
                          <m:sSup>
                            <m:sSupPr>
                              <m:ctrlPr>
                                <a:rPr lang="en-US" sz="2200" i="1" smtClean="0">
                                  <a:latin typeface="Cambria Math" panose="02040503050406030204" pitchFamily="18" charset="0"/>
                                </a:rPr>
                              </m:ctrlPr>
                            </m:sSupPr>
                            <m:e>
                              <m:r>
                                <a:rPr lang="en-US" sz="2200" b="0" i="1" smtClean="0">
                                  <a:latin typeface="Cambria Math"/>
                                </a:rPr>
                                <m:t>𝑋</m:t>
                              </m:r>
                            </m:e>
                            <m:sup>
                              <m:r>
                                <a:rPr lang="en-US" sz="2200" b="0" i="1" smtClean="0">
                                  <a:latin typeface="Cambria Math"/>
                                </a:rPr>
                                <m:t>2</m:t>
                              </m:r>
                            </m:sup>
                          </m:sSup>
                        </m:e>
                      </m:nary>
                    </m:oMath>
                  </m:oMathPara>
                </a14:m>
                <a:endParaRPr lang="en-US" sz="2200" dirty="0"/>
              </a:p>
              <a:p>
                <a:pPr marL="0" indent="0">
                  <a:buNone/>
                </a:pPr>
                <a:r>
                  <a:rPr lang="en-US" sz="2200" dirty="0"/>
                  <a:t>Solving these, we get A and B.</a:t>
                </a:r>
              </a:p>
              <a:p>
                <a:pPr marL="0" indent="0">
                  <a:buNone/>
                </a:pPr>
                <a:r>
                  <a:rPr lang="en-US" sz="2200" dirty="0"/>
                  <a:t>Then </a:t>
                </a:r>
                <a14:m>
                  <m:oMath xmlns:m="http://schemas.openxmlformats.org/officeDocument/2006/math">
                    <m:r>
                      <a:rPr lang="en-US" sz="2200" b="0" i="1" smtClean="0">
                        <a:latin typeface="Cambria Math"/>
                      </a:rPr>
                      <m:t>𝑎</m:t>
                    </m:r>
                    <m:r>
                      <a:rPr lang="en-US" sz="2200" b="0" i="1" smtClean="0">
                        <a:latin typeface="Cambria Math"/>
                      </a:rPr>
                      <m:t>=</m:t>
                    </m:r>
                    <m:r>
                      <a:rPr lang="en-US" sz="2200" b="0" i="1" smtClean="0">
                        <a:latin typeface="Cambria Math"/>
                      </a:rPr>
                      <m:t>𝑎𝑛𝑡𝑖𝑙𝑜𝑔</m:t>
                    </m:r>
                    <m:r>
                      <a:rPr lang="en-US" sz="2200" b="0" i="1" smtClean="0">
                        <a:latin typeface="Cambria Math"/>
                      </a:rPr>
                      <m:t> </m:t>
                    </m:r>
                    <m:r>
                      <a:rPr lang="en-US" sz="2200" b="0" i="1" smtClean="0">
                        <a:latin typeface="Cambria Math"/>
                      </a:rPr>
                      <m:t>𝐴𝑎𝑛𝑑</m:t>
                    </m:r>
                    <m:r>
                      <a:rPr lang="en-US" sz="2200" b="0" i="1" smtClean="0">
                        <a:latin typeface="Cambria Math"/>
                      </a:rPr>
                      <m:t> </m:t>
                    </m:r>
                    <m:r>
                      <a:rPr lang="en-US" sz="2200" b="0" i="1" smtClean="0">
                        <a:latin typeface="Cambria Math"/>
                      </a:rPr>
                      <m:t>𝐵</m:t>
                    </m:r>
                    <m:r>
                      <a:rPr lang="en-US" sz="2200" b="0" i="1" smtClean="0">
                        <a:latin typeface="Cambria Math"/>
                      </a:rPr>
                      <m:t>=</m:t>
                    </m:r>
                    <m:f>
                      <m:fPr>
                        <m:ctrlPr>
                          <a:rPr lang="en-US" sz="2200" i="1" smtClean="0">
                            <a:latin typeface="Cambria Math" panose="02040503050406030204" pitchFamily="18" charset="0"/>
                          </a:rPr>
                        </m:ctrlPr>
                      </m:fPr>
                      <m:num>
                        <m:r>
                          <a:rPr lang="en-US" sz="2200" b="0" i="1" smtClean="0">
                            <a:latin typeface="Cambria Math"/>
                          </a:rPr>
                          <m:t>𝐵</m:t>
                        </m:r>
                      </m:num>
                      <m:den>
                        <m:func>
                          <m:funcPr>
                            <m:ctrlPr>
                              <a:rPr lang="en-US" sz="2200" i="1" smtClean="0">
                                <a:latin typeface="Cambria Math" panose="02040503050406030204" pitchFamily="18" charset="0"/>
                              </a:rPr>
                            </m:ctrlPr>
                          </m:funcPr>
                          <m:fName>
                            <m:sSub>
                              <m:sSubPr>
                                <m:ctrlPr>
                                  <a:rPr lang="en-US" sz="2200" i="1" smtClean="0">
                                    <a:latin typeface="Cambria Math" panose="02040503050406030204" pitchFamily="18" charset="0"/>
                                  </a:rPr>
                                </m:ctrlPr>
                              </m:sSubPr>
                              <m:e>
                                <m:r>
                                  <m:rPr>
                                    <m:sty m:val="p"/>
                                  </m:rPr>
                                  <a:rPr lang="en-US" sz="2200" b="0" i="0" smtClean="0">
                                    <a:latin typeface="Cambria Math"/>
                                  </a:rPr>
                                  <m:t>log</m:t>
                                </m:r>
                              </m:e>
                              <m:sub>
                                <m:r>
                                  <a:rPr lang="en-US" sz="2200" b="0" i="1" smtClean="0">
                                    <a:latin typeface="Cambria Math"/>
                                  </a:rPr>
                                  <m:t>10</m:t>
                                </m:r>
                              </m:sub>
                            </m:sSub>
                          </m:fName>
                          <m:e>
                            <m:r>
                              <a:rPr lang="en-US" sz="2200" b="0" i="1" smtClean="0">
                                <a:latin typeface="Cambria Math"/>
                              </a:rPr>
                              <m:t>𝑒</m:t>
                            </m:r>
                          </m:e>
                        </m:func>
                      </m:den>
                    </m:f>
                  </m:oMath>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1617"/>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2ACA21B6-BB49-417C-9706-954E5A6B9CF9}"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Curve Fitting (CO1)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7301275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000" b="1" dirty="0"/>
              <a:t>CO1: </a:t>
            </a:r>
            <a:r>
              <a:rPr lang="en-US" sz="2000" b="1" dirty="0">
                <a:ea typeface="Calibri" panose="020F0502020204030204" pitchFamily="34" charset="0"/>
              </a:rPr>
              <a:t>Understand the concept of correlation, moments, skewness and kurtosis and curve fitting.</a:t>
            </a:r>
            <a:endParaRPr lang="en-US" sz="2000" b="1" dirty="0"/>
          </a:p>
          <a:p>
            <a:pPr marL="0" indent="0">
              <a:buNone/>
            </a:pPr>
            <a:r>
              <a:rPr lang="en-US" sz="2000" dirty="0"/>
              <a:t>CO2: </a:t>
            </a:r>
            <a:r>
              <a:rPr lang="en-US" sz="2000" dirty="0">
                <a:ea typeface="Calibri" panose="020F0502020204030204" pitchFamily="34" charset="0"/>
              </a:rPr>
              <a:t>Apply the concept of hypothesis testing and statistical quality control to create control charts.</a:t>
            </a:r>
            <a:endParaRPr lang="en-US" sz="2000" dirty="0"/>
          </a:p>
          <a:p>
            <a:pPr marL="0" indent="0">
              <a:buNone/>
            </a:pPr>
            <a:r>
              <a:rPr lang="en-US" sz="2000" dirty="0"/>
              <a:t>CO3: </a:t>
            </a:r>
            <a:r>
              <a:rPr lang="en-US" sz="2000" dirty="0">
                <a:ea typeface="Calibri" panose="020F0502020204030204" pitchFamily="34" charset="0"/>
              </a:rPr>
              <a:t>Remember the concept of probability to evaluate probability distributions </a:t>
            </a:r>
            <a:endParaRPr lang="en-US" sz="2000" dirty="0"/>
          </a:p>
          <a:p>
            <a:pPr marL="0" indent="0">
              <a:buNone/>
            </a:pPr>
            <a:r>
              <a:rPr lang="en-US" sz="2000" dirty="0"/>
              <a:t>CO4: </a:t>
            </a:r>
            <a:r>
              <a:rPr lang="en-US" sz="2000" dirty="0">
                <a:ea typeface="Calibri" panose="020F0502020204030204" pitchFamily="34" charset="0"/>
              </a:rPr>
              <a:t>Understand the concept of Mathematical Expectations and Probability Distribution</a:t>
            </a:r>
            <a:endParaRPr lang="en-US" sz="2000" dirty="0"/>
          </a:p>
          <a:p>
            <a:pPr marL="0" indent="0">
              <a:buNone/>
            </a:pPr>
            <a:r>
              <a:rPr lang="en-US" sz="2000" dirty="0"/>
              <a:t>CO2: </a:t>
            </a:r>
            <a:r>
              <a:rPr lang="en-US" sz="2000" dirty="0">
                <a:ea typeface="Calibri" panose="020F0502020204030204" pitchFamily="34" charset="0"/>
                <a:cs typeface="Times New Roman" panose="02020603050405020304" pitchFamily="18" charset="0"/>
              </a:rPr>
              <a:t>Remember the concept of Wavelet Transform and Solve the problems of Number System, Permutation &amp; Combination, Probability, Function, Data Interpretation, Syllogism.</a:t>
            </a:r>
            <a:endParaRPr lang="en-US" sz="2000" dirty="0"/>
          </a:p>
          <a:p>
            <a:pPr marL="0" indent="0">
              <a:buNone/>
            </a:pPr>
            <a:endParaRPr lang="en-US" sz="2000" dirty="0"/>
          </a:p>
        </p:txBody>
      </p:sp>
      <p:sp>
        <p:nvSpPr>
          <p:cNvPr id="4" name="Date Placeholder 3"/>
          <p:cNvSpPr>
            <a:spLocks noGrp="1"/>
          </p:cNvSpPr>
          <p:nvPr>
            <p:ph type="dt" sz="half" idx="10"/>
          </p:nvPr>
        </p:nvSpPr>
        <p:spPr/>
        <p:txBody>
          <a:bodyPr/>
          <a:lstStyle/>
          <a:p>
            <a:fld id="{1DA25AA9-F2BA-4622-A293-D34794A61C5A}"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a typeface="+mn-ea"/>
                <a:cs typeface="+mn-cs"/>
              </a:rPr>
              <a:t>Course</a:t>
            </a:r>
            <a:r>
              <a:rPr kumimoji="0" lang="en-US" sz="2400" b="1" i="0" u="none" strike="noStrike" kern="1200" cap="none" spc="0" normalizeH="0" noProof="0" dirty="0">
                <a:ln>
                  <a:noFill/>
                </a:ln>
                <a:solidFill>
                  <a:schemeClr val="dk1"/>
                </a:solidFill>
                <a:effectLst/>
                <a:uLnTx/>
                <a:uFillTx/>
                <a:latin typeface="Times New Roman" panose="02020603050405020304" pitchFamily="18" charset="0"/>
                <a:ea typeface="+mn-ea"/>
                <a:cs typeface="+mn-cs"/>
              </a:rPr>
              <a:t> Outcomes</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0014060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Ø"/>
                </a:pPr>
                <a:r>
                  <a:rPr lang="en-US" sz="2200" b="1" dirty="0"/>
                  <a:t>FITTING OF THE CURVE </a:t>
                </a:r>
                <a:endParaRPr lang="en-US" sz="2200" b="1" i="1" dirty="0"/>
              </a:p>
              <a:p>
                <a:pPr marL="0" indent="0">
                  <a:buNone/>
                </a:pPr>
                <a:r>
                  <a:rPr lang="en-US" sz="2200" dirty="0"/>
                  <a:t>Let </a:t>
                </a:r>
                <a14:m>
                  <m:oMath xmlns:m="http://schemas.openxmlformats.org/officeDocument/2006/math">
                    <m:r>
                      <a:rPr lang="en-US" sz="2200" b="0" i="1">
                        <a:latin typeface="Cambria Math"/>
                      </a:rPr>
                      <m:t>𝑦</m:t>
                    </m:r>
                    <m:r>
                      <a:rPr lang="en-US" sz="2200" b="0" i="1">
                        <a:latin typeface="Cambria Math"/>
                      </a:rPr>
                      <m:t>=</m:t>
                    </m:r>
                    <m:r>
                      <a:rPr lang="en-US" sz="2200" b="0" i="1">
                        <a:latin typeface="Cambria Math"/>
                      </a:rPr>
                      <m:t>𝑎</m:t>
                    </m:r>
                    <m:sSup>
                      <m:sSupPr>
                        <m:ctrlPr>
                          <a:rPr lang="en-US" sz="2200" i="1">
                            <a:latin typeface="Cambria Math" panose="02040503050406030204" pitchFamily="18" charset="0"/>
                          </a:rPr>
                        </m:ctrlPr>
                      </m:sSupPr>
                      <m:e>
                        <m:r>
                          <a:rPr lang="en-US" sz="2200" b="0" i="1" smtClean="0">
                            <a:latin typeface="Cambria Math"/>
                          </a:rPr>
                          <m:t>𝑥</m:t>
                        </m:r>
                      </m:e>
                      <m:sup>
                        <m:r>
                          <a:rPr lang="en-US" sz="2200" b="0" i="1">
                            <a:latin typeface="Cambria Math"/>
                          </a:rPr>
                          <m:t>𝑏</m:t>
                        </m:r>
                      </m:sup>
                    </m:sSup>
                  </m:oMath>
                </a14:m>
                <a:endParaRPr lang="en-US" sz="2200" dirty="0"/>
              </a:p>
              <a:p>
                <a:pPr marL="0" indent="0">
                  <a:buNone/>
                </a:pPr>
                <a:r>
                  <a:rPr lang="en-US" sz="2200" dirty="0"/>
                  <a:t>Taking logarithm on both sides, we get</a:t>
                </a:r>
              </a:p>
              <a:p>
                <a:pPr marL="0" indent="0">
                  <a:buNone/>
                </a:pPr>
                <a14:m>
                  <m:oMathPara xmlns:m="http://schemas.openxmlformats.org/officeDocument/2006/math">
                    <m:oMathParaPr>
                      <m:jc m:val="left"/>
                    </m:oMathParaPr>
                    <m:oMath xmlns:m="http://schemas.openxmlformats.org/officeDocument/2006/math">
                      <m:func>
                        <m:funcPr>
                          <m:ctrlPr>
                            <a:rPr lang="en-US" sz="2200" i="1">
                              <a:latin typeface="Cambria Math" panose="02040503050406030204" pitchFamily="18" charset="0"/>
                            </a:rPr>
                          </m:ctrlPr>
                        </m:funcPr>
                        <m:fName>
                          <m:sSub>
                            <m:sSubPr>
                              <m:ctrlPr>
                                <a:rPr lang="en-US" sz="2200" i="1">
                                  <a:latin typeface="Cambria Math" panose="02040503050406030204" pitchFamily="18" charset="0"/>
                                </a:rPr>
                              </m:ctrlPr>
                            </m:sSubPr>
                            <m:e>
                              <m:r>
                                <m:rPr>
                                  <m:sty m:val="p"/>
                                </m:rPr>
                                <a:rPr lang="en-US" sz="2200" b="0">
                                  <a:latin typeface="Cambria Math"/>
                                </a:rPr>
                                <m:t>log</m:t>
                              </m:r>
                            </m:e>
                            <m:sub>
                              <m:r>
                                <a:rPr lang="en-US" sz="2200" b="0" i="1">
                                  <a:latin typeface="Cambria Math"/>
                                </a:rPr>
                                <m:t>10</m:t>
                              </m:r>
                            </m:sub>
                          </m:sSub>
                        </m:fName>
                        <m:e>
                          <m:r>
                            <a:rPr lang="en-US" sz="2200" b="0" i="1">
                              <a:latin typeface="Cambria Math"/>
                            </a:rPr>
                            <m:t>𝑦</m:t>
                          </m:r>
                        </m:e>
                      </m:func>
                      <m:r>
                        <a:rPr lang="en-US" sz="2200" b="0" i="1">
                          <a:latin typeface="Cambria Math"/>
                        </a:rPr>
                        <m:t>=</m:t>
                      </m:r>
                      <m:func>
                        <m:funcPr>
                          <m:ctrlPr>
                            <a:rPr lang="en-US" sz="2200" i="1">
                              <a:latin typeface="Cambria Math" panose="02040503050406030204" pitchFamily="18" charset="0"/>
                            </a:rPr>
                          </m:ctrlPr>
                        </m:funcPr>
                        <m:fName>
                          <m:sSub>
                            <m:sSubPr>
                              <m:ctrlPr>
                                <a:rPr lang="en-US" sz="2200" i="1">
                                  <a:latin typeface="Cambria Math" panose="02040503050406030204" pitchFamily="18" charset="0"/>
                                </a:rPr>
                              </m:ctrlPr>
                            </m:sSubPr>
                            <m:e>
                              <m:r>
                                <m:rPr>
                                  <m:sty m:val="p"/>
                                </m:rPr>
                                <a:rPr lang="en-US" sz="2200" b="0">
                                  <a:latin typeface="Cambria Math"/>
                                </a:rPr>
                                <m:t>log</m:t>
                              </m:r>
                            </m:e>
                            <m:sub>
                              <m:r>
                                <a:rPr lang="en-US" sz="2200" b="0" i="1">
                                  <a:latin typeface="Cambria Math"/>
                                </a:rPr>
                                <m:t>10</m:t>
                              </m:r>
                            </m:sub>
                          </m:sSub>
                        </m:fName>
                        <m:e>
                          <m:r>
                            <a:rPr lang="en-US" sz="2200" b="0" i="1">
                              <a:latin typeface="Cambria Math"/>
                            </a:rPr>
                            <m:t>𝑎</m:t>
                          </m:r>
                        </m:e>
                      </m:func>
                      <m:r>
                        <a:rPr lang="en-US" sz="2200" b="0" i="1">
                          <a:latin typeface="Cambria Math"/>
                        </a:rPr>
                        <m:t>+</m:t>
                      </m:r>
                      <m:r>
                        <a:rPr lang="en-US" sz="2200" b="0" i="1">
                          <a:latin typeface="Cambria Math"/>
                        </a:rPr>
                        <m:t>𝑏</m:t>
                      </m:r>
                      <m:func>
                        <m:funcPr>
                          <m:ctrlPr>
                            <a:rPr lang="en-US" sz="2200" i="1">
                              <a:latin typeface="Cambria Math" panose="02040503050406030204" pitchFamily="18" charset="0"/>
                            </a:rPr>
                          </m:ctrlPr>
                        </m:funcPr>
                        <m:fName>
                          <m:sSub>
                            <m:sSubPr>
                              <m:ctrlPr>
                                <a:rPr lang="en-US" sz="2200" i="1">
                                  <a:latin typeface="Cambria Math" panose="02040503050406030204" pitchFamily="18" charset="0"/>
                                </a:rPr>
                              </m:ctrlPr>
                            </m:sSubPr>
                            <m:e>
                              <m:r>
                                <m:rPr>
                                  <m:sty m:val="p"/>
                                </m:rPr>
                                <a:rPr lang="en-US" sz="2200" b="0">
                                  <a:latin typeface="Cambria Math"/>
                                </a:rPr>
                                <m:t>log</m:t>
                              </m:r>
                            </m:e>
                            <m:sub>
                              <m:r>
                                <a:rPr lang="en-US" sz="2200" b="0" i="1">
                                  <a:latin typeface="Cambria Math"/>
                                </a:rPr>
                                <m:t>10</m:t>
                              </m:r>
                            </m:sub>
                          </m:sSub>
                        </m:fName>
                        <m:e>
                          <m:r>
                            <a:rPr lang="en-US" sz="2200" b="0" i="1" smtClean="0">
                              <a:latin typeface="Cambria Math"/>
                            </a:rPr>
                            <m:t>𝑥</m:t>
                          </m:r>
                        </m:e>
                      </m:func>
                    </m:oMath>
                  </m:oMathPara>
                </a14:m>
                <a:endParaRPr lang="en-US" sz="2200" i="1" dirty="0"/>
              </a:p>
              <a:p>
                <a:pPr marL="0" indent="0">
                  <a:buNone/>
                </a:pPr>
                <a14:m>
                  <m:oMathPara xmlns:m="http://schemas.openxmlformats.org/officeDocument/2006/math">
                    <m:oMathParaPr>
                      <m:jc m:val="left"/>
                    </m:oMathParaPr>
                    <m:oMath xmlns:m="http://schemas.openxmlformats.org/officeDocument/2006/math">
                      <m:r>
                        <a:rPr lang="en-US" sz="2200" b="0" i="1">
                          <a:latin typeface="Cambria Math"/>
                        </a:rPr>
                        <m:t>𝑌</m:t>
                      </m:r>
                      <m:r>
                        <a:rPr lang="en-US" sz="2200" b="0" i="1">
                          <a:latin typeface="Cambria Math"/>
                        </a:rPr>
                        <m:t>=</m:t>
                      </m:r>
                      <m:r>
                        <a:rPr lang="en-US" sz="2200" b="0" i="1">
                          <a:latin typeface="Cambria Math"/>
                        </a:rPr>
                        <m:t>𝐴</m:t>
                      </m:r>
                      <m:r>
                        <a:rPr lang="en-US" sz="2200" b="0" i="1">
                          <a:latin typeface="Cambria Math"/>
                        </a:rPr>
                        <m:t>+</m:t>
                      </m:r>
                      <m:r>
                        <a:rPr lang="en-US" sz="2200" b="0" i="1">
                          <a:latin typeface="Cambria Math"/>
                        </a:rPr>
                        <m:t>𝐵𝑋</m:t>
                      </m:r>
                    </m:oMath>
                  </m:oMathPara>
                </a14:m>
                <a:endParaRPr lang="en-US" sz="2200" dirty="0"/>
              </a:p>
              <a:p>
                <a:pPr marL="0" indent="0">
                  <a:buNone/>
                </a:pPr>
                <a:r>
                  <a:rPr lang="en-US" sz="2200" dirty="0"/>
                  <a:t>Where </a:t>
                </a:r>
                <a14:m>
                  <m:oMath xmlns:m="http://schemas.openxmlformats.org/officeDocument/2006/math">
                    <m:r>
                      <a:rPr lang="en-US" sz="2200" b="0" i="1">
                        <a:latin typeface="Cambria Math"/>
                      </a:rPr>
                      <m:t>𝑌</m:t>
                    </m:r>
                    <m:r>
                      <a:rPr lang="en-US" sz="2200" b="0" i="1">
                        <a:latin typeface="Cambria Math"/>
                      </a:rPr>
                      <m:t>=</m:t>
                    </m:r>
                  </m:oMath>
                </a14:m>
                <a:r>
                  <a:rPr lang="en-US" sz="2200" dirty="0"/>
                  <a:t> </a:t>
                </a:r>
                <a14:m>
                  <m:oMath xmlns:m="http://schemas.openxmlformats.org/officeDocument/2006/math">
                    <m:func>
                      <m:funcPr>
                        <m:ctrlPr>
                          <a:rPr lang="en-US" sz="2200" i="1">
                            <a:latin typeface="Cambria Math" panose="02040503050406030204" pitchFamily="18" charset="0"/>
                          </a:rPr>
                        </m:ctrlPr>
                      </m:funcPr>
                      <m:fName>
                        <m:sSub>
                          <m:sSubPr>
                            <m:ctrlPr>
                              <a:rPr lang="en-US" sz="2200" i="1">
                                <a:latin typeface="Cambria Math" panose="02040503050406030204" pitchFamily="18" charset="0"/>
                              </a:rPr>
                            </m:ctrlPr>
                          </m:sSubPr>
                          <m:e>
                            <m:r>
                              <m:rPr>
                                <m:sty m:val="p"/>
                              </m:rPr>
                              <a:rPr lang="en-US" sz="2200" b="0">
                                <a:latin typeface="Cambria Math"/>
                              </a:rPr>
                              <m:t>log</m:t>
                            </m:r>
                          </m:e>
                          <m:sub>
                            <m:r>
                              <a:rPr lang="en-US" sz="2200" b="0" i="1">
                                <a:latin typeface="Cambria Math"/>
                              </a:rPr>
                              <m:t>10</m:t>
                            </m:r>
                          </m:sub>
                        </m:sSub>
                      </m:fName>
                      <m:e>
                        <m:r>
                          <a:rPr lang="en-US" sz="2200" b="0" i="1">
                            <a:latin typeface="Cambria Math"/>
                          </a:rPr>
                          <m:t>𝑦</m:t>
                        </m:r>
                      </m:e>
                    </m:func>
                    <m:r>
                      <a:rPr lang="en-US" sz="2200" b="0" i="1">
                        <a:latin typeface="Cambria Math"/>
                      </a:rPr>
                      <m:t>,</m:t>
                    </m:r>
                    <m:r>
                      <a:rPr lang="en-US" sz="2200" b="0" i="1">
                        <a:latin typeface="Cambria Math"/>
                      </a:rPr>
                      <m:t>𝐴</m:t>
                    </m:r>
                    <m:r>
                      <a:rPr lang="en-US" sz="2200" b="0" i="1">
                        <a:latin typeface="Cambria Math"/>
                      </a:rPr>
                      <m:t>=</m:t>
                    </m:r>
                    <m:func>
                      <m:funcPr>
                        <m:ctrlPr>
                          <a:rPr lang="en-US" sz="2200" i="1">
                            <a:latin typeface="Cambria Math" panose="02040503050406030204" pitchFamily="18" charset="0"/>
                          </a:rPr>
                        </m:ctrlPr>
                      </m:funcPr>
                      <m:fName>
                        <m:sSub>
                          <m:sSubPr>
                            <m:ctrlPr>
                              <a:rPr lang="en-US" sz="2200" i="1">
                                <a:latin typeface="Cambria Math" panose="02040503050406030204" pitchFamily="18" charset="0"/>
                              </a:rPr>
                            </m:ctrlPr>
                          </m:sSubPr>
                          <m:e>
                            <m:r>
                              <m:rPr>
                                <m:sty m:val="p"/>
                              </m:rPr>
                              <a:rPr lang="en-US" sz="2200" b="0">
                                <a:latin typeface="Cambria Math"/>
                              </a:rPr>
                              <m:t>log</m:t>
                            </m:r>
                          </m:e>
                          <m:sub>
                            <m:r>
                              <a:rPr lang="en-US" sz="2200" b="0" i="1">
                                <a:latin typeface="Cambria Math"/>
                              </a:rPr>
                              <m:t>10</m:t>
                            </m:r>
                          </m:sub>
                        </m:sSub>
                      </m:fName>
                      <m:e>
                        <m:r>
                          <a:rPr lang="en-US" sz="2200" b="0" i="1">
                            <a:latin typeface="Cambria Math"/>
                          </a:rPr>
                          <m:t>𝑎</m:t>
                        </m:r>
                      </m:e>
                    </m:func>
                  </m:oMath>
                </a14:m>
                <a:r>
                  <a:rPr lang="en-US" sz="2200" dirty="0"/>
                  <a:t>,</a:t>
                </a:r>
                <a14:m>
                  <m:oMath xmlns:m="http://schemas.openxmlformats.org/officeDocument/2006/math">
                    <m:r>
                      <a:rPr lang="en-US" sz="2200" b="0" i="1" dirty="0">
                        <a:latin typeface="Cambria Math"/>
                      </a:rPr>
                      <m:t>𝐵</m:t>
                    </m:r>
                    <m:r>
                      <a:rPr lang="en-US" sz="2200" b="0" dirty="0">
                        <a:latin typeface="Cambria Math"/>
                      </a:rPr>
                      <m:t>=</m:t>
                    </m:r>
                    <m:r>
                      <a:rPr lang="en-US" sz="2200" b="0" i="1">
                        <a:latin typeface="Cambria Math"/>
                      </a:rPr>
                      <m:t>𝑏</m:t>
                    </m:r>
                    <m:func>
                      <m:funcPr>
                        <m:ctrlPr>
                          <a:rPr lang="en-US" sz="2200" i="1" smtClean="0">
                            <a:latin typeface="Cambria Math" panose="02040503050406030204" pitchFamily="18" charset="0"/>
                          </a:rPr>
                        </m:ctrlPr>
                      </m:funcPr>
                      <m:fName>
                        <m:r>
                          <a:rPr lang="en-US" sz="2200" b="0" i="1" smtClean="0">
                            <a:latin typeface="Cambria Math"/>
                          </a:rPr>
                          <m:t> </m:t>
                        </m:r>
                      </m:fName>
                      <m:e>
                        <m:r>
                          <a:rPr lang="en-US" sz="2200" b="0" i="1">
                            <a:latin typeface="Cambria Math"/>
                          </a:rPr>
                          <m:t>,</m:t>
                        </m:r>
                        <m:r>
                          <a:rPr lang="en-US" sz="2200" b="0" i="1">
                            <a:latin typeface="Cambria Math"/>
                          </a:rPr>
                          <m:t>𝑋</m:t>
                        </m:r>
                        <m:r>
                          <a:rPr lang="en-US" sz="2200" b="0" i="1">
                            <a:latin typeface="Cambria Math"/>
                          </a:rPr>
                          <m:t>=</m:t>
                        </m:r>
                      </m:e>
                    </m:func>
                    <m:func>
                      <m:funcPr>
                        <m:ctrlPr>
                          <a:rPr lang="en-US" sz="2200" i="1" smtClean="0">
                            <a:latin typeface="Cambria Math" panose="02040503050406030204" pitchFamily="18" charset="0"/>
                          </a:rPr>
                        </m:ctrlPr>
                      </m:funcPr>
                      <m:fName>
                        <m:sSub>
                          <m:sSubPr>
                            <m:ctrlPr>
                              <a:rPr lang="en-US" sz="2200" i="1" smtClean="0">
                                <a:latin typeface="Cambria Math" panose="02040503050406030204" pitchFamily="18" charset="0"/>
                              </a:rPr>
                            </m:ctrlPr>
                          </m:sSubPr>
                          <m:e>
                            <m:r>
                              <m:rPr>
                                <m:sty m:val="p"/>
                              </m:rPr>
                              <a:rPr lang="en-US" sz="2200" b="0" i="0" smtClean="0">
                                <a:latin typeface="Cambria Math"/>
                              </a:rPr>
                              <m:t>log</m:t>
                            </m:r>
                          </m:e>
                          <m:sub>
                            <m:r>
                              <a:rPr lang="en-US" sz="2200" b="0" i="1" smtClean="0">
                                <a:latin typeface="Cambria Math"/>
                              </a:rPr>
                              <m:t>10</m:t>
                            </m:r>
                          </m:sub>
                        </m:sSub>
                      </m:fName>
                      <m:e>
                        <m:r>
                          <a:rPr lang="en-US" sz="2200" b="0" i="1" smtClean="0">
                            <a:latin typeface="Cambria Math"/>
                          </a:rPr>
                          <m:t>𝑥</m:t>
                        </m:r>
                      </m:e>
                    </m:func>
                  </m:oMath>
                </a14:m>
                <a:endParaRPr lang="en-US" sz="2200" dirty="0"/>
              </a:p>
              <a:p>
                <a:pPr marL="0" indent="0">
                  <a:buNone/>
                </a:pPr>
                <a:r>
                  <a:rPr lang="en-US" sz="2200" dirty="0"/>
                  <a:t>The normal equation to (1) are</a:t>
                </a:r>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2200" i="1">
                              <a:latin typeface="Cambria Math" panose="02040503050406030204" pitchFamily="18" charset="0"/>
                            </a:rPr>
                          </m:ctrlPr>
                        </m:naryPr>
                        <m:sub/>
                        <m:sup/>
                        <m:e>
                          <m:r>
                            <a:rPr lang="en-US" sz="2200" b="0" i="1">
                              <a:latin typeface="Cambria Math"/>
                            </a:rPr>
                            <m:t>𝑌</m:t>
                          </m:r>
                        </m:e>
                      </m:nary>
                      <m:r>
                        <a:rPr lang="en-US" sz="2200" b="0" i="1">
                          <a:latin typeface="Cambria Math"/>
                        </a:rPr>
                        <m:t>=</m:t>
                      </m:r>
                      <m:r>
                        <a:rPr lang="en-US" sz="2200" b="0" i="1">
                          <a:latin typeface="Cambria Math"/>
                        </a:rPr>
                        <m:t>𝑛𝐴</m:t>
                      </m:r>
                      <m:r>
                        <a:rPr lang="en-US" sz="2200" b="0" i="1">
                          <a:latin typeface="Cambria Math"/>
                        </a:rPr>
                        <m:t>+</m:t>
                      </m:r>
                      <m:r>
                        <a:rPr lang="en-US" sz="2200" b="0" i="1">
                          <a:latin typeface="Cambria Math"/>
                        </a:rPr>
                        <m:t>𝐵</m:t>
                      </m:r>
                      <m:nary>
                        <m:naryPr>
                          <m:chr m:val="∑"/>
                          <m:subHide m:val="on"/>
                          <m:supHide m:val="on"/>
                          <m:ctrlPr>
                            <a:rPr lang="en-US" sz="2200" i="1">
                              <a:latin typeface="Cambria Math" panose="02040503050406030204" pitchFamily="18" charset="0"/>
                            </a:rPr>
                          </m:ctrlPr>
                        </m:naryPr>
                        <m:sub/>
                        <m:sup/>
                        <m:e>
                          <m:r>
                            <a:rPr lang="en-US" sz="2200" b="0" i="1">
                              <a:latin typeface="Cambria Math"/>
                            </a:rPr>
                            <m:t>𝑋</m:t>
                          </m:r>
                        </m:e>
                      </m:nary>
                      <m:r>
                        <a:rPr lang="en-US" sz="2200" b="0" i="1">
                          <a:latin typeface="Cambria Math"/>
                        </a:rPr>
                        <m:t> </m:t>
                      </m:r>
                      <m:r>
                        <a:rPr lang="en-US" sz="2200" b="0" i="1">
                          <a:latin typeface="Cambria Math"/>
                        </a:rPr>
                        <m:t>𝑎𝑛𝑑</m:t>
                      </m:r>
                      <m:r>
                        <a:rPr lang="en-US" sz="2200" b="0" i="1">
                          <a:latin typeface="Cambria Math"/>
                        </a:rPr>
                        <m:t> </m:t>
                      </m:r>
                      <m:nary>
                        <m:naryPr>
                          <m:chr m:val="∑"/>
                          <m:subHide m:val="on"/>
                          <m:supHide m:val="on"/>
                          <m:ctrlPr>
                            <a:rPr lang="en-US" sz="2200" i="1">
                              <a:latin typeface="Cambria Math" panose="02040503050406030204" pitchFamily="18" charset="0"/>
                            </a:rPr>
                          </m:ctrlPr>
                        </m:naryPr>
                        <m:sub/>
                        <m:sup/>
                        <m:e>
                          <m:r>
                            <a:rPr lang="en-US" sz="2200" b="0" i="1">
                              <a:latin typeface="Cambria Math"/>
                            </a:rPr>
                            <m:t>𝑋𝑌</m:t>
                          </m:r>
                        </m:e>
                      </m:nary>
                      <m:r>
                        <a:rPr lang="en-US" sz="2200" b="0" i="1">
                          <a:latin typeface="Cambria Math"/>
                        </a:rPr>
                        <m:t>=</m:t>
                      </m:r>
                      <m:r>
                        <a:rPr lang="en-US" sz="2200" b="0" i="1">
                          <a:latin typeface="Cambria Math"/>
                        </a:rPr>
                        <m:t>𝐴</m:t>
                      </m:r>
                      <m:nary>
                        <m:naryPr>
                          <m:chr m:val="∑"/>
                          <m:subHide m:val="on"/>
                          <m:supHide m:val="on"/>
                          <m:ctrlPr>
                            <a:rPr lang="en-US" sz="2200" i="1">
                              <a:latin typeface="Cambria Math" panose="02040503050406030204" pitchFamily="18" charset="0"/>
                            </a:rPr>
                          </m:ctrlPr>
                        </m:naryPr>
                        <m:sub/>
                        <m:sup/>
                        <m:e>
                          <m:r>
                            <a:rPr lang="en-US" sz="2200" b="0" i="1">
                              <a:latin typeface="Cambria Math"/>
                            </a:rPr>
                            <m:t>𝑋</m:t>
                          </m:r>
                        </m:e>
                      </m:nary>
                      <m:r>
                        <a:rPr lang="en-US" sz="2200" b="0" i="1">
                          <a:latin typeface="Cambria Math"/>
                        </a:rPr>
                        <m:t>+</m:t>
                      </m:r>
                      <m:r>
                        <a:rPr lang="en-US" sz="2200" b="0" i="1">
                          <a:latin typeface="Cambria Math"/>
                        </a:rPr>
                        <m:t>𝐵</m:t>
                      </m:r>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b="0" i="1">
                                  <a:latin typeface="Cambria Math"/>
                                </a:rPr>
                                <m:t>𝑋</m:t>
                              </m:r>
                            </m:e>
                            <m:sup>
                              <m:r>
                                <a:rPr lang="en-US" sz="2200" b="0" i="1">
                                  <a:latin typeface="Cambria Math"/>
                                </a:rPr>
                                <m:t>2</m:t>
                              </m:r>
                            </m:sup>
                          </m:sSup>
                        </m:e>
                      </m:nary>
                    </m:oMath>
                  </m:oMathPara>
                </a14:m>
                <a:endParaRPr lang="en-US" sz="2200" dirty="0"/>
              </a:p>
              <a:p>
                <a:pPr marL="0" indent="0">
                  <a:buNone/>
                </a:pPr>
                <a:r>
                  <a:rPr lang="en-US" sz="2200" dirty="0"/>
                  <a:t>Which results A and B on solving and </a:t>
                </a:r>
                <a14:m>
                  <m:oMath xmlns:m="http://schemas.openxmlformats.org/officeDocument/2006/math">
                    <m:r>
                      <a:rPr lang="en-US" sz="2200" b="0" i="1" smtClean="0">
                        <a:latin typeface="Cambria Math"/>
                      </a:rPr>
                      <m:t>𝑎</m:t>
                    </m:r>
                    <m:r>
                      <a:rPr lang="en-US" sz="2200" b="0" i="1" smtClean="0">
                        <a:latin typeface="Cambria Math"/>
                      </a:rPr>
                      <m:t>=</m:t>
                    </m:r>
                    <m:r>
                      <a:rPr lang="en-US" sz="2200" b="0" i="1" smtClean="0">
                        <a:latin typeface="Cambria Math"/>
                      </a:rPr>
                      <m:t>𝑎𝑛𝑡𝑖𝑙𝑜𝑔</m:t>
                    </m:r>
                    <m:r>
                      <a:rPr lang="en-US" sz="2200" b="0" i="1" smtClean="0">
                        <a:latin typeface="Cambria Math"/>
                      </a:rPr>
                      <m:t> </m:t>
                    </m:r>
                    <m:r>
                      <a:rPr lang="en-US" sz="2200" b="0" i="1" smtClean="0">
                        <a:latin typeface="Cambria Math"/>
                      </a:rPr>
                      <m:t>𝐴</m:t>
                    </m:r>
                    <m:r>
                      <a:rPr lang="en-US" sz="2200" b="0" i="1" smtClean="0">
                        <a:latin typeface="Cambria Math"/>
                      </a:rPr>
                      <m:t>,</m:t>
                    </m:r>
                    <m:r>
                      <a:rPr lang="en-US" sz="2200" b="0" i="1" smtClean="0">
                        <a:latin typeface="Cambria Math"/>
                      </a:rPr>
                      <m:t>𝑏</m:t>
                    </m:r>
                    <m:r>
                      <a:rPr lang="en-US" sz="2200" b="0" i="1" smtClean="0">
                        <a:latin typeface="Cambria Math"/>
                      </a:rPr>
                      <m:t>=</m:t>
                    </m:r>
                    <m:r>
                      <a:rPr lang="en-US" sz="2200" b="0" i="1" smtClean="0">
                        <a:latin typeface="Cambria Math"/>
                      </a:rPr>
                      <m:t>𝐵</m:t>
                    </m:r>
                    <m:r>
                      <a:rPr lang="en-US" sz="2200" b="0" i="1" smtClean="0">
                        <a:latin typeface="Cambria Math"/>
                      </a:rPr>
                      <m:t>.</m:t>
                    </m:r>
                  </m:oMath>
                </a14:m>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89CA0597-AF63-4D3F-8D88-2CEA52F652BF}"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Curve Fitting (CO1)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7650745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lnSpcReduction="10000"/>
              </a:bodyPr>
              <a:lstStyle/>
              <a:p>
                <a:pPr marL="0" indent="0">
                  <a:buNone/>
                </a:pPr>
                <a:r>
                  <a:rPr lang="en-US" sz="2200" b="1" dirty="0"/>
                  <a:t>Example </a:t>
                </a:r>
                <a:r>
                  <a:rPr lang="en-US" sz="2200" dirty="0"/>
                  <a:t>Use the method of least squares to the fit the curve:</a:t>
                </a:r>
              </a:p>
              <a:p>
                <a:pPr marL="0" indent="0">
                  <a:buNone/>
                </a:pPr>
                <a14:m>
                  <m:oMath xmlns:m="http://schemas.openxmlformats.org/officeDocument/2006/math">
                    <m:r>
                      <a:rPr lang="en-US" sz="2200" b="0" i="1" smtClean="0">
                        <a:latin typeface="Cambria Math"/>
                      </a:rPr>
                      <m:t>𝑦</m:t>
                    </m:r>
                    <m:r>
                      <a:rPr lang="en-US" sz="2200" b="0" i="1" smtClean="0">
                        <a:latin typeface="Cambria Math"/>
                      </a:rPr>
                      <m:t>=</m:t>
                    </m:r>
                    <m:f>
                      <m:fPr>
                        <m:ctrlPr>
                          <a:rPr lang="en-US" sz="2200" b="0" i="1" smtClean="0">
                            <a:latin typeface="Cambria Math" panose="02040503050406030204" pitchFamily="18" charset="0"/>
                          </a:rPr>
                        </m:ctrlPr>
                      </m:fPr>
                      <m:num>
                        <m:sSub>
                          <m:sSubPr>
                            <m:ctrlPr>
                              <a:rPr lang="en-US" sz="2200" b="0" i="1" smtClean="0">
                                <a:latin typeface="Cambria Math" panose="02040503050406030204" pitchFamily="18" charset="0"/>
                              </a:rPr>
                            </m:ctrlPr>
                          </m:sSubPr>
                          <m:e>
                            <m:r>
                              <a:rPr lang="en-US" sz="2200" b="0" i="1" smtClean="0">
                                <a:latin typeface="Cambria Math"/>
                              </a:rPr>
                              <m:t>𝑐</m:t>
                            </m:r>
                          </m:e>
                          <m:sub>
                            <m:r>
                              <a:rPr lang="en-US" sz="2200" b="0" i="1" smtClean="0">
                                <a:latin typeface="Cambria Math"/>
                              </a:rPr>
                              <m:t>0</m:t>
                            </m:r>
                          </m:sub>
                        </m:sSub>
                      </m:num>
                      <m:den>
                        <m:r>
                          <a:rPr lang="en-US" sz="2200" b="0" i="1" smtClean="0">
                            <a:latin typeface="Cambria Math"/>
                          </a:rPr>
                          <m:t>𝑥</m:t>
                        </m:r>
                      </m:den>
                    </m:f>
                    <m:r>
                      <a:rPr lang="en-US" sz="2200" b="0" i="1" smtClean="0">
                        <a:latin typeface="Cambria Math"/>
                      </a:rPr>
                      <m:t>+</m:t>
                    </m:r>
                    <m:sSub>
                      <m:sSubPr>
                        <m:ctrlPr>
                          <a:rPr lang="en-US" sz="2200" b="0" i="1" smtClean="0">
                            <a:latin typeface="Cambria Math" panose="02040503050406030204" pitchFamily="18" charset="0"/>
                          </a:rPr>
                        </m:ctrlPr>
                      </m:sSubPr>
                      <m:e>
                        <m:r>
                          <a:rPr lang="en-US" sz="2200" b="0" i="1" smtClean="0">
                            <a:latin typeface="Cambria Math"/>
                          </a:rPr>
                          <m:t>𝑐</m:t>
                        </m:r>
                      </m:e>
                      <m:sub>
                        <m:r>
                          <a:rPr lang="en-US" sz="2200" b="0" i="1" smtClean="0">
                            <a:latin typeface="Cambria Math"/>
                          </a:rPr>
                          <m:t>1</m:t>
                        </m:r>
                      </m:sub>
                    </m:sSub>
                    <m:rad>
                      <m:radPr>
                        <m:degHide m:val="on"/>
                        <m:ctrlPr>
                          <a:rPr lang="en-US" sz="2200" b="0" i="1" smtClean="0">
                            <a:latin typeface="Cambria Math" panose="02040503050406030204" pitchFamily="18" charset="0"/>
                          </a:rPr>
                        </m:ctrlPr>
                      </m:radPr>
                      <m:deg/>
                      <m:e>
                        <m:r>
                          <a:rPr lang="en-US" sz="2200" b="0" i="1" smtClean="0">
                            <a:latin typeface="Cambria Math"/>
                          </a:rPr>
                          <m:t>𝑥</m:t>
                        </m:r>
                      </m:e>
                    </m:rad>
                  </m:oMath>
                </a14:m>
                <a:r>
                  <a:rPr lang="en-US" sz="2200" dirty="0"/>
                  <a:t> to the following table of values:</a:t>
                </a:r>
              </a:p>
              <a:p>
                <a:pPr marL="0" indent="0">
                  <a:buNone/>
                </a:pPr>
                <a:endParaRPr lang="en-US" sz="2200" dirty="0"/>
              </a:p>
              <a:p>
                <a:pPr marL="0" indent="0">
                  <a:buNone/>
                </a:pPr>
                <a:endParaRPr lang="en-US" sz="2200" dirty="0"/>
              </a:p>
              <a:p>
                <a:pPr marL="0" indent="0">
                  <a:buNone/>
                </a:pPr>
                <a:endParaRPr lang="en-US" sz="2200" dirty="0"/>
              </a:p>
              <a:p>
                <a:pPr>
                  <a:buFont typeface="Wingdings" pitchFamily="2" charset="2"/>
                  <a:buChar char="Ø"/>
                </a:pPr>
                <a:r>
                  <a:rPr lang="en-US" sz="2200" dirty="0"/>
                  <a:t>Solution: Let given curve is   </a:t>
                </a:r>
                <a14:m>
                  <m:oMath xmlns:m="http://schemas.openxmlformats.org/officeDocument/2006/math">
                    <m:r>
                      <a:rPr lang="en-US" sz="2200" b="1" i="1">
                        <a:latin typeface="Cambria Math"/>
                      </a:rPr>
                      <m:t>𝒚</m:t>
                    </m:r>
                    <m:r>
                      <a:rPr lang="en-US" sz="2200" b="1" i="1">
                        <a:latin typeface="Cambria Math"/>
                      </a:rPr>
                      <m:t>=</m:t>
                    </m:r>
                    <m:f>
                      <m:fPr>
                        <m:ctrlPr>
                          <a:rPr lang="en-US" sz="2200" b="1" i="1">
                            <a:latin typeface="Cambria Math" panose="02040503050406030204" pitchFamily="18" charset="0"/>
                          </a:rPr>
                        </m:ctrlPr>
                      </m:fPr>
                      <m:num>
                        <m:sSub>
                          <m:sSubPr>
                            <m:ctrlPr>
                              <a:rPr lang="en-US" sz="2200" b="1" i="1">
                                <a:latin typeface="Cambria Math" panose="02040503050406030204" pitchFamily="18" charset="0"/>
                              </a:rPr>
                            </m:ctrlPr>
                          </m:sSubPr>
                          <m:e>
                            <m:r>
                              <a:rPr lang="en-US" sz="2200" b="1" i="1" smtClean="0">
                                <a:latin typeface="Cambria Math"/>
                              </a:rPr>
                              <m:t>𝒄</m:t>
                            </m:r>
                          </m:e>
                          <m:sub>
                            <m:r>
                              <a:rPr lang="en-US" sz="2200" b="1" i="1">
                                <a:latin typeface="Cambria Math"/>
                              </a:rPr>
                              <m:t>𝟎</m:t>
                            </m:r>
                          </m:sub>
                        </m:sSub>
                      </m:num>
                      <m:den>
                        <m:r>
                          <a:rPr lang="en-US" sz="2200" b="1" i="1" smtClean="0">
                            <a:latin typeface="Cambria Math"/>
                          </a:rPr>
                          <m:t>𝒙</m:t>
                        </m:r>
                      </m:den>
                    </m:f>
                    <m:r>
                      <a:rPr lang="en-US" sz="2200" b="1" i="1">
                        <a:latin typeface="Cambria Math"/>
                      </a:rPr>
                      <m:t>+</m:t>
                    </m:r>
                    <m:sSub>
                      <m:sSubPr>
                        <m:ctrlPr>
                          <a:rPr lang="en-US" sz="2200" b="1" i="1">
                            <a:latin typeface="Cambria Math" panose="02040503050406030204" pitchFamily="18" charset="0"/>
                          </a:rPr>
                        </m:ctrlPr>
                      </m:sSubPr>
                      <m:e>
                        <m:r>
                          <a:rPr lang="en-US" sz="2200" b="1" i="1" smtClean="0">
                            <a:latin typeface="Cambria Math"/>
                          </a:rPr>
                          <m:t>𝒄</m:t>
                        </m:r>
                      </m:e>
                      <m:sub>
                        <m:r>
                          <a:rPr lang="en-US" sz="2200" b="1" i="1">
                            <a:latin typeface="Cambria Math"/>
                          </a:rPr>
                          <m:t>𝟏</m:t>
                        </m:r>
                      </m:sub>
                    </m:sSub>
                    <m:rad>
                      <m:radPr>
                        <m:degHide m:val="on"/>
                        <m:ctrlPr>
                          <a:rPr lang="en-US" sz="2200" b="1" i="1">
                            <a:latin typeface="Cambria Math" panose="02040503050406030204" pitchFamily="18" charset="0"/>
                          </a:rPr>
                        </m:ctrlPr>
                      </m:radPr>
                      <m:deg/>
                      <m:e>
                        <m:r>
                          <a:rPr lang="en-US" sz="2200" b="1" i="1">
                            <a:latin typeface="Cambria Math"/>
                          </a:rPr>
                          <m:t>𝒙</m:t>
                        </m:r>
                      </m:e>
                    </m:rad>
                  </m:oMath>
                </a14:m>
                <a:endParaRPr lang="en-US" sz="2200" dirty="0"/>
              </a:p>
              <a:p>
                <a:pPr marL="0" indent="0">
                  <a:buNone/>
                </a:pPr>
                <a:r>
                  <a:rPr lang="en-US" sz="2200" dirty="0"/>
                  <a:t> Normal equations are </a:t>
                </a:r>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2200" i="1">
                              <a:latin typeface="Cambria Math" panose="02040503050406030204" pitchFamily="18" charset="0"/>
                            </a:rPr>
                          </m:ctrlPr>
                        </m:naryPr>
                        <m:sub/>
                        <m:sup/>
                        <m:e>
                          <m:f>
                            <m:fPr>
                              <m:ctrlPr>
                                <a:rPr lang="en-US" sz="2200" i="1">
                                  <a:latin typeface="Cambria Math" panose="02040503050406030204" pitchFamily="18" charset="0"/>
                                </a:rPr>
                              </m:ctrlPr>
                            </m:fPr>
                            <m:num>
                              <m:r>
                                <a:rPr lang="en-US" sz="2200" i="1">
                                  <a:latin typeface="Cambria Math"/>
                                </a:rPr>
                                <m:t>𝑦</m:t>
                              </m:r>
                            </m:num>
                            <m:den>
                              <m:r>
                                <a:rPr lang="en-US" sz="2200" i="1">
                                  <a:latin typeface="Cambria Math"/>
                                </a:rPr>
                                <m:t>𝑥</m:t>
                              </m:r>
                            </m:den>
                          </m:f>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𝑐</m:t>
                              </m:r>
                            </m:e>
                            <m:sub>
                              <m:r>
                                <a:rPr lang="en-US" sz="2200" i="1">
                                  <a:latin typeface="Cambria Math"/>
                                </a:rPr>
                                <m:t>0</m:t>
                              </m:r>
                            </m:sub>
                          </m:sSub>
                          <m:nary>
                            <m:naryPr>
                              <m:chr m:val="∑"/>
                              <m:subHide m:val="on"/>
                              <m:supHide m:val="on"/>
                              <m:ctrlPr>
                                <a:rPr lang="en-US" sz="2200" i="1">
                                  <a:latin typeface="Cambria Math" panose="02040503050406030204" pitchFamily="18" charset="0"/>
                                </a:rPr>
                              </m:ctrlPr>
                            </m:naryPr>
                            <m:sub/>
                            <m:sup/>
                            <m:e>
                              <m:f>
                                <m:fPr>
                                  <m:ctrlPr>
                                    <a:rPr lang="en-US" sz="2200" i="1">
                                      <a:latin typeface="Cambria Math" panose="02040503050406030204" pitchFamily="18" charset="0"/>
                                    </a:rPr>
                                  </m:ctrlPr>
                                </m:fPr>
                                <m:num>
                                  <m:r>
                                    <a:rPr lang="en-US" sz="2200" i="1">
                                      <a:latin typeface="Cambria Math"/>
                                    </a:rPr>
                                    <m:t>1</m:t>
                                  </m:r>
                                </m:num>
                                <m:den>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den>
                              </m:f>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𝑐</m:t>
                                  </m:r>
                                </m:e>
                                <m:sub>
                                  <m:r>
                                    <a:rPr lang="en-US" sz="2200" i="1">
                                      <a:latin typeface="Cambria Math"/>
                                    </a:rPr>
                                    <m:t>1</m:t>
                                  </m:r>
                                </m:sub>
                              </m:sSub>
                              <m:nary>
                                <m:naryPr>
                                  <m:chr m:val="∑"/>
                                  <m:subHide m:val="on"/>
                                  <m:supHide m:val="on"/>
                                  <m:ctrlPr>
                                    <a:rPr lang="en-US" sz="2200" i="1">
                                      <a:latin typeface="Cambria Math" panose="02040503050406030204" pitchFamily="18" charset="0"/>
                                    </a:rPr>
                                  </m:ctrlPr>
                                </m:naryPr>
                                <m:sub/>
                                <m:sup/>
                                <m:e>
                                  <m:f>
                                    <m:fPr>
                                      <m:ctrlPr>
                                        <a:rPr lang="en-US" sz="2200" i="1">
                                          <a:latin typeface="Cambria Math" panose="02040503050406030204" pitchFamily="18" charset="0"/>
                                        </a:rPr>
                                      </m:ctrlPr>
                                    </m:fPr>
                                    <m:num>
                                      <m:r>
                                        <a:rPr lang="en-US" sz="2200" i="1">
                                          <a:latin typeface="Cambria Math"/>
                                        </a:rPr>
                                        <m:t>1</m:t>
                                      </m:r>
                                    </m:num>
                                    <m:den>
                                      <m:rad>
                                        <m:radPr>
                                          <m:degHide m:val="on"/>
                                          <m:ctrlPr>
                                            <a:rPr lang="en-US" sz="2200" i="1">
                                              <a:latin typeface="Cambria Math" panose="02040503050406030204" pitchFamily="18" charset="0"/>
                                            </a:rPr>
                                          </m:ctrlPr>
                                        </m:radPr>
                                        <m:deg/>
                                        <m:e>
                                          <m:r>
                                            <a:rPr lang="en-US" sz="2200" i="1">
                                              <a:latin typeface="Cambria Math"/>
                                            </a:rPr>
                                            <m:t>𝑥</m:t>
                                          </m:r>
                                        </m:e>
                                      </m:rad>
                                    </m:den>
                                  </m:f>
                                </m:e>
                              </m:nary>
                            </m:e>
                          </m:nary>
                        </m:e>
                      </m:nary>
                    </m:oMath>
                  </m:oMathPara>
                </a14:m>
                <a:endParaRPr lang="en-US" sz="2200" i="1" dirty="0">
                  <a:latin typeface="Cambria Math"/>
                </a:endParaRPr>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2200" i="1">
                              <a:latin typeface="Cambria Math" panose="02040503050406030204" pitchFamily="18" charset="0"/>
                            </a:rPr>
                          </m:ctrlPr>
                        </m:naryPr>
                        <m:sub/>
                        <m:sup/>
                        <m:e>
                          <m:r>
                            <a:rPr lang="en-US" sz="2200" i="1">
                              <a:latin typeface="Cambria Math"/>
                            </a:rPr>
                            <m:t>𝑦</m:t>
                          </m:r>
                          <m:rad>
                            <m:radPr>
                              <m:degHide m:val="on"/>
                              <m:ctrlPr>
                                <a:rPr lang="en-US" sz="2200" i="1">
                                  <a:latin typeface="Cambria Math" panose="02040503050406030204" pitchFamily="18" charset="0"/>
                                </a:rPr>
                              </m:ctrlPr>
                            </m:radPr>
                            <m:deg/>
                            <m:e>
                              <m:r>
                                <a:rPr lang="en-US" sz="2200" i="1">
                                  <a:latin typeface="Cambria Math"/>
                                </a:rPr>
                                <m:t>𝑥</m:t>
                              </m:r>
                            </m:e>
                          </m:rad>
                        </m:e>
                      </m:nary>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𝑐</m:t>
                          </m:r>
                        </m:e>
                        <m:sub>
                          <m:r>
                            <a:rPr lang="en-US" sz="2200" i="1">
                              <a:latin typeface="Cambria Math"/>
                            </a:rPr>
                            <m:t>0</m:t>
                          </m:r>
                        </m:sub>
                      </m:sSub>
                      <m:nary>
                        <m:naryPr>
                          <m:chr m:val="∑"/>
                          <m:subHide m:val="on"/>
                          <m:supHide m:val="on"/>
                          <m:ctrlPr>
                            <a:rPr lang="en-US" sz="2200" i="1">
                              <a:latin typeface="Cambria Math" panose="02040503050406030204" pitchFamily="18" charset="0"/>
                            </a:rPr>
                          </m:ctrlPr>
                        </m:naryPr>
                        <m:sub/>
                        <m:sup/>
                        <m:e>
                          <m:f>
                            <m:fPr>
                              <m:ctrlPr>
                                <a:rPr lang="en-US" sz="2200" i="1">
                                  <a:latin typeface="Cambria Math" panose="02040503050406030204" pitchFamily="18" charset="0"/>
                                </a:rPr>
                              </m:ctrlPr>
                            </m:fPr>
                            <m:num>
                              <m:r>
                                <a:rPr lang="en-US" sz="2200" i="1">
                                  <a:latin typeface="Cambria Math"/>
                                </a:rPr>
                                <m:t>1</m:t>
                              </m:r>
                            </m:num>
                            <m:den>
                              <m:rad>
                                <m:radPr>
                                  <m:degHide m:val="on"/>
                                  <m:ctrlPr>
                                    <a:rPr lang="en-US" sz="2200" i="1">
                                      <a:latin typeface="Cambria Math" panose="02040503050406030204" pitchFamily="18" charset="0"/>
                                    </a:rPr>
                                  </m:ctrlPr>
                                </m:radPr>
                                <m:deg/>
                                <m:e>
                                  <m:r>
                                    <a:rPr lang="en-US" sz="2200" i="1">
                                      <a:latin typeface="Cambria Math"/>
                                    </a:rPr>
                                    <m:t>𝑥</m:t>
                                  </m:r>
                                </m:e>
                              </m:rad>
                            </m:den>
                          </m:f>
                        </m:e>
                      </m:nary>
                      <m:r>
                        <a:rPr lang="en-US" sz="2200">
                          <a:latin typeface="Cambria Math"/>
                        </a:rPr>
                        <m:t>+</m:t>
                      </m:r>
                      <m:sSub>
                        <m:sSubPr>
                          <m:ctrlPr>
                            <a:rPr lang="en-US" sz="2200" i="1">
                              <a:latin typeface="Cambria Math" panose="02040503050406030204" pitchFamily="18" charset="0"/>
                            </a:rPr>
                          </m:ctrlPr>
                        </m:sSubPr>
                        <m:e>
                          <m:r>
                            <a:rPr lang="en-US" sz="2200" i="1">
                              <a:latin typeface="Cambria Math"/>
                            </a:rPr>
                            <m:t>𝑐</m:t>
                          </m:r>
                        </m:e>
                        <m:sub>
                          <m:r>
                            <a:rPr lang="en-US" sz="2200" i="1">
                              <a:latin typeface="Cambria Math"/>
                            </a:rPr>
                            <m:t>1</m:t>
                          </m:r>
                        </m:sub>
                      </m:sSub>
                      <m:nary>
                        <m:naryPr>
                          <m:chr m:val="∑"/>
                          <m:subHide m:val="on"/>
                          <m:supHide m:val="on"/>
                          <m:ctrlPr>
                            <a:rPr lang="en-US" sz="2200" i="1">
                              <a:latin typeface="Cambria Math" panose="02040503050406030204" pitchFamily="18" charset="0"/>
                            </a:rPr>
                          </m:ctrlPr>
                        </m:naryPr>
                        <m:sub/>
                        <m:sup/>
                        <m:e>
                          <m:r>
                            <a:rPr lang="en-US" sz="2200" i="1">
                              <a:latin typeface="Cambria Math"/>
                            </a:rPr>
                            <m:t>𝑥</m:t>
                          </m:r>
                        </m:e>
                      </m:nary>
                      <m:r>
                        <a:rPr lang="en-US" sz="2200" i="1">
                          <a:latin typeface="Cambria Math"/>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1617" b="-5040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0A4C1AF6-F864-4473-AB99-81826A4845ED}"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Curve Fitting (CO1)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29336386"/>
              </p:ext>
            </p:extLst>
          </p:nvPr>
        </p:nvGraphicFramePr>
        <p:xfrm>
          <a:off x="675409" y="2286000"/>
          <a:ext cx="6095999" cy="74168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370840">
                <a:tc>
                  <a:txBody>
                    <a:bodyPr/>
                    <a:lstStyle/>
                    <a:p>
                      <a:r>
                        <a:rPr lang="en-US" dirty="0">
                          <a:latin typeface="Times New Roman" panose="02020603050405020304" pitchFamily="18" charset="0"/>
                        </a:rPr>
                        <a:t>X</a:t>
                      </a:r>
                    </a:p>
                  </a:txBody>
                  <a:tcPr/>
                </a:tc>
                <a:tc>
                  <a:txBody>
                    <a:bodyPr/>
                    <a:lstStyle/>
                    <a:p>
                      <a:r>
                        <a:rPr lang="en-US" dirty="0">
                          <a:latin typeface="Times New Roman" panose="02020603050405020304" pitchFamily="18" charset="0"/>
                        </a:rPr>
                        <a:t>0.1</a:t>
                      </a:r>
                    </a:p>
                  </a:txBody>
                  <a:tcPr/>
                </a:tc>
                <a:tc>
                  <a:txBody>
                    <a:bodyPr/>
                    <a:lstStyle/>
                    <a:p>
                      <a:r>
                        <a:rPr lang="en-US" dirty="0">
                          <a:latin typeface="Times New Roman" panose="02020603050405020304" pitchFamily="18" charset="0"/>
                        </a:rPr>
                        <a:t>0.2</a:t>
                      </a:r>
                    </a:p>
                  </a:txBody>
                  <a:tcPr/>
                </a:tc>
                <a:tc>
                  <a:txBody>
                    <a:bodyPr/>
                    <a:lstStyle/>
                    <a:p>
                      <a:r>
                        <a:rPr lang="en-US" dirty="0">
                          <a:latin typeface="Times New Roman" panose="02020603050405020304" pitchFamily="18" charset="0"/>
                        </a:rPr>
                        <a:t>0.4</a:t>
                      </a:r>
                    </a:p>
                  </a:txBody>
                  <a:tcPr/>
                </a:tc>
                <a:tc>
                  <a:txBody>
                    <a:bodyPr/>
                    <a:lstStyle/>
                    <a:p>
                      <a:r>
                        <a:rPr lang="en-US" dirty="0">
                          <a:latin typeface="Times New Roman" panose="02020603050405020304" pitchFamily="18" charset="0"/>
                        </a:rPr>
                        <a:t>0.5</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2</a:t>
                      </a:r>
                    </a:p>
                  </a:txBody>
                  <a:tcPr/>
                </a:tc>
                <a:extLst>
                  <a:ext uri="{0D108BD9-81ED-4DB2-BD59-A6C34878D82A}">
                    <a16:rowId xmlns:a16="http://schemas.microsoft.com/office/drawing/2014/main" val="10000"/>
                  </a:ext>
                </a:extLst>
              </a:tr>
              <a:tr h="370840">
                <a:tc>
                  <a:txBody>
                    <a:bodyPr/>
                    <a:lstStyle/>
                    <a:p>
                      <a:r>
                        <a:rPr lang="en-US" dirty="0">
                          <a:latin typeface="Times New Roman" panose="02020603050405020304" pitchFamily="18" charset="0"/>
                        </a:rPr>
                        <a:t>Y</a:t>
                      </a:r>
                    </a:p>
                  </a:txBody>
                  <a:tcPr/>
                </a:tc>
                <a:tc>
                  <a:txBody>
                    <a:bodyPr/>
                    <a:lstStyle/>
                    <a:p>
                      <a:r>
                        <a:rPr lang="en-US" dirty="0">
                          <a:latin typeface="Times New Roman" panose="02020603050405020304" pitchFamily="18" charset="0"/>
                        </a:rPr>
                        <a:t>21</a:t>
                      </a:r>
                    </a:p>
                  </a:txBody>
                  <a:tcPr/>
                </a:tc>
                <a:tc>
                  <a:txBody>
                    <a:bodyPr/>
                    <a:lstStyle/>
                    <a:p>
                      <a:r>
                        <a:rPr lang="en-US" dirty="0">
                          <a:latin typeface="Times New Roman" panose="02020603050405020304" pitchFamily="18" charset="0"/>
                        </a:rPr>
                        <a:t>11</a:t>
                      </a:r>
                    </a:p>
                  </a:txBody>
                  <a:tcPr/>
                </a:tc>
                <a:tc>
                  <a:txBody>
                    <a:bodyPr/>
                    <a:lstStyle/>
                    <a:p>
                      <a:r>
                        <a:rPr lang="en-US" dirty="0">
                          <a:latin typeface="Times New Roman" panose="02020603050405020304" pitchFamily="18" charset="0"/>
                        </a:rPr>
                        <a:t>7</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5</a:t>
                      </a:r>
                    </a:p>
                  </a:txBody>
                  <a:tcPr/>
                </a:tc>
                <a:tc>
                  <a:txBody>
                    <a:bodyPr/>
                    <a:lstStyle/>
                    <a:p>
                      <a:r>
                        <a:rPr lang="en-US" dirty="0">
                          <a:latin typeface="Times New Roman" panose="02020603050405020304" pitchFamily="18" charset="0"/>
                        </a:rPr>
                        <a:t>6</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295580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1000"/>
                                        <p:tgtEl>
                                          <p:spTgt spid="3">
                                            <p:txEl>
                                              <p:pRg st="5" end="5"/>
                                            </p:txEl>
                                          </p:spTgt>
                                        </p:tgtEl>
                                      </p:cBhvr>
                                    </p:animEffect>
                                    <p:anim calcmode="lin" valueType="num">
                                      <p:cBhvr>
                                        <p:cTn id="2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anim calcmode="lin" valueType="num">
                                      <p:cBhvr>
                                        <p:cTn id="3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1000"/>
                                        <p:tgtEl>
                                          <p:spTgt spid="3">
                                            <p:txEl>
                                              <p:pRg st="8" end="8"/>
                                            </p:txEl>
                                          </p:spTgt>
                                        </p:tgtEl>
                                      </p:cBhvr>
                                    </p:animEffect>
                                    <p:anim calcmode="lin" valueType="num">
                                      <p:cBhvr>
                                        <p:cTn id="43"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endParaRPr lang="en-US" sz="2200" b="0" i="1" dirty="0">
                  <a:latin typeface="Cambria Math"/>
                </a:endParaRPr>
              </a:p>
              <a:p>
                <a:pPr marL="0" indent="0">
                  <a:buNone/>
                </a:pPr>
                <a:endParaRPr lang="en-US" sz="2200" b="0" i="1" dirty="0">
                  <a:latin typeface="Cambria Math"/>
                </a:endParaRPr>
              </a:p>
              <a:p>
                <a:pPr marL="0" indent="0">
                  <a:buNone/>
                </a:pPr>
                <a:endParaRPr lang="en-US" sz="2200" b="0" i="1" dirty="0">
                  <a:latin typeface="Cambria Math"/>
                </a:endParaRPr>
              </a:p>
              <a:p>
                <a:pPr marL="0" indent="0">
                  <a:buNone/>
                </a:pPr>
                <a:endParaRPr lang="en-US" sz="2200" b="0" i="1" dirty="0">
                  <a:latin typeface="Cambria Math"/>
                </a:endParaRPr>
              </a:p>
              <a:p>
                <a:pPr marL="0" indent="0">
                  <a:buNone/>
                </a:pPr>
                <a:endParaRPr lang="en-US" sz="2200" b="0" i="1" dirty="0">
                  <a:latin typeface="Cambria Math"/>
                </a:endParaRPr>
              </a:p>
              <a:p>
                <a:pPr marL="0" indent="0">
                  <a:buNone/>
                </a:pPr>
                <a:endParaRPr lang="en-US" sz="2200" b="0" i="1" dirty="0">
                  <a:latin typeface="Cambria Math"/>
                </a:endParaRPr>
              </a:p>
              <a:p>
                <a:pPr marL="0" indent="0">
                  <a:buNone/>
                </a:pPr>
                <a:endParaRPr lang="en-US" sz="2200" b="0" i="1" dirty="0">
                  <a:latin typeface="Cambria Math"/>
                </a:endParaRPr>
              </a:p>
              <a:p>
                <a:pPr marL="0" indent="0">
                  <a:buNone/>
                </a:pPr>
                <a:endParaRPr lang="en-US" sz="2200" b="0" i="1" dirty="0">
                  <a:latin typeface="Cambria Math"/>
                </a:endParaRPr>
              </a:p>
              <a:p>
                <a:pPr marL="0" indent="0">
                  <a:buNone/>
                </a:pPr>
                <a:endParaRPr lang="en-US" sz="2200" b="0" i="1" dirty="0">
                  <a:latin typeface="Cambria Math"/>
                </a:endParaRPr>
              </a:p>
              <a:p>
                <a:pPr marL="0" indent="0">
                  <a:buNone/>
                </a:pPr>
                <a:endParaRPr lang="en-US" sz="2200" b="0" i="1" dirty="0">
                  <a:latin typeface="Cambria Math"/>
                </a:endParaRPr>
              </a:p>
              <a:p>
                <a:pPr marL="0" indent="0">
                  <a:buNone/>
                </a:pPr>
                <a14:m>
                  <m:oMathPara xmlns:m="http://schemas.openxmlformats.org/officeDocument/2006/math">
                    <m:oMathParaPr>
                      <m:jc m:val="left"/>
                    </m:oMathParaPr>
                    <m:oMath xmlns:m="http://schemas.openxmlformats.org/officeDocument/2006/math">
                      <m:r>
                        <a:rPr lang="en-US" sz="2200" b="0" i="1" smtClean="0">
                          <a:latin typeface="Cambria Math"/>
                        </a:rPr>
                        <m:t>302.5</m:t>
                      </m:r>
                      <m:r>
                        <a:rPr lang="en-US" sz="2200" i="1">
                          <a:latin typeface="Cambria Math"/>
                        </a:rPr>
                        <m:t>=</m:t>
                      </m:r>
                      <m:r>
                        <a:rPr lang="en-US" sz="2200" b="0" i="1" smtClean="0">
                          <a:latin typeface="Cambria Math"/>
                        </a:rPr>
                        <m:t>136.5</m:t>
                      </m:r>
                      <m:sSub>
                        <m:sSubPr>
                          <m:ctrlPr>
                            <a:rPr lang="en-US" sz="2200" i="1">
                              <a:latin typeface="Cambria Math" panose="02040503050406030204" pitchFamily="18" charset="0"/>
                            </a:rPr>
                          </m:ctrlPr>
                        </m:sSubPr>
                        <m:e>
                          <m:r>
                            <a:rPr lang="en-US" sz="2200" i="1">
                              <a:latin typeface="Cambria Math"/>
                            </a:rPr>
                            <m:t>𝑐</m:t>
                          </m:r>
                        </m:e>
                        <m:sub>
                          <m:r>
                            <a:rPr lang="en-US" sz="2200" b="0" i="1" smtClean="0">
                              <a:latin typeface="Cambria Math"/>
                            </a:rPr>
                            <m:t>0</m:t>
                          </m:r>
                        </m:sub>
                      </m:sSub>
                      <m:r>
                        <a:rPr lang="en-US" sz="2200" b="0" i="1" smtClean="0">
                          <a:latin typeface="Cambria Math"/>
                        </a:rPr>
                        <m:t>+10.10081</m:t>
                      </m:r>
                      <m:sSub>
                        <m:sSubPr>
                          <m:ctrlPr>
                            <a:rPr lang="en-US" sz="2200" i="1">
                              <a:latin typeface="Cambria Math" panose="02040503050406030204" pitchFamily="18" charset="0"/>
                            </a:rPr>
                          </m:ctrlPr>
                        </m:sSubPr>
                        <m:e>
                          <m:r>
                            <a:rPr lang="en-US" sz="2200" i="1">
                              <a:latin typeface="Cambria Math"/>
                            </a:rPr>
                            <m:t>𝑐</m:t>
                          </m:r>
                        </m:e>
                        <m:sub>
                          <m:r>
                            <a:rPr lang="en-US" sz="2200" b="0" i="1" smtClean="0">
                              <a:latin typeface="Cambria Math"/>
                            </a:rPr>
                            <m:t>1</m:t>
                          </m:r>
                        </m:sub>
                      </m:sSub>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5283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B1CBA17-A615-43AB-AB09-5A50C3ACD290}"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Curve Fitting (CO1)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1901851141"/>
                  </p:ext>
                </p:extLst>
              </p:nvPr>
            </p:nvGraphicFramePr>
            <p:xfrm>
              <a:off x="730827" y="1371600"/>
              <a:ext cx="6096000" cy="352329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z="1800" b="1" i="1" smtClean="0">
                                    <a:latin typeface="Cambria Math"/>
                                  </a:rPr>
                                  <m:t>𝒙</m:t>
                                </m:r>
                              </m:oMath>
                            </m:oMathPara>
                          </a14:m>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a:rPr>
                                  <m:t>𝑦</m:t>
                                </m:r>
                              </m:oMath>
                            </m:oMathPara>
                          </a14:m>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i="1">
                                        <a:latin typeface="Cambria Math"/>
                                      </a:rPr>
                                      <m:t>𝑦</m:t>
                                    </m:r>
                                  </m:num>
                                  <m:den>
                                    <m:r>
                                      <a:rPr lang="en-US" sz="1800" i="1">
                                        <a:latin typeface="Cambria Math"/>
                                      </a:rPr>
                                      <m:t>𝑥</m:t>
                                    </m:r>
                                  </m:den>
                                </m:f>
                              </m:oMath>
                            </m:oMathPara>
                          </a14:m>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a:rPr>
                                  <m:t>𝑦</m:t>
                                </m:r>
                                <m:rad>
                                  <m:radPr>
                                    <m:degHide m:val="on"/>
                                    <m:ctrlPr>
                                      <a:rPr lang="en-US" sz="1800" i="1">
                                        <a:latin typeface="Cambria Math" panose="02040503050406030204" pitchFamily="18" charset="0"/>
                                      </a:rPr>
                                    </m:ctrlPr>
                                  </m:radPr>
                                  <m:deg/>
                                  <m:e>
                                    <m:r>
                                      <a:rPr lang="en-US" sz="1800" i="1">
                                        <a:latin typeface="Cambria Math"/>
                                      </a:rPr>
                                      <m:t>𝑥</m:t>
                                    </m:r>
                                  </m:e>
                                </m:rad>
                              </m:oMath>
                            </m:oMathPara>
                          </a14:m>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1" i="1" smtClean="0">
                                        <a:latin typeface="Cambria Math"/>
                                      </a:rPr>
                                      <m:t>𝟏</m:t>
                                    </m:r>
                                  </m:num>
                                  <m:den>
                                    <m:rad>
                                      <m:radPr>
                                        <m:degHide m:val="on"/>
                                        <m:ctrlPr>
                                          <a:rPr lang="en-US" sz="1800" i="1" smtClean="0">
                                            <a:latin typeface="Cambria Math" panose="02040503050406030204" pitchFamily="18" charset="0"/>
                                          </a:rPr>
                                        </m:ctrlPr>
                                      </m:radPr>
                                      <m:deg/>
                                      <m:e>
                                        <m:r>
                                          <a:rPr lang="en-US" sz="1800" i="1">
                                            <a:latin typeface="Cambria Math"/>
                                          </a:rPr>
                                          <m:t>𝑥</m:t>
                                        </m:r>
                                      </m:e>
                                    </m:rad>
                                  </m:den>
                                </m:f>
                              </m:oMath>
                            </m:oMathPara>
                          </a14:m>
                          <a:endParaRPr lang="en-US"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i="1">
                                        <a:latin typeface="Cambria Math"/>
                                      </a:rPr>
                                      <m:t>1</m:t>
                                    </m:r>
                                  </m:num>
                                  <m:den>
                                    <m:sSup>
                                      <m:sSupPr>
                                        <m:ctrlPr>
                                          <a:rPr lang="en-US" sz="1800" i="1">
                                            <a:latin typeface="Cambria Math" panose="02040503050406030204" pitchFamily="18" charset="0"/>
                                          </a:rPr>
                                        </m:ctrlPr>
                                      </m:sSupPr>
                                      <m:e>
                                        <m:r>
                                          <a:rPr lang="en-US" sz="1800" i="1">
                                            <a:latin typeface="Cambria Math"/>
                                          </a:rPr>
                                          <m:t>𝑥</m:t>
                                        </m:r>
                                      </m:e>
                                      <m:sup>
                                        <m:r>
                                          <a:rPr lang="en-US" sz="1800" i="1">
                                            <a:latin typeface="Cambria Math"/>
                                          </a:rPr>
                                          <m:t>2</m:t>
                                        </m:r>
                                      </m:sup>
                                    </m:sSup>
                                  </m:den>
                                </m:f>
                              </m:oMath>
                            </m:oMathPara>
                          </a14:m>
                          <a:endParaRPr lang="en-US" dirty="0">
                            <a:latin typeface="Times New Roman" panose="02020603050405020304" pitchFamily="18" charset="0"/>
                          </a:endParaRPr>
                        </a:p>
                      </a:txBody>
                      <a:tcPr/>
                    </a:tc>
                    <a:extLst>
                      <a:ext uri="{0D108BD9-81ED-4DB2-BD59-A6C34878D82A}">
                        <a16:rowId xmlns:a16="http://schemas.microsoft.com/office/drawing/2014/main" val="10000"/>
                      </a:ext>
                    </a:extLst>
                  </a:tr>
                  <a:tr h="370840">
                    <a:tc>
                      <a:txBody>
                        <a:bodyPr/>
                        <a:lstStyle/>
                        <a:p>
                          <a:r>
                            <a:rPr lang="en-US" dirty="0">
                              <a:latin typeface="Times New Roman" panose="02020603050405020304" pitchFamily="18" charset="0"/>
                            </a:rPr>
                            <a:t>0.1</a:t>
                          </a:r>
                        </a:p>
                      </a:txBody>
                      <a:tcPr/>
                    </a:tc>
                    <a:tc>
                      <a:txBody>
                        <a:bodyPr/>
                        <a:lstStyle/>
                        <a:p>
                          <a:r>
                            <a:rPr lang="en-US" dirty="0">
                              <a:latin typeface="Times New Roman" panose="02020603050405020304" pitchFamily="18" charset="0"/>
                            </a:rPr>
                            <a:t>21</a:t>
                          </a:r>
                        </a:p>
                      </a:txBody>
                      <a:tcPr/>
                    </a:tc>
                    <a:tc>
                      <a:txBody>
                        <a:bodyPr/>
                        <a:lstStyle/>
                        <a:p>
                          <a:r>
                            <a:rPr lang="en-US" dirty="0">
                              <a:latin typeface="Times New Roman" panose="02020603050405020304" pitchFamily="18" charset="0"/>
                            </a:rPr>
                            <a:t>210</a:t>
                          </a:r>
                        </a:p>
                      </a:txBody>
                      <a:tcPr/>
                    </a:tc>
                    <a:tc>
                      <a:txBody>
                        <a:bodyPr/>
                        <a:lstStyle/>
                        <a:p>
                          <a:r>
                            <a:rPr lang="en-US" dirty="0">
                              <a:latin typeface="Times New Roman" panose="02020603050405020304" pitchFamily="18" charset="0"/>
                            </a:rPr>
                            <a:t>6.64078</a:t>
                          </a:r>
                        </a:p>
                      </a:txBody>
                      <a:tcPr/>
                    </a:tc>
                    <a:tc>
                      <a:txBody>
                        <a:bodyPr/>
                        <a:lstStyle/>
                        <a:p>
                          <a:r>
                            <a:rPr lang="en-US" dirty="0">
                              <a:latin typeface="Times New Roman" panose="02020603050405020304" pitchFamily="18" charset="0"/>
                            </a:rPr>
                            <a:t>3.16228</a:t>
                          </a:r>
                        </a:p>
                      </a:txBody>
                      <a:tcPr/>
                    </a:tc>
                    <a:tc>
                      <a:txBody>
                        <a:bodyPr/>
                        <a:lstStyle/>
                        <a:p>
                          <a:r>
                            <a:rPr lang="en-US" dirty="0">
                              <a:latin typeface="Times New Roman" panose="02020603050405020304" pitchFamily="18" charset="0"/>
                            </a:rPr>
                            <a:t>100</a:t>
                          </a:r>
                        </a:p>
                      </a:txBody>
                      <a:tcPr/>
                    </a:tc>
                    <a:extLst>
                      <a:ext uri="{0D108BD9-81ED-4DB2-BD59-A6C34878D82A}">
                        <a16:rowId xmlns:a16="http://schemas.microsoft.com/office/drawing/2014/main" val="10001"/>
                      </a:ext>
                    </a:extLst>
                  </a:tr>
                  <a:tr h="370840">
                    <a:tc>
                      <a:txBody>
                        <a:bodyPr/>
                        <a:lstStyle/>
                        <a:p>
                          <a:r>
                            <a:rPr lang="en-US" dirty="0">
                              <a:latin typeface="Times New Roman" panose="02020603050405020304" pitchFamily="18" charset="0"/>
                            </a:rPr>
                            <a:t>0.2</a:t>
                          </a:r>
                        </a:p>
                      </a:txBody>
                      <a:tcPr/>
                    </a:tc>
                    <a:tc>
                      <a:txBody>
                        <a:bodyPr/>
                        <a:lstStyle/>
                        <a:p>
                          <a:r>
                            <a:rPr lang="en-US" dirty="0">
                              <a:latin typeface="Times New Roman" panose="02020603050405020304" pitchFamily="18" charset="0"/>
                            </a:rPr>
                            <a:t>11</a:t>
                          </a:r>
                        </a:p>
                      </a:txBody>
                      <a:tcPr/>
                    </a:tc>
                    <a:tc>
                      <a:txBody>
                        <a:bodyPr/>
                        <a:lstStyle/>
                        <a:p>
                          <a:r>
                            <a:rPr lang="en-US" dirty="0">
                              <a:latin typeface="Times New Roman" panose="02020603050405020304" pitchFamily="18" charset="0"/>
                            </a:rPr>
                            <a:t>55</a:t>
                          </a:r>
                        </a:p>
                      </a:txBody>
                      <a:tcPr/>
                    </a:tc>
                    <a:tc>
                      <a:txBody>
                        <a:bodyPr/>
                        <a:lstStyle/>
                        <a:p>
                          <a:r>
                            <a:rPr lang="en-US" dirty="0">
                              <a:latin typeface="Times New Roman" panose="02020603050405020304" pitchFamily="18" charset="0"/>
                            </a:rPr>
                            <a:t>4.91935</a:t>
                          </a:r>
                        </a:p>
                      </a:txBody>
                      <a:tcPr/>
                    </a:tc>
                    <a:tc>
                      <a:txBody>
                        <a:bodyPr/>
                        <a:lstStyle/>
                        <a:p>
                          <a:r>
                            <a:rPr lang="en-US" dirty="0">
                              <a:latin typeface="Times New Roman" panose="02020603050405020304" pitchFamily="18" charset="0"/>
                            </a:rPr>
                            <a:t>2.23607</a:t>
                          </a:r>
                        </a:p>
                      </a:txBody>
                      <a:tcPr/>
                    </a:tc>
                    <a:tc>
                      <a:txBody>
                        <a:bodyPr/>
                        <a:lstStyle/>
                        <a:p>
                          <a:r>
                            <a:rPr lang="en-US" dirty="0">
                              <a:latin typeface="Times New Roman" panose="02020603050405020304" pitchFamily="18" charset="0"/>
                            </a:rPr>
                            <a:t>25</a:t>
                          </a:r>
                        </a:p>
                      </a:txBody>
                      <a:tcPr/>
                    </a:tc>
                    <a:extLst>
                      <a:ext uri="{0D108BD9-81ED-4DB2-BD59-A6C34878D82A}">
                        <a16:rowId xmlns:a16="http://schemas.microsoft.com/office/drawing/2014/main" val="10002"/>
                      </a:ext>
                    </a:extLst>
                  </a:tr>
                  <a:tr h="370840">
                    <a:tc>
                      <a:txBody>
                        <a:bodyPr/>
                        <a:lstStyle/>
                        <a:p>
                          <a:r>
                            <a:rPr lang="en-US" dirty="0">
                              <a:latin typeface="Times New Roman" panose="02020603050405020304" pitchFamily="18" charset="0"/>
                            </a:rPr>
                            <a:t>0.4</a:t>
                          </a:r>
                        </a:p>
                      </a:txBody>
                      <a:tcPr/>
                    </a:tc>
                    <a:tc>
                      <a:txBody>
                        <a:bodyPr/>
                        <a:lstStyle/>
                        <a:p>
                          <a:r>
                            <a:rPr lang="en-US" dirty="0">
                              <a:latin typeface="Times New Roman" panose="02020603050405020304" pitchFamily="18" charset="0"/>
                            </a:rPr>
                            <a:t>7</a:t>
                          </a:r>
                        </a:p>
                      </a:txBody>
                      <a:tcPr/>
                    </a:tc>
                    <a:tc>
                      <a:txBody>
                        <a:bodyPr/>
                        <a:lstStyle/>
                        <a:p>
                          <a:r>
                            <a:rPr lang="en-US" dirty="0">
                              <a:latin typeface="Times New Roman" panose="02020603050405020304" pitchFamily="18" charset="0"/>
                            </a:rPr>
                            <a:t>17.5</a:t>
                          </a:r>
                        </a:p>
                      </a:txBody>
                      <a:tcPr/>
                    </a:tc>
                    <a:tc>
                      <a:txBody>
                        <a:bodyPr/>
                        <a:lstStyle/>
                        <a:p>
                          <a:r>
                            <a:rPr lang="en-US" dirty="0">
                              <a:latin typeface="Times New Roman" panose="02020603050405020304" pitchFamily="18" charset="0"/>
                            </a:rPr>
                            <a:t>4.42719</a:t>
                          </a:r>
                        </a:p>
                      </a:txBody>
                      <a:tcPr/>
                    </a:tc>
                    <a:tc>
                      <a:txBody>
                        <a:bodyPr/>
                        <a:lstStyle/>
                        <a:p>
                          <a:r>
                            <a:rPr lang="en-US" dirty="0">
                              <a:latin typeface="Times New Roman" panose="02020603050405020304" pitchFamily="18" charset="0"/>
                            </a:rPr>
                            <a:t>1.58114</a:t>
                          </a:r>
                        </a:p>
                      </a:txBody>
                      <a:tcPr/>
                    </a:tc>
                    <a:tc>
                      <a:txBody>
                        <a:bodyPr/>
                        <a:lstStyle/>
                        <a:p>
                          <a:r>
                            <a:rPr lang="en-US" dirty="0">
                              <a:latin typeface="Times New Roman" panose="02020603050405020304" pitchFamily="18" charset="0"/>
                            </a:rPr>
                            <a:t>6.25</a:t>
                          </a:r>
                        </a:p>
                      </a:txBody>
                      <a:tcPr/>
                    </a:tc>
                    <a:extLst>
                      <a:ext uri="{0D108BD9-81ED-4DB2-BD59-A6C34878D82A}">
                        <a16:rowId xmlns:a16="http://schemas.microsoft.com/office/drawing/2014/main" val="10003"/>
                      </a:ext>
                    </a:extLst>
                  </a:tr>
                  <a:tr h="370840">
                    <a:tc>
                      <a:txBody>
                        <a:bodyPr/>
                        <a:lstStyle/>
                        <a:p>
                          <a:r>
                            <a:rPr lang="en-US" dirty="0">
                              <a:latin typeface="Times New Roman" panose="02020603050405020304" pitchFamily="18" charset="0"/>
                            </a:rPr>
                            <a:t>0.5</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12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rPr>
                            <a:t>4.24264</a:t>
                          </a:r>
                        </a:p>
                      </a:txBody>
                      <a:tcPr/>
                    </a:tc>
                    <a:tc>
                      <a:txBody>
                        <a:bodyPr/>
                        <a:lstStyle/>
                        <a:p>
                          <a:r>
                            <a:rPr lang="en-US" dirty="0">
                              <a:latin typeface="Times New Roman" panose="02020603050405020304" pitchFamily="18" charset="0"/>
                            </a:rPr>
                            <a:t>1.41421</a:t>
                          </a:r>
                        </a:p>
                      </a:txBody>
                      <a:tcPr/>
                    </a:tc>
                    <a:tc>
                      <a:txBody>
                        <a:bodyPr/>
                        <a:lstStyle/>
                        <a:p>
                          <a:r>
                            <a:rPr lang="en-US" dirty="0">
                              <a:latin typeface="Times New Roman" panose="02020603050405020304" pitchFamily="18" charset="0"/>
                            </a:rPr>
                            <a:t>4</a:t>
                          </a:r>
                        </a:p>
                      </a:txBody>
                      <a:tcPr/>
                    </a:tc>
                    <a:extLst>
                      <a:ext uri="{0D108BD9-81ED-4DB2-BD59-A6C34878D82A}">
                        <a16:rowId xmlns:a16="http://schemas.microsoft.com/office/drawing/2014/main" val="10004"/>
                      </a:ext>
                    </a:extLst>
                  </a:tr>
                  <a:tr h="370840">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5</a:t>
                          </a:r>
                        </a:p>
                      </a:txBody>
                      <a:tcPr/>
                    </a:tc>
                    <a:tc>
                      <a:txBody>
                        <a:bodyPr/>
                        <a:lstStyle/>
                        <a:p>
                          <a:r>
                            <a:rPr lang="en-US" dirty="0">
                              <a:latin typeface="Times New Roman" panose="02020603050405020304" pitchFamily="18" charset="0"/>
                            </a:rPr>
                            <a:t>5</a:t>
                          </a:r>
                        </a:p>
                      </a:txBody>
                      <a:tcPr/>
                    </a:tc>
                    <a:tc>
                      <a:txBody>
                        <a:bodyPr/>
                        <a:lstStyle/>
                        <a:p>
                          <a:r>
                            <a:rPr lang="en-US" dirty="0">
                              <a:latin typeface="Times New Roman" panose="02020603050405020304" pitchFamily="18" charset="0"/>
                            </a:rPr>
                            <a:t>5</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1</a:t>
                          </a:r>
                        </a:p>
                      </a:txBody>
                      <a:tcPr/>
                    </a:tc>
                    <a:extLst>
                      <a:ext uri="{0D108BD9-81ED-4DB2-BD59-A6C34878D82A}">
                        <a16:rowId xmlns:a16="http://schemas.microsoft.com/office/drawing/2014/main" val="10005"/>
                      </a:ext>
                    </a:extLst>
                  </a:tr>
                  <a:tr h="370840">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8.48528</a:t>
                          </a:r>
                        </a:p>
                      </a:txBody>
                      <a:tcPr/>
                    </a:tc>
                    <a:tc>
                      <a:txBody>
                        <a:bodyPr/>
                        <a:lstStyle/>
                        <a:p>
                          <a:r>
                            <a:rPr lang="en-US" dirty="0">
                              <a:latin typeface="Times New Roman" panose="02020603050405020304" pitchFamily="18" charset="0"/>
                            </a:rPr>
                            <a:t>0.70711</a:t>
                          </a:r>
                        </a:p>
                      </a:txBody>
                      <a:tcPr/>
                    </a:tc>
                    <a:tc>
                      <a:txBody>
                        <a:bodyPr/>
                        <a:lstStyle/>
                        <a:p>
                          <a:r>
                            <a:rPr lang="en-US" dirty="0">
                              <a:latin typeface="Times New Roman" panose="02020603050405020304" pitchFamily="18" charset="0"/>
                            </a:rPr>
                            <a:t>0.25</a:t>
                          </a:r>
                        </a:p>
                      </a:txBody>
                      <a:tcPr/>
                    </a:tc>
                    <a:extLst>
                      <a:ext uri="{0D108BD9-81ED-4DB2-BD59-A6C34878D82A}">
                        <a16:rowId xmlns:a16="http://schemas.microsoft.com/office/drawing/2014/main" val="10006"/>
                      </a:ext>
                    </a:extLst>
                  </a:tr>
                  <a:tr h="370840">
                    <a:tc>
                      <a:txBody>
                        <a:bodyPr/>
                        <a:lstStyle/>
                        <a:p>
                          <a:r>
                            <a:rPr lang="en-US" dirty="0">
                              <a:latin typeface="Times New Roman" panose="02020603050405020304" pitchFamily="18" charset="0"/>
                            </a:rPr>
                            <a:t>4.2</a:t>
                          </a:r>
                        </a:p>
                      </a:txBody>
                      <a:tcPr/>
                    </a:tc>
                    <a:tc>
                      <a:txBody>
                        <a:bodyPr/>
                        <a:lstStyle/>
                        <a:p>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302.5</a:t>
                          </a:r>
                        </a:p>
                      </a:txBody>
                      <a:tcPr/>
                    </a:tc>
                    <a:tc>
                      <a:txBody>
                        <a:bodyPr/>
                        <a:lstStyle/>
                        <a:p>
                          <a:r>
                            <a:rPr lang="en-US" dirty="0">
                              <a:latin typeface="Times New Roman" panose="02020603050405020304" pitchFamily="18" charset="0"/>
                            </a:rPr>
                            <a:t>33.71524</a:t>
                          </a:r>
                        </a:p>
                      </a:txBody>
                      <a:tcPr/>
                    </a:tc>
                    <a:tc>
                      <a:txBody>
                        <a:bodyPr/>
                        <a:lstStyle/>
                        <a:p>
                          <a:r>
                            <a:rPr lang="en-US" dirty="0">
                              <a:latin typeface="Times New Roman" panose="02020603050405020304" pitchFamily="18" charset="0"/>
                            </a:rPr>
                            <a:t>10.10081</a:t>
                          </a:r>
                        </a:p>
                      </a:txBody>
                      <a:tcPr/>
                    </a:tc>
                    <a:tc>
                      <a:txBody>
                        <a:bodyPr/>
                        <a:lstStyle/>
                        <a:p>
                          <a:r>
                            <a:rPr lang="en-US" dirty="0">
                              <a:latin typeface="Times New Roman" panose="02020603050405020304" pitchFamily="18" charset="0"/>
                            </a:rPr>
                            <a:t>136.5</a:t>
                          </a:r>
                        </a:p>
                      </a:txBody>
                      <a:tcPr/>
                    </a:tc>
                    <a:extLst>
                      <a:ext uri="{0D108BD9-81ED-4DB2-BD59-A6C34878D82A}">
                        <a16:rowId xmlns:a16="http://schemas.microsoft.com/office/drawing/2014/main" val="10007"/>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901851141"/>
                  </p:ext>
                </p:extLst>
              </p:nvPr>
            </p:nvGraphicFramePr>
            <p:xfrm>
              <a:off x="730827" y="1371600"/>
              <a:ext cx="6096000" cy="352329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658178">
                    <a:tc>
                      <a:txBody>
                        <a:bodyPr/>
                        <a:lstStyle/>
                        <a:p>
                          <a:endParaRPr lang="en-US"/>
                        </a:p>
                      </a:txBody>
                      <a:tcPr>
                        <a:blipFill>
                          <a:blip r:embed="rId3"/>
                          <a:stretch>
                            <a:fillRect l="-599" t="-1852" r="-502395" b="-450000"/>
                          </a:stretch>
                        </a:blipFill>
                      </a:tcPr>
                    </a:tc>
                    <a:tc>
                      <a:txBody>
                        <a:bodyPr/>
                        <a:lstStyle/>
                        <a:p>
                          <a:endParaRPr lang="en-US"/>
                        </a:p>
                      </a:txBody>
                      <a:tcPr>
                        <a:blipFill>
                          <a:blip r:embed="rId3"/>
                          <a:stretch>
                            <a:fillRect l="-100599" t="-1852" r="-402395" b="-450000"/>
                          </a:stretch>
                        </a:blipFill>
                      </a:tcPr>
                    </a:tc>
                    <a:tc>
                      <a:txBody>
                        <a:bodyPr/>
                        <a:lstStyle/>
                        <a:p>
                          <a:endParaRPr lang="en-US"/>
                        </a:p>
                      </a:txBody>
                      <a:tcPr>
                        <a:blipFill>
                          <a:blip r:embed="rId3"/>
                          <a:stretch>
                            <a:fillRect l="-200599" t="-1852" r="-302395" b="-450000"/>
                          </a:stretch>
                        </a:blipFill>
                      </a:tcPr>
                    </a:tc>
                    <a:tc>
                      <a:txBody>
                        <a:bodyPr/>
                        <a:lstStyle/>
                        <a:p>
                          <a:endParaRPr lang="en-US"/>
                        </a:p>
                      </a:txBody>
                      <a:tcPr>
                        <a:blipFill>
                          <a:blip r:embed="rId3"/>
                          <a:stretch>
                            <a:fillRect l="-302410" t="-1852" r="-204217" b="-450000"/>
                          </a:stretch>
                        </a:blipFill>
                      </a:tcPr>
                    </a:tc>
                    <a:tc>
                      <a:txBody>
                        <a:bodyPr/>
                        <a:lstStyle/>
                        <a:p>
                          <a:endParaRPr lang="en-US"/>
                        </a:p>
                      </a:txBody>
                      <a:tcPr>
                        <a:blipFill>
                          <a:blip r:embed="rId3"/>
                          <a:stretch>
                            <a:fillRect l="-400000" t="-1852" r="-102994" b="-450000"/>
                          </a:stretch>
                        </a:blipFill>
                      </a:tcPr>
                    </a:tc>
                    <a:tc>
                      <a:txBody>
                        <a:bodyPr/>
                        <a:lstStyle/>
                        <a:p>
                          <a:endParaRPr lang="en-US"/>
                        </a:p>
                      </a:txBody>
                      <a:tcPr>
                        <a:blipFill>
                          <a:blip r:embed="rId3"/>
                          <a:stretch>
                            <a:fillRect l="-500000" t="-1852" r="-2994" b="-450000"/>
                          </a:stretch>
                        </a:blipFill>
                      </a:tcPr>
                    </a:tc>
                    <a:extLst>
                      <a:ext uri="{0D108BD9-81ED-4DB2-BD59-A6C34878D82A}">
                        <a16:rowId xmlns:a16="http://schemas.microsoft.com/office/drawing/2014/main" val="10000"/>
                      </a:ext>
                    </a:extLst>
                  </a:tr>
                  <a:tr h="370840">
                    <a:tc>
                      <a:txBody>
                        <a:bodyPr/>
                        <a:lstStyle/>
                        <a:p>
                          <a:r>
                            <a:rPr lang="en-US" dirty="0">
                              <a:latin typeface="Times New Roman" panose="02020603050405020304" pitchFamily="18" charset="0"/>
                            </a:rPr>
                            <a:t>0.1</a:t>
                          </a:r>
                        </a:p>
                      </a:txBody>
                      <a:tcPr/>
                    </a:tc>
                    <a:tc>
                      <a:txBody>
                        <a:bodyPr/>
                        <a:lstStyle/>
                        <a:p>
                          <a:r>
                            <a:rPr lang="en-US" dirty="0">
                              <a:latin typeface="Times New Roman" panose="02020603050405020304" pitchFamily="18" charset="0"/>
                            </a:rPr>
                            <a:t>21</a:t>
                          </a:r>
                        </a:p>
                      </a:txBody>
                      <a:tcPr/>
                    </a:tc>
                    <a:tc>
                      <a:txBody>
                        <a:bodyPr/>
                        <a:lstStyle/>
                        <a:p>
                          <a:r>
                            <a:rPr lang="en-US" dirty="0">
                              <a:latin typeface="Times New Roman" panose="02020603050405020304" pitchFamily="18" charset="0"/>
                            </a:rPr>
                            <a:t>210</a:t>
                          </a:r>
                        </a:p>
                      </a:txBody>
                      <a:tcPr/>
                    </a:tc>
                    <a:tc>
                      <a:txBody>
                        <a:bodyPr/>
                        <a:lstStyle/>
                        <a:p>
                          <a:r>
                            <a:rPr lang="en-US" dirty="0">
                              <a:latin typeface="Times New Roman" panose="02020603050405020304" pitchFamily="18" charset="0"/>
                            </a:rPr>
                            <a:t>6.64078</a:t>
                          </a:r>
                        </a:p>
                      </a:txBody>
                      <a:tcPr/>
                    </a:tc>
                    <a:tc>
                      <a:txBody>
                        <a:bodyPr/>
                        <a:lstStyle/>
                        <a:p>
                          <a:r>
                            <a:rPr lang="en-US" dirty="0">
                              <a:latin typeface="Times New Roman" panose="02020603050405020304" pitchFamily="18" charset="0"/>
                            </a:rPr>
                            <a:t>3.16228</a:t>
                          </a:r>
                        </a:p>
                      </a:txBody>
                      <a:tcPr/>
                    </a:tc>
                    <a:tc>
                      <a:txBody>
                        <a:bodyPr/>
                        <a:lstStyle/>
                        <a:p>
                          <a:r>
                            <a:rPr lang="en-US" dirty="0">
                              <a:latin typeface="Times New Roman" panose="02020603050405020304" pitchFamily="18" charset="0"/>
                            </a:rPr>
                            <a:t>100</a:t>
                          </a:r>
                        </a:p>
                      </a:txBody>
                      <a:tcPr/>
                    </a:tc>
                    <a:extLst>
                      <a:ext uri="{0D108BD9-81ED-4DB2-BD59-A6C34878D82A}">
                        <a16:rowId xmlns:a16="http://schemas.microsoft.com/office/drawing/2014/main" val="10001"/>
                      </a:ext>
                    </a:extLst>
                  </a:tr>
                  <a:tr h="370840">
                    <a:tc>
                      <a:txBody>
                        <a:bodyPr/>
                        <a:lstStyle/>
                        <a:p>
                          <a:r>
                            <a:rPr lang="en-US" dirty="0">
                              <a:latin typeface="Times New Roman" panose="02020603050405020304" pitchFamily="18" charset="0"/>
                            </a:rPr>
                            <a:t>0.2</a:t>
                          </a:r>
                        </a:p>
                      </a:txBody>
                      <a:tcPr/>
                    </a:tc>
                    <a:tc>
                      <a:txBody>
                        <a:bodyPr/>
                        <a:lstStyle/>
                        <a:p>
                          <a:r>
                            <a:rPr lang="en-US" dirty="0">
                              <a:latin typeface="Times New Roman" panose="02020603050405020304" pitchFamily="18" charset="0"/>
                            </a:rPr>
                            <a:t>11</a:t>
                          </a:r>
                        </a:p>
                      </a:txBody>
                      <a:tcPr/>
                    </a:tc>
                    <a:tc>
                      <a:txBody>
                        <a:bodyPr/>
                        <a:lstStyle/>
                        <a:p>
                          <a:r>
                            <a:rPr lang="en-US" dirty="0">
                              <a:latin typeface="Times New Roman" panose="02020603050405020304" pitchFamily="18" charset="0"/>
                            </a:rPr>
                            <a:t>55</a:t>
                          </a:r>
                        </a:p>
                      </a:txBody>
                      <a:tcPr/>
                    </a:tc>
                    <a:tc>
                      <a:txBody>
                        <a:bodyPr/>
                        <a:lstStyle/>
                        <a:p>
                          <a:r>
                            <a:rPr lang="en-US" dirty="0">
                              <a:latin typeface="Times New Roman" panose="02020603050405020304" pitchFamily="18" charset="0"/>
                            </a:rPr>
                            <a:t>4.91935</a:t>
                          </a:r>
                        </a:p>
                      </a:txBody>
                      <a:tcPr/>
                    </a:tc>
                    <a:tc>
                      <a:txBody>
                        <a:bodyPr/>
                        <a:lstStyle/>
                        <a:p>
                          <a:r>
                            <a:rPr lang="en-US" dirty="0">
                              <a:latin typeface="Times New Roman" panose="02020603050405020304" pitchFamily="18" charset="0"/>
                            </a:rPr>
                            <a:t>2.23607</a:t>
                          </a:r>
                        </a:p>
                      </a:txBody>
                      <a:tcPr/>
                    </a:tc>
                    <a:tc>
                      <a:txBody>
                        <a:bodyPr/>
                        <a:lstStyle/>
                        <a:p>
                          <a:r>
                            <a:rPr lang="en-US" dirty="0">
                              <a:latin typeface="Times New Roman" panose="02020603050405020304" pitchFamily="18" charset="0"/>
                            </a:rPr>
                            <a:t>25</a:t>
                          </a:r>
                        </a:p>
                      </a:txBody>
                      <a:tcPr/>
                    </a:tc>
                    <a:extLst>
                      <a:ext uri="{0D108BD9-81ED-4DB2-BD59-A6C34878D82A}">
                        <a16:rowId xmlns:a16="http://schemas.microsoft.com/office/drawing/2014/main" val="10002"/>
                      </a:ext>
                    </a:extLst>
                  </a:tr>
                  <a:tr h="370840">
                    <a:tc>
                      <a:txBody>
                        <a:bodyPr/>
                        <a:lstStyle/>
                        <a:p>
                          <a:r>
                            <a:rPr lang="en-US" dirty="0">
                              <a:latin typeface="Times New Roman" panose="02020603050405020304" pitchFamily="18" charset="0"/>
                            </a:rPr>
                            <a:t>0.4</a:t>
                          </a:r>
                        </a:p>
                      </a:txBody>
                      <a:tcPr/>
                    </a:tc>
                    <a:tc>
                      <a:txBody>
                        <a:bodyPr/>
                        <a:lstStyle/>
                        <a:p>
                          <a:r>
                            <a:rPr lang="en-US" dirty="0">
                              <a:latin typeface="Times New Roman" panose="02020603050405020304" pitchFamily="18" charset="0"/>
                            </a:rPr>
                            <a:t>7</a:t>
                          </a:r>
                        </a:p>
                      </a:txBody>
                      <a:tcPr/>
                    </a:tc>
                    <a:tc>
                      <a:txBody>
                        <a:bodyPr/>
                        <a:lstStyle/>
                        <a:p>
                          <a:r>
                            <a:rPr lang="en-US" dirty="0">
                              <a:latin typeface="Times New Roman" panose="02020603050405020304" pitchFamily="18" charset="0"/>
                            </a:rPr>
                            <a:t>17.5</a:t>
                          </a:r>
                        </a:p>
                      </a:txBody>
                      <a:tcPr/>
                    </a:tc>
                    <a:tc>
                      <a:txBody>
                        <a:bodyPr/>
                        <a:lstStyle/>
                        <a:p>
                          <a:r>
                            <a:rPr lang="en-US" dirty="0">
                              <a:latin typeface="Times New Roman" panose="02020603050405020304" pitchFamily="18" charset="0"/>
                            </a:rPr>
                            <a:t>4.42719</a:t>
                          </a:r>
                        </a:p>
                      </a:txBody>
                      <a:tcPr/>
                    </a:tc>
                    <a:tc>
                      <a:txBody>
                        <a:bodyPr/>
                        <a:lstStyle/>
                        <a:p>
                          <a:r>
                            <a:rPr lang="en-US" dirty="0">
                              <a:latin typeface="Times New Roman" panose="02020603050405020304" pitchFamily="18" charset="0"/>
                            </a:rPr>
                            <a:t>1.58114</a:t>
                          </a:r>
                        </a:p>
                      </a:txBody>
                      <a:tcPr/>
                    </a:tc>
                    <a:tc>
                      <a:txBody>
                        <a:bodyPr/>
                        <a:lstStyle/>
                        <a:p>
                          <a:r>
                            <a:rPr lang="en-US" dirty="0">
                              <a:latin typeface="Times New Roman" panose="02020603050405020304" pitchFamily="18" charset="0"/>
                            </a:rPr>
                            <a:t>6.25</a:t>
                          </a:r>
                        </a:p>
                      </a:txBody>
                      <a:tcPr/>
                    </a:tc>
                    <a:extLst>
                      <a:ext uri="{0D108BD9-81ED-4DB2-BD59-A6C34878D82A}">
                        <a16:rowId xmlns:a16="http://schemas.microsoft.com/office/drawing/2014/main" val="10003"/>
                      </a:ext>
                    </a:extLst>
                  </a:tr>
                  <a:tr h="370840">
                    <a:tc>
                      <a:txBody>
                        <a:bodyPr/>
                        <a:lstStyle/>
                        <a:p>
                          <a:r>
                            <a:rPr lang="en-US" dirty="0">
                              <a:latin typeface="Times New Roman" panose="02020603050405020304" pitchFamily="18" charset="0"/>
                            </a:rPr>
                            <a:t>0.5</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12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rPr>
                            <a:t>4.24264</a:t>
                          </a:r>
                        </a:p>
                      </a:txBody>
                      <a:tcPr/>
                    </a:tc>
                    <a:tc>
                      <a:txBody>
                        <a:bodyPr/>
                        <a:lstStyle/>
                        <a:p>
                          <a:r>
                            <a:rPr lang="en-US" dirty="0">
                              <a:latin typeface="Times New Roman" panose="02020603050405020304" pitchFamily="18" charset="0"/>
                            </a:rPr>
                            <a:t>1.41421</a:t>
                          </a:r>
                        </a:p>
                      </a:txBody>
                      <a:tcPr/>
                    </a:tc>
                    <a:tc>
                      <a:txBody>
                        <a:bodyPr/>
                        <a:lstStyle/>
                        <a:p>
                          <a:r>
                            <a:rPr lang="en-US" dirty="0">
                              <a:latin typeface="Times New Roman" panose="02020603050405020304" pitchFamily="18" charset="0"/>
                            </a:rPr>
                            <a:t>4</a:t>
                          </a:r>
                        </a:p>
                      </a:txBody>
                      <a:tcPr/>
                    </a:tc>
                    <a:extLst>
                      <a:ext uri="{0D108BD9-81ED-4DB2-BD59-A6C34878D82A}">
                        <a16:rowId xmlns:a16="http://schemas.microsoft.com/office/drawing/2014/main" val="10004"/>
                      </a:ext>
                    </a:extLst>
                  </a:tr>
                  <a:tr h="370840">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5</a:t>
                          </a:r>
                        </a:p>
                      </a:txBody>
                      <a:tcPr/>
                    </a:tc>
                    <a:tc>
                      <a:txBody>
                        <a:bodyPr/>
                        <a:lstStyle/>
                        <a:p>
                          <a:r>
                            <a:rPr lang="en-US" dirty="0">
                              <a:latin typeface="Times New Roman" panose="02020603050405020304" pitchFamily="18" charset="0"/>
                            </a:rPr>
                            <a:t>5</a:t>
                          </a:r>
                        </a:p>
                      </a:txBody>
                      <a:tcPr/>
                    </a:tc>
                    <a:tc>
                      <a:txBody>
                        <a:bodyPr/>
                        <a:lstStyle/>
                        <a:p>
                          <a:r>
                            <a:rPr lang="en-US" dirty="0">
                              <a:latin typeface="Times New Roman" panose="02020603050405020304" pitchFamily="18" charset="0"/>
                            </a:rPr>
                            <a:t>5</a:t>
                          </a:r>
                        </a:p>
                      </a:txBody>
                      <a:tcPr/>
                    </a:tc>
                    <a:tc>
                      <a:txBody>
                        <a:bodyPr/>
                        <a:lstStyle/>
                        <a:p>
                          <a:r>
                            <a:rPr lang="en-US" dirty="0">
                              <a:latin typeface="Times New Roman" panose="02020603050405020304" pitchFamily="18" charset="0"/>
                            </a:rPr>
                            <a:t>1</a:t>
                          </a:r>
                        </a:p>
                      </a:txBody>
                      <a:tcPr/>
                    </a:tc>
                    <a:tc>
                      <a:txBody>
                        <a:bodyPr/>
                        <a:lstStyle/>
                        <a:p>
                          <a:r>
                            <a:rPr lang="en-US" dirty="0">
                              <a:latin typeface="Times New Roman" panose="02020603050405020304" pitchFamily="18" charset="0"/>
                            </a:rPr>
                            <a:t>1</a:t>
                          </a:r>
                        </a:p>
                      </a:txBody>
                      <a:tcPr/>
                    </a:tc>
                    <a:extLst>
                      <a:ext uri="{0D108BD9-81ED-4DB2-BD59-A6C34878D82A}">
                        <a16:rowId xmlns:a16="http://schemas.microsoft.com/office/drawing/2014/main" val="10005"/>
                      </a:ext>
                    </a:extLst>
                  </a:tr>
                  <a:tr h="370840">
                    <a:tc>
                      <a:txBody>
                        <a:bodyPr/>
                        <a:lstStyle/>
                        <a:p>
                          <a:r>
                            <a:rPr lang="en-US" dirty="0">
                              <a:latin typeface="Times New Roman" panose="02020603050405020304" pitchFamily="18" charset="0"/>
                            </a:rPr>
                            <a:t>2</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3</a:t>
                          </a:r>
                        </a:p>
                      </a:txBody>
                      <a:tcPr/>
                    </a:tc>
                    <a:tc>
                      <a:txBody>
                        <a:bodyPr/>
                        <a:lstStyle/>
                        <a:p>
                          <a:r>
                            <a:rPr lang="en-US" dirty="0">
                              <a:latin typeface="Times New Roman" panose="02020603050405020304" pitchFamily="18" charset="0"/>
                            </a:rPr>
                            <a:t>8.48528</a:t>
                          </a:r>
                        </a:p>
                      </a:txBody>
                      <a:tcPr/>
                    </a:tc>
                    <a:tc>
                      <a:txBody>
                        <a:bodyPr/>
                        <a:lstStyle/>
                        <a:p>
                          <a:r>
                            <a:rPr lang="en-US" dirty="0">
                              <a:latin typeface="Times New Roman" panose="02020603050405020304" pitchFamily="18" charset="0"/>
                            </a:rPr>
                            <a:t>0.70711</a:t>
                          </a:r>
                        </a:p>
                      </a:txBody>
                      <a:tcPr/>
                    </a:tc>
                    <a:tc>
                      <a:txBody>
                        <a:bodyPr/>
                        <a:lstStyle/>
                        <a:p>
                          <a:r>
                            <a:rPr lang="en-US" dirty="0">
                              <a:latin typeface="Times New Roman" panose="02020603050405020304" pitchFamily="18" charset="0"/>
                            </a:rPr>
                            <a:t>0.25</a:t>
                          </a:r>
                        </a:p>
                      </a:txBody>
                      <a:tcPr/>
                    </a:tc>
                    <a:extLst>
                      <a:ext uri="{0D108BD9-81ED-4DB2-BD59-A6C34878D82A}">
                        <a16:rowId xmlns:a16="http://schemas.microsoft.com/office/drawing/2014/main" val="10006"/>
                      </a:ext>
                    </a:extLst>
                  </a:tr>
                  <a:tr h="640080">
                    <a:tc>
                      <a:txBody>
                        <a:bodyPr/>
                        <a:lstStyle/>
                        <a:p>
                          <a:r>
                            <a:rPr lang="en-US" dirty="0">
                              <a:latin typeface="Times New Roman" panose="02020603050405020304" pitchFamily="18" charset="0"/>
                            </a:rPr>
                            <a:t>4.2</a:t>
                          </a:r>
                        </a:p>
                      </a:txBody>
                      <a:tcPr/>
                    </a:tc>
                    <a:tc>
                      <a:txBody>
                        <a:bodyPr/>
                        <a:lstStyle/>
                        <a:p>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302.5</a:t>
                          </a:r>
                        </a:p>
                      </a:txBody>
                      <a:tcPr/>
                    </a:tc>
                    <a:tc>
                      <a:txBody>
                        <a:bodyPr/>
                        <a:lstStyle/>
                        <a:p>
                          <a:r>
                            <a:rPr lang="en-US" dirty="0">
                              <a:latin typeface="Times New Roman" panose="02020603050405020304" pitchFamily="18" charset="0"/>
                            </a:rPr>
                            <a:t>33.71524</a:t>
                          </a:r>
                        </a:p>
                      </a:txBody>
                      <a:tcPr/>
                    </a:tc>
                    <a:tc>
                      <a:txBody>
                        <a:bodyPr/>
                        <a:lstStyle/>
                        <a:p>
                          <a:r>
                            <a:rPr lang="en-US" dirty="0">
                              <a:latin typeface="Times New Roman" panose="02020603050405020304" pitchFamily="18" charset="0"/>
                            </a:rPr>
                            <a:t>10.10081</a:t>
                          </a:r>
                        </a:p>
                      </a:txBody>
                      <a:tcPr/>
                    </a:tc>
                    <a:tc>
                      <a:txBody>
                        <a:bodyPr/>
                        <a:lstStyle/>
                        <a:p>
                          <a:r>
                            <a:rPr lang="en-US" dirty="0">
                              <a:latin typeface="Times New Roman" panose="02020603050405020304" pitchFamily="18" charset="0"/>
                            </a:rPr>
                            <a:t>136.5</a:t>
                          </a:r>
                        </a:p>
                      </a:txBody>
                      <a:tcPr/>
                    </a:tc>
                    <a:extLst>
                      <a:ext uri="{0D108BD9-81ED-4DB2-BD59-A6C34878D82A}">
                        <a16:rowId xmlns:a16="http://schemas.microsoft.com/office/drawing/2014/main" val="10007"/>
                      </a:ext>
                    </a:extLst>
                  </a:tr>
                </a:tbl>
              </a:graphicData>
            </a:graphic>
          </p:graphicFrame>
        </mc:Fallback>
      </mc:AlternateContent>
    </p:spTree>
    <p:extLst>
      <p:ext uri="{BB962C8B-B14F-4D97-AF65-F5344CB8AC3E}">
        <p14:creationId xmlns:p14="http://schemas.microsoft.com/office/powerpoint/2010/main" val="618419525"/>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14:m>
                  <m:oMathPara xmlns:m="http://schemas.openxmlformats.org/officeDocument/2006/math">
                    <m:oMathParaPr>
                      <m:jc m:val="left"/>
                    </m:oMathParaPr>
                    <m:oMath xmlns:m="http://schemas.openxmlformats.org/officeDocument/2006/math">
                      <m:r>
                        <a:rPr lang="en-US" sz="2200" b="0" i="1" smtClean="0">
                          <a:latin typeface="Cambria Math"/>
                        </a:rPr>
                        <m:t>33,71524</m:t>
                      </m:r>
                      <m:r>
                        <a:rPr lang="en-US" sz="2200" i="1">
                          <a:latin typeface="Cambria Math"/>
                        </a:rPr>
                        <m:t>=10.10081</m:t>
                      </m:r>
                      <m:sSub>
                        <m:sSubPr>
                          <m:ctrlPr>
                            <a:rPr lang="en-US" sz="2200" i="1">
                              <a:latin typeface="Cambria Math" panose="02040503050406030204" pitchFamily="18" charset="0"/>
                            </a:rPr>
                          </m:ctrlPr>
                        </m:sSubPr>
                        <m:e>
                          <m:r>
                            <a:rPr lang="en-US" sz="2200" i="1">
                              <a:latin typeface="Cambria Math"/>
                            </a:rPr>
                            <m:t>𝑐</m:t>
                          </m:r>
                        </m:e>
                        <m:sub>
                          <m:r>
                            <a:rPr lang="en-US" sz="2200" b="0" i="1" smtClean="0">
                              <a:latin typeface="Cambria Math"/>
                            </a:rPr>
                            <m:t>0</m:t>
                          </m:r>
                        </m:sub>
                      </m:sSub>
                      <m:r>
                        <a:rPr lang="en-US" sz="2200" b="0" i="1" smtClean="0">
                          <a:latin typeface="Cambria Math"/>
                        </a:rPr>
                        <m:t>+4.2</m:t>
                      </m:r>
                      <m:sSub>
                        <m:sSubPr>
                          <m:ctrlPr>
                            <a:rPr lang="en-US" sz="2200" i="1">
                              <a:latin typeface="Cambria Math" panose="02040503050406030204" pitchFamily="18" charset="0"/>
                            </a:rPr>
                          </m:ctrlPr>
                        </m:sSubPr>
                        <m:e>
                          <m:r>
                            <a:rPr lang="en-US" sz="2200" i="1">
                              <a:latin typeface="Cambria Math"/>
                            </a:rPr>
                            <m:t>𝑐</m:t>
                          </m:r>
                        </m:e>
                        <m:sub>
                          <m:r>
                            <a:rPr lang="en-US" sz="2200" b="0" i="1" smtClean="0">
                              <a:latin typeface="Cambria Math"/>
                            </a:rPr>
                            <m:t>1</m:t>
                          </m:r>
                        </m:sub>
                      </m:sSub>
                    </m:oMath>
                  </m:oMathPara>
                </a14:m>
                <a:endParaRPr lang="en-US" sz="2200" dirty="0"/>
              </a:p>
              <a:p>
                <a:pPr marL="0" indent="0">
                  <a:buNone/>
                </a:pPr>
                <a:r>
                  <a:rPr lang="en-US" sz="2200" dirty="0"/>
                  <a:t> so we have </a:t>
                </a:r>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a:rPr>
                            <m:t>𝑐</m:t>
                          </m:r>
                        </m:e>
                        <m:sub>
                          <m:r>
                            <a:rPr lang="en-US" sz="2200" i="1">
                              <a:latin typeface="Cambria Math"/>
                            </a:rPr>
                            <m:t>0</m:t>
                          </m:r>
                        </m:sub>
                      </m:sSub>
                      <m:r>
                        <a:rPr lang="en-US" sz="2200" b="0" i="1" smtClean="0">
                          <a:latin typeface="Cambria Math"/>
                        </a:rPr>
                        <m:t>=1.97327,</m:t>
                      </m:r>
                      <m:sSub>
                        <m:sSubPr>
                          <m:ctrlPr>
                            <a:rPr lang="en-US" sz="2200" i="1">
                              <a:latin typeface="Cambria Math" panose="02040503050406030204" pitchFamily="18" charset="0"/>
                            </a:rPr>
                          </m:ctrlPr>
                        </m:sSubPr>
                        <m:e>
                          <m:r>
                            <a:rPr lang="en-US" sz="2200" i="1">
                              <a:latin typeface="Cambria Math"/>
                            </a:rPr>
                            <m:t>𝑐</m:t>
                          </m:r>
                        </m:e>
                        <m:sub>
                          <m:r>
                            <a:rPr lang="en-US" sz="2200" i="1">
                              <a:latin typeface="Cambria Math"/>
                            </a:rPr>
                            <m:t>1</m:t>
                          </m:r>
                        </m:sub>
                      </m:sSub>
                      <m:r>
                        <a:rPr lang="en-US" sz="2200" b="0" i="1" smtClean="0">
                          <a:latin typeface="Cambria Math"/>
                        </a:rPr>
                        <m:t>=3.28182</m:t>
                      </m:r>
                    </m:oMath>
                  </m:oMathPara>
                </a14:m>
                <a:endParaRPr lang="en-US" sz="2200" b="0" dirty="0"/>
              </a:p>
              <a:p>
                <a:pPr marL="0" indent="0">
                  <a:buNone/>
                </a:pPr>
                <a:r>
                  <a:rPr lang="en-US" sz="2200" dirty="0"/>
                  <a:t>Hence the curve is </a:t>
                </a:r>
              </a:p>
              <a:p>
                <a:pPr marL="0" indent="0">
                  <a:buNone/>
                </a:pPr>
                <a14:m>
                  <m:oMathPara xmlns:m="http://schemas.openxmlformats.org/officeDocument/2006/math">
                    <m:oMathParaPr>
                      <m:jc m:val="centerGroup"/>
                    </m:oMathParaPr>
                    <m:oMath xmlns:m="http://schemas.openxmlformats.org/officeDocument/2006/math">
                      <m:r>
                        <a:rPr lang="en-US" sz="2200" b="1" i="1">
                          <a:latin typeface="Cambria Math"/>
                        </a:rPr>
                        <m:t>𝒚</m:t>
                      </m:r>
                      <m:r>
                        <a:rPr lang="en-US" sz="2200" b="1" i="1">
                          <a:latin typeface="Cambria Math"/>
                        </a:rPr>
                        <m:t>=</m:t>
                      </m:r>
                      <m:f>
                        <m:fPr>
                          <m:ctrlPr>
                            <a:rPr lang="en-US" sz="2200" b="1" i="1">
                              <a:latin typeface="Cambria Math" panose="02040503050406030204" pitchFamily="18" charset="0"/>
                            </a:rPr>
                          </m:ctrlPr>
                        </m:fPr>
                        <m:num>
                          <m:r>
                            <a:rPr lang="en-US" sz="2200" i="1">
                              <a:latin typeface="Cambria Math"/>
                            </a:rPr>
                            <m:t>1.97327</m:t>
                          </m:r>
                        </m:num>
                        <m:den>
                          <m:r>
                            <a:rPr lang="en-US" sz="2200" b="1" i="1">
                              <a:latin typeface="Cambria Math"/>
                            </a:rPr>
                            <m:t>𝒙</m:t>
                          </m:r>
                        </m:den>
                      </m:f>
                      <m:r>
                        <a:rPr lang="en-US" sz="2200" b="1" i="1">
                          <a:latin typeface="Cambria Math"/>
                        </a:rPr>
                        <m:t>+</m:t>
                      </m:r>
                      <m:r>
                        <a:rPr lang="en-US" sz="2200" i="1">
                          <a:latin typeface="Cambria Math"/>
                        </a:rPr>
                        <m:t>3.28182</m:t>
                      </m:r>
                      <m:rad>
                        <m:radPr>
                          <m:degHide m:val="on"/>
                          <m:ctrlPr>
                            <a:rPr lang="en-US" sz="2200" b="1" i="1">
                              <a:latin typeface="Cambria Math" panose="02040503050406030204" pitchFamily="18" charset="0"/>
                            </a:rPr>
                          </m:ctrlPr>
                        </m:radPr>
                        <m:deg/>
                        <m:e>
                          <m:r>
                            <a:rPr lang="en-US" sz="2200" b="1" i="1">
                              <a:latin typeface="Cambria Math"/>
                            </a:rPr>
                            <m:t>𝒙</m:t>
                          </m:r>
                        </m:e>
                      </m:rad>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09781730-CCAF-485E-8408-34F467C12458}"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latin typeface="Times New Roman" panose="02020603050405020304" pitchFamily="18" charset="0"/>
              </a:rPr>
              <a:t>Curve Fitting (CO1)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3565621374"/>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lvl="0" indent="0">
              <a:buNone/>
            </a:pPr>
            <a:r>
              <a:rPr lang="en-US" sz="2200" dirty="0"/>
              <a:t>Q Fit a second degree parabola to the following data-</a:t>
            </a:r>
          </a:p>
          <a:p>
            <a:pPr marL="0" lvl="0" indent="0">
              <a:buNone/>
            </a:pPr>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04E3EBD1-5F9D-47C6-8F1B-E8A1AC50624D}"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noProof="0" dirty="0">
                <a:latin typeface="Times New Roman" panose="02020603050405020304" pitchFamily="18" charset="0"/>
              </a:rPr>
              <a:t>Daily Quiz(CO1)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3143786122"/>
                  </p:ext>
                </p:extLst>
              </p:nvPr>
            </p:nvGraphicFramePr>
            <p:xfrm>
              <a:off x="838200" y="2057400"/>
              <a:ext cx="5943599" cy="771144"/>
            </p:xfrm>
            <a:graphic>
              <a:graphicData uri="http://schemas.openxmlformats.org/drawingml/2006/table">
                <a:tbl>
                  <a:tblPr firstRow="1" firstCol="1" bandRow="1">
                    <a:tableStyleId>{5C22544A-7EE6-4342-B048-85BDC9FD1C3A}</a:tableStyleId>
                  </a:tblPr>
                  <a:tblGrid>
                    <a:gridCol w="1580928">
                      <a:extLst>
                        <a:ext uri="{9D8B030D-6E8A-4147-A177-3AD203B41FA5}">
                          <a16:colId xmlns:a16="http://schemas.microsoft.com/office/drawing/2014/main" val="20000"/>
                        </a:ext>
                      </a:extLst>
                    </a:gridCol>
                    <a:gridCol w="907091">
                      <a:extLst>
                        <a:ext uri="{9D8B030D-6E8A-4147-A177-3AD203B41FA5}">
                          <a16:colId xmlns:a16="http://schemas.microsoft.com/office/drawing/2014/main" val="20001"/>
                        </a:ext>
                      </a:extLst>
                    </a:gridCol>
                    <a:gridCol w="863895">
                      <a:extLst>
                        <a:ext uri="{9D8B030D-6E8A-4147-A177-3AD203B41FA5}">
                          <a16:colId xmlns:a16="http://schemas.microsoft.com/office/drawing/2014/main" val="20002"/>
                        </a:ext>
                      </a:extLst>
                    </a:gridCol>
                    <a:gridCol w="863895">
                      <a:extLst>
                        <a:ext uri="{9D8B030D-6E8A-4147-A177-3AD203B41FA5}">
                          <a16:colId xmlns:a16="http://schemas.microsoft.com/office/drawing/2014/main" val="20003"/>
                        </a:ext>
                      </a:extLst>
                    </a:gridCol>
                    <a:gridCol w="863895">
                      <a:extLst>
                        <a:ext uri="{9D8B030D-6E8A-4147-A177-3AD203B41FA5}">
                          <a16:colId xmlns:a16="http://schemas.microsoft.com/office/drawing/2014/main" val="20004"/>
                        </a:ext>
                      </a:extLst>
                    </a:gridCol>
                    <a:gridCol w="863895">
                      <a:extLst>
                        <a:ext uri="{9D8B030D-6E8A-4147-A177-3AD203B41FA5}">
                          <a16:colId xmlns:a16="http://schemas.microsoft.com/office/drawing/2014/main" val="20005"/>
                        </a:ext>
                      </a:extLst>
                    </a:gridCol>
                  </a:tblGrid>
                  <a:tr h="0">
                    <a:tc>
                      <a:txBody>
                        <a:bodyPr/>
                        <a:lstStyle/>
                        <a:p>
                          <a:pPr marL="0" marR="0" algn="l">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200">
                                    <a:effectLst/>
                                    <a:latin typeface="Cambria Math"/>
                                  </a:rPr>
                                  <m:t>𝑥</m:t>
                                </m:r>
                              </m:oMath>
                            </m:oMathPara>
                          </a14:m>
                          <a:endParaRPr lang="en-US" sz="22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dirty="0">
                              <a:effectLst/>
                              <a:latin typeface="Times New Roman" panose="02020603050405020304" pitchFamily="18" charset="0"/>
                            </a:rPr>
                            <a:t>0</a:t>
                          </a:r>
                          <a:endParaRPr lang="en-US" sz="22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dirty="0">
                              <a:effectLst/>
                              <a:latin typeface="Times New Roman" panose="02020603050405020304" pitchFamily="18" charset="0"/>
                            </a:rPr>
                            <a:t>1</a:t>
                          </a:r>
                          <a:endParaRPr lang="en-US" sz="22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dirty="0">
                              <a:effectLst/>
                              <a:latin typeface="Times New Roman" panose="02020603050405020304" pitchFamily="18" charset="0"/>
                            </a:rPr>
                            <a:t>2</a:t>
                          </a:r>
                          <a:endParaRPr lang="en-US" sz="22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dirty="0">
                              <a:effectLst/>
                              <a:latin typeface="Times New Roman" panose="02020603050405020304" pitchFamily="18" charset="0"/>
                            </a:rPr>
                            <a:t>3</a:t>
                          </a:r>
                          <a:endParaRPr lang="en-US" sz="22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dirty="0">
                              <a:effectLst/>
                              <a:latin typeface="Times New Roman" panose="02020603050405020304" pitchFamily="18" charset="0"/>
                            </a:rPr>
                            <a:t>4</a:t>
                          </a:r>
                          <a:endParaRPr lang="en-US" sz="2200" dirty="0">
                            <a:effectLst/>
                            <a:latin typeface="Times New Roman" panose="02020603050405020304" pitchFamily="18" charset="0"/>
                            <a:ea typeface="Calibri"/>
                            <a:cs typeface="Mangal"/>
                          </a:endParaRPr>
                        </a:p>
                      </a:txBody>
                      <a:tcPr marL="68580" marR="68580" marT="0" marB="0"/>
                    </a:tc>
                    <a:extLst>
                      <a:ext uri="{0D108BD9-81ED-4DB2-BD59-A6C34878D82A}">
                        <a16:rowId xmlns:a16="http://schemas.microsoft.com/office/drawing/2014/main" val="10000"/>
                      </a:ext>
                    </a:extLst>
                  </a:tr>
                  <a:tr h="0">
                    <a:tc>
                      <a:txBody>
                        <a:bodyPr/>
                        <a:lstStyle/>
                        <a:p>
                          <a:pPr marL="0" marR="0" algn="l">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200">
                                    <a:effectLst/>
                                    <a:latin typeface="Cambria Math"/>
                                  </a:rPr>
                                  <m:t>𝑓</m:t>
                                </m:r>
                              </m:oMath>
                            </m:oMathPara>
                          </a14:m>
                          <a:endParaRPr lang="en-US" sz="22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dirty="0">
                              <a:effectLst/>
                              <a:latin typeface="Times New Roman" panose="02020603050405020304" pitchFamily="18" charset="0"/>
                            </a:rPr>
                            <a:t>1</a:t>
                          </a:r>
                          <a:endParaRPr lang="en-US" sz="22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dirty="0">
                              <a:effectLst/>
                              <a:latin typeface="Times New Roman" panose="02020603050405020304" pitchFamily="18" charset="0"/>
                            </a:rPr>
                            <a:t>0</a:t>
                          </a:r>
                          <a:endParaRPr lang="en-US" sz="22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dirty="0">
                              <a:effectLst/>
                              <a:latin typeface="Times New Roman" panose="02020603050405020304" pitchFamily="18" charset="0"/>
                            </a:rPr>
                            <a:t>3</a:t>
                          </a:r>
                          <a:endParaRPr lang="en-US" sz="22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dirty="0">
                              <a:effectLst/>
                              <a:latin typeface="Times New Roman" panose="02020603050405020304" pitchFamily="18" charset="0"/>
                            </a:rPr>
                            <a:t>10</a:t>
                          </a:r>
                          <a:endParaRPr lang="en-US" sz="22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dirty="0">
                              <a:effectLst/>
                              <a:latin typeface="Times New Roman" panose="02020603050405020304" pitchFamily="18" charset="0"/>
                            </a:rPr>
                            <a:t>21</a:t>
                          </a:r>
                          <a:endParaRPr lang="en-US" sz="2200" dirty="0">
                            <a:effectLst/>
                            <a:latin typeface="Times New Roman" panose="02020603050405020304" pitchFamily="18" charset="0"/>
                            <a:ea typeface="Calibri"/>
                            <a:cs typeface="Mangal"/>
                          </a:endParaRPr>
                        </a:p>
                      </a:txBody>
                      <a:tcPr marL="68580" marR="68580" marT="0" marB="0"/>
                    </a:tc>
                    <a:extLst>
                      <a:ext uri="{0D108BD9-81ED-4DB2-BD59-A6C34878D82A}">
                        <a16:rowId xmlns:a16="http://schemas.microsoft.com/office/drawing/2014/main" val="10001"/>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3143786122"/>
                  </p:ext>
                </p:extLst>
              </p:nvPr>
            </p:nvGraphicFramePr>
            <p:xfrm>
              <a:off x="838200" y="2057400"/>
              <a:ext cx="5943599" cy="771144"/>
            </p:xfrm>
            <a:graphic>
              <a:graphicData uri="http://schemas.openxmlformats.org/drawingml/2006/table">
                <a:tbl>
                  <a:tblPr firstRow="1" firstCol="1" bandRow="1">
                    <a:tableStyleId>{5C22544A-7EE6-4342-B048-85BDC9FD1C3A}</a:tableStyleId>
                  </a:tblPr>
                  <a:tblGrid>
                    <a:gridCol w="1580928">
                      <a:extLst>
                        <a:ext uri="{9D8B030D-6E8A-4147-A177-3AD203B41FA5}">
                          <a16:colId xmlns:a16="http://schemas.microsoft.com/office/drawing/2014/main" val="20000"/>
                        </a:ext>
                      </a:extLst>
                    </a:gridCol>
                    <a:gridCol w="907091">
                      <a:extLst>
                        <a:ext uri="{9D8B030D-6E8A-4147-A177-3AD203B41FA5}">
                          <a16:colId xmlns:a16="http://schemas.microsoft.com/office/drawing/2014/main" val="20001"/>
                        </a:ext>
                      </a:extLst>
                    </a:gridCol>
                    <a:gridCol w="863895">
                      <a:extLst>
                        <a:ext uri="{9D8B030D-6E8A-4147-A177-3AD203B41FA5}">
                          <a16:colId xmlns:a16="http://schemas.microsoft.com/office/drawing/2014/main" val="20002"/>
                        </a:ext>
                      </a:extLst>
                    </a:gridCol>
                    <a:gridCol w="863895">
                      <a:extLst>
                        <a:ext uri="{9D8B030D-6E8A-4147-A177-3AD203B41FA5}">
                          <a16:colId xmlns:a16="http://schemas.microsoft.com/office/drawing/2014/main" val="20003"/>
                        </a:ext>
                      </a:extLst>
                    </a:gridCol>
                    <a:gridCol w="863895">
                      <a:extLst>
                        <a:ext uri="{9D8B030D-6E8A-4147-A177-3AD203B41FA5}">
                          <a16:colId xmlns:a16="http://schemas.microsoft.com/office/drawing/2014/main" val="20004"/>
                        </a:ext>
                      </a:extLst>
                    </a:gridCol>
                    <a:gridCol w="863895">
                      <a:extLst>
                        <a:ext uri="{9D8B030D-6E8A-4147-A177-3AD203B41FA5}">
                          <a16:colId xmlns:a16="http://schemas.microsoft.com/office/drawing/2014/main" val="20005"/>
                        </a:ext>
                      </a:extLst>
                    </a:gridCol>
                  </a:tblGrid>
                  <a:tr h="385572">
                    <a:tc>
                      <a:txBody>
                        <a:bodyPr/>
                        <a:lstStyle/>
                        <a:p>
                          <a:endParaRPr lang="en-US"/>
                        </a:p>
                      </a:txBody>
                      <a:tcPr marL="68580" marR="68580" marT="0" marB="0">
                        <a:blipFill>
                          <a:blip r:embed="rId2"/>
                          <a:stretch>
                            <a:fillRect l="-385" t="-17188" r="-276923" b="-134375"/>
                          </a:stretch>
                        </a:blipFill>
                      </a:tcPr>
                    </a:tc>
                    <a:tc>
                      <a:txBody>
                        <a:bodyPr/>
                        <a:lstStyle/>
                        <a:p>
                          <a:pPr marL="0" marR="0" algn="l">
                            <a:lnSpc>
                              <a:spcPct val="115000"/>
                            </a:lnSpc>
                            <a:spcBef>
                              <a:spcPts val="0"/>
                            </a:spcBef>
                            <a:spcAft>
                              <a:spcPts val="0"/>
                            </a:spcAft>
                          </a:pPr>
                          <a:r>
                            <a:rPr lang="en-US" sz="2200" dirty="0">
                              <a:effectLst/>
                              <a:latin typeface="Times New Roman" panose="02020603050405020304" pitchFamily="18" charset="0"/>
                            </a:rPr>
                            <a:t>0</a:t>
                          </a:r>
                          <a:endParaRPr lang="en-US" sz="22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dirty="0">
                              <a:effectLst/>
                              <a:latin typeface="Times New Roman" panose="02020603050405020304" pitchFamily="18" charset="0"/>
                            </a:rPr>
                            <a:t>1</a:t>
                          </a:r>
                          <a:endParaRPr lang="en-US" sz="22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dirty="0">
                              <a:effectLst/>
                              <a:latin typeface="Times New Roman" panose="02020603050405020304" pitchFamily="18" charset="0"/>
                            </a:rPr>
                            <a:t>2</a:t>
                          </a:r>
                          <a:endParaRPr lang="en-US" sz="22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dirty="0">
                              <a:effectLst/>
                              <a:latin typeface="Times New Roman" panose="02020603050405020304" pitchFamily="18" charset="0"/>
                            </a:rPr>
                            <a:t>3</a:t>
                          </a:r>
                          <a:endParaRPr lang="en-US" sz="22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dirty="0">
                              <a:effectLst/>
                              <a:latin typeface="Times New Roman" panose="02020603050405020304" pitchFamily="18" charset="0"/>
                            </a:rPr>
                            <a:t>4</a:t>
                          </a:r>
                          <a:endParaRPr lang="en-US" sz="2200" dirty="0">
                            <a:effectLst/>
                            <a:latin typeface="Times New Roman" panose="02020603050405020304" pitchFamily="18" charset="0"/>
                            <a:ea typeface="Calibri"/>
                            <a:cs typeface="Mangal"/>
                          </a:endParaRPr>
                        </a:p>
                      </a:txBody>
                      <a:tcPr marL="68580" marR="68580" marT="0" marB="0"/>
                    </a:tc>
                    <a:extLst>
                      <a:ext uri="{0D108BD9-81ED-4DB2-BD59-A6C34878D82A}">
                        <a16:rowId xmlns:a16="http://schemas.microsoft.com/office/drawing/2014/main" val="10000"/>
                      </a:ext>
                    </a:extLst>
                  </a:tr>
                  <a:tr h="385572">
                    <a:tc>
                      <a:txBody>
                        <a:bodyPr/>
                        <a:lstStyle/>
                        <a:p>
                          <a:endParaRPr lang="en-US"/>
                        </a:p>
                      </a:txBody>
                      <a:tcPr marL="68580" marR="68580" marT="0" marB="0">
                        <a:blipFill>
                          <a:blip r:embed="rId2"/>
                          <a:stretch>
                            <a:fillRect l="-385" t="-119048" r="-276923" b="-36508"/>
                          </a:stretch>
                        </a:blipFill>
                      </a:tcPr>
                    </a:tc>
                    <a:tc>
                      <a:txBody>
                        <a:bodyPr/>
                        <a:lstStyle/>
                        <a:p>
                          <a:pPr marL="0" marR="0" algn="l">
                            <a:lnSpc>
                              <a:spcPct val="115000"/>
                            </a:lnSpc>
                            <a:spcBef>
                              <a:spcPts val="0"/>
                            </a:spcBef>
                            <a:spcAft>
                              <a:spcPts val="0"/>
                            </a:spcAft>
                          </a:pPr>
                          <a:r>
                            <a:rPr lang="en-US" sz="2200" dirty="0">
                              <a:effectLst/>
                              <a:latin typeface="Times New Roman" panose="02020603050405020304" pitchFamily="18" charset="0"/>
                            </a:rPr>
                            <a:t>1</a:t>
                          </a:r>
                          <a:endParaRPr lang="en-US" sz="22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dirty="0">
                              <a:effectLst/>
                              <a:latin typeface="Times New Roman" panose="02020603050405020304" pitchFamily="18" charset="0"/>
                            </a:rPr>
                            <a:t>0</a:t>
                          </a:r>
                          <a:endParaRPr lang="en-US" sz="22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dirty="0">
                              <a:effectLst/>
                              <a:latin typeface="Times New Roman" panose="02020603050405020304" pitchFamily="18" charset="0"/>
                            </a:rPr>
                            <a:t>3</a:t>
                          </a:r>
                          <a:endParaRPr lang="en-US" sz="22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dirty="0">
                              <a:effectLst/>
                              <a:latin typeface="Times New Roman" panose="02020603050405020304" pitchFamily="18" charset="0"/>
                            </a:rPr>
                            <a:t>10</a:t>
                          </a:r>
                          <a:endParaRPr lang="en-US" sz="2200" dirty="0">
                            <a:effectLst/>
                            <a:latin typeface="Times New Roman" panose="02020603050405020304" pitchFamily="18" charset="0"/>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dirty="0">
                              <a:effectLst/>
                              <a:latin typeface="Times New Roman" panose="02020603050405020304" pitchFamily="18" charset="0"/>
                            </a:rPr>
                            <a:t>21</a:t>
                          </a:r>
                          <a:endParaRPr lang="en-US" sz="2200" dirty="0">
                            <a:effectLst/>
                            <a:latin typeface="Times New Roman" panose="02020603050405020304" pitchFamily="18" charset="0"/>
                            <a:ea typeface="Calibri"/>
                            <a:cs typeface="Mangal"/>
                          </a:endParaRPr>
                        </a:p>
                      </a:txBody>
                      <a:tcPr marL="68580" marR="68580" marT="0" marB="0"/>
                    </a:tc>
                    <a:extLst>
                      <a:ext uri="{0D108BD9-81ED-4DB2-BD59-A6C34878D82A}">
                        <a16:rowId xmlns:a16="http://schemas.microsoft.com/office/drawing/2014/main" val="10001"/>
                      </a:ext>
                    </a:extLst>
                  </a:tr>
                </a:tbl>
              </a:graphicData>
            </a:graphic>
          </p:graphicFrame>
        </mc:Fallback>
      </mc:AlternateContent>
    </p:spTree>
    <p:extLst>
      <p:ext uri="{BB962C8B-B14F-4D97-AF65-F5344CB8AC3E}">
        <p14:creationId xmlns:p14="http://schemas.microsoft.com/office/powerpoint/2010/main" val="11819333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ü"/>
                </a:pPr>
                <a:r>
                  <a:rPr lang="en-US" sz="2200" dirty="0"/>
                  <a:t> Moments </a:t>
                </a:r>
              </a:p>
              <a:p>
                <a:pPr>
                  <a:buFont typeface="Wingdings" pitchFamily="2" charset="2"/>
                  <a:buChar char="ü"/>
                </a:pPr>
                <a:r>
                  <a:rPr lang="en-US" sz="2200" dirty="0"/>
                  <a:t>Relation between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𝑣</m:t>
                        </m:r>
                      </m:e>
                      <m:sub>
                        <m:r>
                          <a:rPr lang="en-US" sz="2200" i="1">
                            <a:latin typeface="Cambria Math"/>
                          </a:rPr>
                          <m:t>𝑟</m:t>
                        </m:r>
                      </m:sub>
                    </m:sSub>
                    <m:r>
                      <a:rPr lang="en-US" sz="2200" i="1">
                        <a:latin typeface="Cambria Math"/>
                      </a:rPr>
                      <m:t> </m:t>
                    </m:r>
                    <m:r>
                      <a:rPr lang="en-US" sz="2200" i="1">
                        <a:latin typeface="Cambria Math"/>
                      </a:rPr>
                      <m:t>𝑎𝑛𝑑</m:t>
                    </m:r>
                    <m:r>
                      <a:rPr lang="en-US" sz="2200" i="1">
                        <a:latin typeface="Cambria Math"/>
                      </a:rPr>
                      <m:t> </m:t>
                    </m:r>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𝑟</m:t>
                        </m:r>
                      </m:sub>
                    </m:sSub>
                  </m:oMath>
                </a14:m>
                <a:endParaRPr lang="en-US" sz="2200" dirty="0"/>
              </a:p>
              <a:p>
                <a:pPr>
                  <a:buFont typeface="Wingdings" pitchFamily="2" charset="2"/>
                  <a:buChar char="ü"/>
                </a:pPr>
                <a:r>
                  <a:rPr lang="en-US" sz="2200" dirty="0"/>
                  <a:t>Relation between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𝑟</m:t>
                        </m:r>
                      </m:sub>
                    </m:sSub>
                    <m:r>
                      <a:rPr lang="en-US" sz="2200" i="1">
                        <a:latin typeface="Cambria Math"/>
                      </a:rPr>
                      <m:t> </m:t>
                    </m:r>
                    <m:r>
                      <a:rPr lang="en-US" sz="2200" i="1">
                        <a:latin typeface="Cambria Math"/>
                      </a:rPr>
                      <m:t>𝑎𝑛𝑑</m:t>
                    </m:r>
                    <m:r>
                      <a:rPr lang="en-US" sz="2200" i="1">
                        <a:latin typeface="Cambria Math"/>
                      </a:rPr>
                      <m:t> </m:t>
                    </m:r>
                    <m:sSub>
                      <m:sSubPr>
                        <m:ctrlPr>
                          <a:rPr lang="en-US" sz="2200" i="1">
                            <a:latin typeface="Cambria Math" panose="02040503050406030204" pitchFamily="18" charset="0"/>
                          </a:rPr>
                        </m:ctrlPr>
                      </m:sSubPr>
                      <m:e>
                        <m:r>
                          <a:rPr lang="en-US" sz="2200" i="1">
                            <a:latin typeface="Cambria Math"/>
                            <a:ea typeface="Cambria Math"/>
                          </a:rPr>
                          <m:t>𝜇</m:t>
                        </m:r>
                        <m:r>
                          <a:rPr lang="en-US" sz="2200" i="1">
                            <a:latin typeface="Cambria Math"/>
                            <a:ea typeface="Cambria Math"/>
                          </a:rPr>
                          <m:t>′</m:t>
                        </m:r>
                      </m:e>
                      <m:sub>
                        <m:r>
                          <a:rPr lang="en-US" sz="2200" i="1">
                            <a:latin typeface="Cambria Math"/>
                          </a:rPr>
                          <m:t>𝑟</m:t>
                        </m:r>
                      </m:sub>
                    </m:sSub>
                  </m:oMath>
                </a14:m>
                <a:endParaRPr lang="en-US" sz="2200" dirty="0"/>
              </a:p>
              <a:p>
                <a:pPr>
                  <a:buFont typeface="Wingdings" pitchFamily="2" charset="2"/>
                  <a:buChar char="ü"/>
                </a:pPr>
                <a:r>
                  <a:rPr lang="en-US" sz="2200" dirty="0"/>
                  <a:t>Skewness &amp; kurtosis</a:t>
                </a:r>
              </a:p>
              <a:p>
                <a:pPr>
                  <a:buFont typeface="Wingdings" pitchFamily="2" charset="2"/>
                  <a:buChar char="ü"/>
                </a:pPr>
                <a:r>
                  <a:rPr lang="en-US" sz="2200" dirty="0"/>
                  <a:t>Curve fitting</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B1EF456-D8A8-4D3B-A23E-E684709C8312}"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noProof="0" dirty="0">
                <a:latin typeface="Times New Roman" panose="02020603050405020304" pitchFamily="18" charset="0"/>
              </a:rPr>
              <a:t>Recap(CO1)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36442800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4525963"/>
          </a:xfrm>
        </p:spPr>
        <p:txBody>
          <a:bodyPr>
            <a:normAutofit/>
          </a:bodyPr>
          <a:lstStyle/>
          <a:p>
            <a:pPr marL="0" indent="0" algn="ctr">
              <a:buNone/>
            </a:pPr>
            <a:r>
              <a:rPr lang="en-US" sz="2400" dirty="0"/>
              <a:t>Correlation</a:t>
            </a:r>
            <a:endParaRPr lang="en-US" sz="2200" dirty="0"/>
          </a:p>
          <a:p>
            <a:r>
              <a:rPr lang="en-US" sz="2200" dirty="0"/>
              <a:t>Identify the direction and strength of a correlation between two factors.</a:t>
            </a:r>
          </a:p>
          <a:p>
            <a:r>
              <a:rPr lang="en-US" sz="2200" dirty="0"/>
              <a:t>Compute and interpret the Pearson correlation coefficient and test for significance.</a:t>
            </a:r>
          </a:p>
          <a:p>
            <a:r>
              <a:rPr lang="en-US" sz="2200" dirty="0"/>
              <a:t>Compute and interpret the coefficient of determination.</a:t>
            </a:r>
          </a:p>
          <a:p>
            <a:r>
              <a:rPr lang="en-US" sz="2200" dirty="0"/>
              <a:t>Compute and interpret the Spearman correlation coefficient and test for significance.</a:t>
            </a:r>
          </a:p>
          <a:p>
            <a:pPr marL="0" indent="0">
              <a:buNone/>
            </a:pPr>
            <a:endParaRPr lang="en-US" sz="2200" dirty="0"/>
          </a:p>
        </p:txBody>
      </p:sp>
      <p:sp>
        <p:nvSpPr>
          <p:cNvPr id="4" name="Date Placeholder 3"/>
          <p:cNvSpPr>
            <a:spLocks noGrp="1"/>
          </p:cNvSpPr>
          <p:nvPr>
            <p:ph type="dt" sz="half" idx="10"/>
          </p:nvPr>
        </p:nvSpPr>
        <p:spPr/>
        <p:txBody>
          <a:bodyPr/>
          <a:lstStyle/>
          <a:p>
            <a:fld id="{C888CFD1-EB24-47EE-990A-8DC1FC99BF44}"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a:latin typeface="Times New Roman" panose="02020603050405020304" pitchFamily="18" charset="0"/>
              </a:rPr>
              <a:t> </a:t>
            </a:r>
            <a:r>
              <a:rPr lang="en-US" sz="2400" b="1" dirty="0">
                <a:latin typeface="Times New Roman" panose="02020603050405020304" pitchFamily="18" charset="0"/>
              </a:rPr>
              <a:t>Topic objective (CO1)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2618777722"/>
      </p:ext>
    </p:extLst>
  </p:cSld>
  <p:clrMapOvr>
    <a:masterClrMapping/>
  </p:clrMapOvr>
  <p:transition spd="slow">
    <p:push di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a:lnSpc>
                <a:spcPct val="100000"/>
              </a:lnSpc>
              <a:spcBef>
                <a:spcPts val="1245"/>
              </a:spcBef>
              <a:buFont typeface="Wingdings" pitchFamily="2" charset="2"/>
              <a:buChar char="Ø"/>
            </a:pPr>
            <a:r>
              <a:rPr lang="en-US" sz="2200" b="1" spc="484" dirty="0"/>
              <a:t>Correlation</a:t>
            </a:r>
            <a:r>
              <a:rPr lang="en-US" sz="2200" b="1" spc="-60" dirty="0">
                <a:cs typeface="Georgia"/>
              </a:rPr>
              <a:t>: </a:t>
            </a:r>
            <a:r>
              <a:rPr lang="en-US" sz="2200" spc="-130" dirty="0">
                <a:cs typeface="Tahoma"/>
              </a:rPr>
              <a:t>In </a:t>
            </a:r>
            <a:r>
              <a:rPr lang="en-US" sz="2200" spc="-85" dirty="0">
                <a:cs typeface="Tahoma"/>
              </a:rPr>
              <a:t>a </a:t>
            </a:r>
            <a:r>
              <a:rPr lang="en-US" sz="2200" spc="-55" dirty="0">
                <a:cs typeface="Tahoma"/>
              </a:rPr>
              <a:t>bivariate </a:t>
            </a:r>
            <a:r>
              <a:rPr lang="en-US" sz="2200" spc="-40" dirty="0">
                <a:cs typeface="Tahoma"/>
              </a:rPr>
              <a:t>distribution </a:t>
            </a:r>
            <a:r>
              <a:rPr lang="en-US" sz="2200" spc="-155" dirty="0">
                <a:cs typeface="Tahoma"/>
              </a:rPr>
              <a:t>we </a:t>
            </a:r>
            <a:r>
              <a:rPr lang="en-US" sz="2200" spc="-110" dirty="0">
                <a:cs typeface="Tahoma"/>
              </a:rPr>
              <a:t>are </a:t>
            </a:r>
            <a:r>
              <a:rPr lang="en-US" sz="2200" spc="-65" dirty="0">
                <a:cs typeface="Tahoma"/>
              </a:rPr>
              <a:t>interested </a:t>
            </a:r>
            <a:r>
              <a:rPr lang="en-US" sz="2200" spc="-20" dirty="0">
                <a:cs typeface="Tahoma"/>
              </a:rPr>
              <a:t>to </a:t>
            </a:r>
            <a:r>
              <a:rPr lang="en-US" sz="2200" spc="-50" dirty="0">
                <a:cs typeface="Tahoma"/>
              </a:rPr>
              <a:t>find </a:t>
            </a:r>
            <a:r>
              <a:rPr lang="en-US" sz="2200" spc="-45" dirty="0">
                <a:cs typeface="Tahoma"/>
              </a:rPr>
              <a:t>out </a:t>
            </a:r>
            <a:r>
              <a:rPr lang="en-US" sz="2200" spc="-150" dirty="0">
                <a:uFill>
                  <a:solidFill>
                    <a:srgbClr val="7F007F"/>
                  </a:solidFill>
                </a:uFill>
                <a:cs typeface="Tahoma"/>
              </a:rPr>
              <a:t>i f</a:t>
            </a:r>
            <a:r>
              <a:rPr lang="en-US" sz="2200" spc="-150" dirty="0">
                <a:cs typeface="Trebuchet MS"/>
              </a:rPr>
              <a:t>  </a:t>
            </a:r>
            <a:r>
              <a:rPr lang="en-US" sz="2200" spc="-130" dirty="0">
                <a:cs typeface="Trebuchet MS"/>
              </a:rPr>
              <a:t>there </a:t>
            </a:r>
            <a:r>
              <a:rPr lang="en-US" sz="2200" spc="-85" dirty="0">
                <a:cs typeface="Trebuchet MS"/>
              </a:rPr>
              <a:t>is </a:t>
            </a:r>
            <a:r>
              <a:rPr lang="en-US" sz="2200" spc="-75" dirty="0">
                <a:cs typeface="Trebuchet MS"/>
              </a:rPr>
              <a:t>any </a:t>
            </a:r>
            <a:r>
              <a:rPr lang="en-US" sz="2200" spc="-110" dirty="0">
                <a:cs typeface="Trebuchet MS"/>
              </a:rPr>
              <a:t>correlation </a:t>
            </a:r>
            <a:r>
              <a:rPr lang="en-US" sz="2200" spc="-130" dirty="0">
                <a:cs typeface="Trebuchet MS"/>
              </a:rPr>
              <a:t>between </a:t>
            </a:r>
            <a:r>
              <a:rPr lang="en-US" sz="2200" spc="-120" dirty="0">
                <a:cs typeface="Trebuchet MS"/>
              </a:rPr>
              <a:t>the </a:t>
            </a:r>
            <a:r>
              <a:rPr lang="en-US" sz="2200" spc="-135" dirty="0">
                <a:cs typeface="Trebuchet MS"/>
              </a:rPr>
              <a:t>two </a:t>
            </a:r>
            <a:r>
              <a:rPr lang="en-US" sz="2200" spc="-110" dirty="0">
                <a:cs typeface="Trebuchet MS"/>
              </a:rPr>
              <a:t>variables </a:t>
            </a:r>
            <a:r>
              <a:rPr lang="en-US" sz="2200" spc="-105" dirty="0">
                <a:cs typeface="Trebuchet MS"/>
              </a:rPr>
              <a:t>under  </a:t>
            </a:r>
            <a:r>
              <a:rPr lang="en-US" sz="2200" spc="-114" dirty="0">
                <a:uFill>
                  <a:solidFill>
                    <a:srgbClr val="7F007F"/>
                  </a:solidFill>
                </a:uFill>
                <a:cs typeface="Trebuchet MS"/>
              </a:rPr>
              <a:t>study.</a:t>
            </a:r>
            <a:endParaRPr lang="en-US" sz="2200" dirty="0">
              <a:cs typeface="Trebuchet MS"/>
            </a:endParaRPr>
          </a:p>
          <a:p>
            <a:pPr marL="441325" marR="5080">
              <a:lnSpc>
                <a:spcPct val="102200"/>
              </a:lnSpc>
              <a:spcBef>
                <a:spcPts val="1280"/>
              </a:spcBef>
            </a:pPr>
            <a:r>
              <a:rPr lang="en-US" sz="2200" spc="-105" dirty="0">
                <a:cs typeface="Tahoma"/>
              </a:rPr>
              <a:t>If </a:t>
            </a:r>
            <a:r>
              <a:rPr lang="en-US" sz="2200" spc="-65" dirty="0">
                <a:cs typeface="Tahoma"/>
              </a:rPr>
              <a:t>the </a:t>
            </a:r>
            <a:r>
              <a:rPr lang="en-US" sz="2200" spc="-75" dirty="0">
                <a:uFill>
                  <a:solidFill>
                    <a:srgbClr val="0000FF"/>
                  </a:solidFill>
                </a:uFill>
                <a:cs typeface="Trebuchet MS"/>
              </a:rPr>
              <a:t>change </a:t>
            </a:r>
            <a:r>
              <a:rPr lang="en-US" sz="2200" spc="-95" dirty="0">
                <a:uFill>
                  <a:solidFill>
                    <a:srgbClr val="0000FF"/>
                  </a:solidFill>
                </a:uFill>
                <a:cs typeface="Trebuchet MS"/>
              </a:rPr>
              <a:t>in </a:t>
            </a:r>
            <a:r>
              <a:rPr lang="en-US" sz="2200" spc="-100" dirty="0">
                <a:uFill>
                  <a:solidFill>
                    <a:srgbClr val="0000FF"/>
                  </a:solidFill>
                </a:uFill>
                <a:cs typeface="Trebuchet MS"/>
              </a:rPr>
              <a:t>one </a:t>
            </a:r>
            <a:r>
              <a:rPr lang="en-US" sz="2200" spc="-120" dirty="0">
                <a:uFill>
                  <a:solidFill>
                    <a:srgbClr val="0000FF"/>
                  </a:solidFill>
                </a:uFill>
                <a:cs typeface="Trebuchet MS"/>
              </a:rPr>
              <a:t>variable affects </a:t>
            </a:r>
            <a:r>
              <a:rPr lang="en-US" sz="2200" spc="-90" dirty="0">
                <a:uFill>
                  <a:solidFill>
                    <a:srgbClr val="0000FF"/>
                  </a:solidFill>
                </a:uFill>
                <a:cs typeface="Trebuchet MS"/>
              </a:rPr>
              <a:t>a </a:t>
            </a:r>
            <a:r>
              <a:rPr lang="en-US" sz="2200" spc="-75" dirty="0">
                <a:uFill>
                  <a:solidFill>
                    <a:srgbClr val="0000FF"/>
                  </a:solidFill>
                </a:uFill>
                <a:cs typeface="Trebuchet MS"/>
              </a:rPr>
              <a:t>change </a:t>
            </a:r>
            <a:r>
              <a:rPr lang="en-US" sz="2200" spc="-95" dirty="0">
                <a:uFill>
                  <a:solidFill>
                    <a:srgbClr val="0000FF"/>
                  </a:solidFill>
                </a:uFill>
                <a:cs typeface="Trebuchet MS"/>
              </a:rPr>
              <a:t>in </a:t>
            </a:r>
            <a:r>
              <a:rPr lang="en-US" sz="2200" spc="-120" dirty="0">
                <a:uFill>
                  <a:solidFill>
                    <a:srgbClr val="0000FF"/>
                  </a:solidFill>
                </a:uFill>
                <a:cs typeface="Trebuchet MS"/>
              </a:rPr>
              <a:t>the </a:t>
            </a:r>
            <a:r>
              <a:rPr lang="en-US" sz="2200" spc="-114" dirty="0">
                <a:uFill>
                  <a:solidFill>
                    <a:srgbClr val="0000FF"/>
                  </a:solidFill>
                </a:uFill>
                <a:cs typeface="Trebuchet MS"/>
              </a:rPr>
              <a:t>other </a:t>
            </a:r>
            <a:r>
              <a:rPr lang="en-US" sz="2200" spc="-114" dirty="0">
                <a:cs typeface="Trebuchet MS"/>
              </a:rPr>
              <a:t> </a:t>
            </a:r>
            <a:r>
              <a:rPr lang="en-US" sz="2200" spc="-125" dirty="0">
                <a:uFill>
                  <a:solidFill>
                    <a:srgbClr val="0000FF"/>
                  </a:solidFill>
                </a:uFill>
                <a:cs typeface="Trebuchet MS"/>
              </a:rPr>
              <a:t>variable,</a:t>
            </a:r>
            <a:r>
              <a:rPr lang="en-US" sz="2200" spc="-125" dirty="0">
                <a:cs typeface="Trebuchet MS"/>
              </a:rPr>
              <a:t> </a:t>
            </a:r>
            <a:r>
              <a:rPr lang="en-US" sz="2200" spc="-65" dirty="0">
                <a:cs typeface="Tahoma"/>
              </a:rPr>
              <a:t>the </a:t>
            </a:r>
            <a:r>
              <a:rPr lang="en-US" sz="2200" spc="-75" dirty="0">
                <a:cs typeface="Tahoma"/>
              </a:rPr>
              <a:t>variables </a:t>
            </a:r>
            <a:r>
              <a:rPr lang="en-US" sz="2200" spc="-110" dirty="0">
                <a:cs typeface="Tahoma"/>
              </a:rPr>
              <a:t>are </a:t>
            </a:r>
            <a:r>
              <a:rPr lang="en-US" sz="2200" spc="-70" dirty="0">
                <a:cs typeface="Tahoma"/>
              </a:rPr>
              <a:t>said </a:t>
            </a:r>
            <a:r>
              <a:rPr lang="en-US" sz="2200" spc="-20" dirty="0">
                <a:cs typeface="Tahoma"/>
              </a:rPr>
              <a:t>to </a:t>
            </a:r>
            <a:r>
              <a:rPr lang="en-US" sz="2200" spc="-90" dirty="0">
                <a:cs typeface="Tahoma"/>
              </a:rPr>
              <a:t>be</a:t>
            </a:r>
            <a:r>
              <a:rPr lang="en-US" sz="2200" spc="-110" dirty="0">
                <a:cs typeface="Tahoma"/>
              </a:rPr>
              <a:t> </a:t>
            </a:r>
            <a:r>
              <a:rPr lang="en-US" sz="2200" spc="-65" dirty="0">
                <a:uFill>
                  <a:solidFill>
                    <a:srgbClr val="000000"/>
                  </a:solidFill>
                </a:uFill>
                <a:cs typeface="Tahoma"/>
              </a:rPr>
              <a:t>correlated.</a:t>
            </a:r>
            <a:endParaRPr lang="en-US" sz="2200" dirty="0">
              <a:cs typeface="Tahoma"/>
            </a:endParaRPr>
          </a:p>
          <a:p>
            <a:pPr>
              <a:buFont typeface="Wingdings" pitchFamily="2" charset="2"/>
              <a:buChar char="v"/>
            </a:pPr>
            <a:r>
              <a:rPr lang="en-US" sz="2200" b="1" spc="375" dirty="0">
                <a:cs typeface="PMingLiU"/>
              </a:rPr>
              <a:t>Positive</a:t>
            </a:r>
            <a:r>
              <a:rPr lang="en-US" sz="2200" b="1" spc="295" dirty="0">
                <a:cs typeface="PMingLiU"/>
              </a:rPr>
              <a:t> </a:t>
            </a:r>
            <a:r>
              <a:rPr lang="en-US" sz="2200" b="1" spc="484" dirty="0">
                <a:cs typeface="PMingLiU"/>
              </a:rPr>
              <a:t>Correlation</a:t>
            </a:r>
            <a:endParaRPr lang="en-US" sz="2200" b="1" dirty="0">
              <a:cs typeface="PMingLiU"/>
            </a:endParaRPr>
          </a:p>
          <a:p>
            <a:pPr marL="441325" marR="81280">
              <a:lnSpc>
                <a:spcPct val="102200"/>
              </a:lnSpc>
              <a:spcBef>
                <a:spcPts val="1110"/>
              </a:spcBef>
            </a:pPr>
            <a:r>
              <a:rPr lang="en-US" sz="2200" spc="-105" dirty="0">
                <a:cs typeface="Tahoma"/>
              </a:rPr>
              <a:t>If </a:t>
            </a:r>
            <a:r>
              <a:rPr lang="en-US" sz="2200" spc="-65" dirty="0">
                <a:cs typeface="Tahoma"/>
              </a:rPr>
              <a:t>the </a:t>
            </a:r>
            <a:r>
              <a:rPr lang="en-US" sz="2200" spc="-85" dirty="0">
                <a:cs typeface="Tahoma"/>
              </a:rPr>
              <a:t>two </a:t>
            </a:r>
            <a:r>
              <a:rPr lang="en-US" sz="2200" spc="-75" dirty="0">
                <a:cs typeface="Tahoma"/>
              </a:rPr>
              <a:t>variables </a:t>
            </a:r>
            <a:r>
              <a:rPr lang="en-US" sz="2200" spc="-70" dirty="0">
                <a:uFill>
                  <a:solidFill>
                    <a:srgbClr val="0000FF"/>
                  </a:solidFill>
                </a:uFill>
                <a:cs typeface="Tahoma"/>
              </a:rPr>
              <a:t>deviate </a:t>
            </a:r>
            <a:r>
              <a:rPr lang="en-US" sz="2200" spc="-40" dirty="0">
                <a:uFill>
                  <a:solidFill>
                    <a:srgbClr val="0000FF"/>
                  </a:solidFill>
                </a:uFill>
                <a:cs typeface="Tahoma"/>
              </a:rPr>
              <a:t>in </a:t>
            </a:r>
            <a:r>
              <a:rPr lang="en-US" sz="2200" spc="-65" dirty="0">
                <a:uFill>
                  <a:solidFill>
                    <a:srgbClr val="0000FF"/>
                  </a:solidFill>
                </a:uFill>
                <a:cs typeface="Tahoma"/>
              </a:rPr>
              <a:t>the </a:t>
            </a:r>
            <a:r>
              <a:rPr lang="en-US" sz="2200" spc="-110" dirty="0">
                <a:uFill>
                  <a:solidFill>
                    <a:srgbClr val="0000FF"/>
                  </a:solidFill>
                </a:uFill>
                <a:cs typeface="Tahoma"/>
              </a:rPr>
              <a:t>same </a:t>
            </a:r>
            <a:r>
              <a:rPr lang="en-US" sz="2200" spc="-45" dirty="0">
                <a:uFill>
                  <a:solidFill>
                    <a:srgbClr val="0000FF"/>
                  </a:solidFill>
                </a:uFill>
                <a:cs typeface="Tahoma"/>
              </a:rPr>
              <a:t>direction,</a:t>
            </a:r>
            <a:r>
              <a:rPr lang="en-US" sz="2200" spc="-45" dirty="0">
                <a:cs typeface="Tahoma"/>
              </a:rPr>
              <a:t> </a:t>
            </a:r>
            <a:r>
              <a:rPr lang="en-US" sz="2200" spc="-60" dirty="0">
                <a:uFill>
                  <a:solidFill>
                    <a:srgbClr val="000000"/>
                  </a:solidFill>
                </a:uFill>
                <a:cs typeface="Tahoma"/>
              </a:rPr>
              <a:t>i.e., </a:t>
            </a:r>
            <a:r>
              <a:rPr lang="en-US" sz="2200" spc="-10" dirty="0">
                <a:uFill>
                  <a:solidFill>
                    <a:srgbClr val="000000"/>
                  </a:solidFill>
                </a:uFill>
                <a:cs typeface="Tahoma"/>
              </a:rPr>
              <a:t>if </a:t>
            </a:r>
            <a:r>
              <a:rPr lang="en-US" sz="2200" spc="-10" dirty="0">
                <a:cs typeface="Tahoma"/>
              </a:rPr>
              <a:t> </a:t>
            </a:r>
            <a:r>
              <a:rPr lang="en-US" sz="2200" spc="-65" dirty="0">
                <a:cs typeface="Tahoma"/>
              </a:rPr>
              <a:t>the </a:t>
            </a:r>
            <a:r>
              <a:rPr lang="en-US" sz="2200" spc="-80" dirty="0">
                <a:cs typeface="Tahoma"/>
              </a:rPr>
              <a:t>increase </a:t>
            </a:r>
            <a:r>
              <a:rPr lang="en-US" sz="2200" spc="-55" dirty="0">
                <a:cs typeface="Tahoma"/>
              </a:rPr>
              <a:t>(or </a:t>
            </a:r>
            <a:r>
              <a:rPr lang="en-US" sz="2200" spc="-90" dirty="0">
                <a:cs typeface="Tahoma"/>
              </a:rPr>
              <a:t>decrease) </a:t>
            </a:r>
            <a:r>
              <a:rPr lang="en-US" sz="2200" spc="-40" dirty="0">
                <a:cs typeface="Tahoma"/>
              </a:rPr>
              <a:t>in </a:t>
            </a:r>
            <a:r>
              <a:rPr lang="en-US" sz="2200" spc="-105" dirty="0">
                <a:cs typeface="Tahoma"/>
              </a:rPr>
              <a:t>one </a:t>
            </a:r>
            <a:r>
              <a:rPr lang="en-US" sz="2200" spc="-65" dirty="0">
                <a:cs typeface="Tahoma"/>
              </a:rPr>
              <a:t>results </a:t>
            </a:r>
            <a:r>
              <a:rPr lang="en-US" sz="2200" spc="-40" dirty="0">
                <a:cs typeface="Tahoma"/>
              </a:rPr>
              <a:t>in </a:t>
            </a:r>
            <a:r>
              <a:rPr lang="en-US" sz="2200" spc="-85" dirty="0">
                <a:cs typeface="Tahoma"/>
              </a:rPr>
              <a:t>a  </a:t>
            </a:r>
            <a:r>
              <a:rPr lang="en-US" sz="2200" spc="-75" dirty="0">
                <a:cs typeface="Tahoma"/>
              </a:rPr>
              <a:t>corresponding </a:t>
            </a:r>
            <a:r>
              <a:rPr lang="en-US" sz="2200" spc="-80" dirty="0">
                <a:cs typeface="Tahoma"/>
              </a:rPr>
              <a:t>increase </a:t>
            </a:r>
            <a:r>
              <a:rPr lang="en-US" sz="2200" spc="-55" dirty="0">
                <a:cs typeface="Tahoma"/>
              </a:rPr>
              <a:t>(or </a:t>
            </a:r>
            <a:r>
              <a:rPr lang="en-US" sz="2200" spc="-90" dirty="0">
                <a:cs typeface="Tahoma"/>
              </a:rPr>
              <a:t>decrease) </a:t>
            </a:r>
            <a:r>
              <a:rPr lang="en-US" sz="2200" spc="-40" dirty="0">
                <a:cs typeface="Tahoma"/>
              </a:rPr>
              <a:t>in </a:t>
            </a:r>
            <a:r>
              <a:rPr lang="en-US" sz="2200" spc="-65" dirty="0">
                <a:cs typeface="Tahoma"/>
              </a:rPr>
              <a:t>the </a:t>
            </a:r>
            <a:r>
              <a:rPr lang="en-US" sz="2200" spc="-60" dirty="0">
                <a:cs typeface="Tahoma"/>
              </a:rPr>
              <a:t>other,  </a:t>
            </a:r>
            <a:r>
              <a:rPr lang="en-US" sz="2200" spc="-55" dirty="0">
                <a:cs typeface="Tahoma"/>
              </a:rPr>
              <a:t>correlation is </a:t>
            </a:r>
            <a:r>
              <a:rPr lang="en-US" sz="2200" spc="-70" dirty="0">
                <a:cs typeface="Tahoma"/>
              </a:rPr>
              <a:t>said </a:t>
            </a:r>
            <a:r>
              <a:rPr lang="en-US" sz="2200" spc="-20" dirty="0">
                <a:cs typeface="Tahoma"/>
              </a:rPr>
              <a:t>to </a:t>
            </a:r>
            <a:r>
              <a:rPr lang="en-US" sz="2200" spc="-90" dirty="0">
                <a:cs typeface="Tahoma"/>
              </a:rPr>
              <a:t>be </a:t>
            </a:r>
            <a:r>
              <a:rPr lang="en-US" sz="2200" i="1" spc="-110" dirty="0">
                <a:uFill>
                  <a:solidFill>
                    <a:srgbClr val="7F007F"/>
                  </a:solidFill>
                </a:uFill>
                <a:cs typeface="Trebuchet MS"/>
              </a:rPr>
              <a:t>direct </a:t>
            </a:r>
            <a:r>
              <a:rPr lang="en-US" sz="2200" i="1" spc="-130" dirty="0">
                <a:uFill>
                  <a:solidFill>
                    <a:srgbClr val="7F007F"/>
                  </a:solidFill>
                </a:uFill>
                <a:cs typeface="Trebuchet MS"/>
              </a:rPr>
              <a:t>or</a:t>
            </a:r>
            <a:r>
              <a:rPr lang="en-US" sz="2200" i="1" spc="240" dirty="0">
                <a:uFill>
                  <a:solidFill>
                    <a:srgbClr val="7F007F"/>
                  </a:solidFill>
                </a:uFill>
                <a:cs typeface="Trebuchet MS"/>
              </a:rPr>
              <a:t> </a:t>
            </a:r>
            <a:r>
              <a:rPr lang="en-US" sz="2200" i="1" spc="-100" dirty="0">
                <a:uFill>
                  <a:solidFill>
                    <a:srgbClr val="7F007F"/>
                  </a:solidFill>
                </a:uFill>
                <a:cs typeface="Trebuchet MS"/>
              </a:rPr>
              <a:t>positive.</a:t>
            </a:r>
            <a:endParaRPr lang="en-US" sz="2200" dirty="0">
              <a:cs typeface="Trebuchet MS"/>
            </a:endParaRPr>
          </a:p>
          <a:p>
            <a:pPr marL="441325" marR="5080">
              <a:lnSpc>
                <a:spcPct val="102200"/>
              </a:lnSpc>
              <a:spcBef>
                <a:spcPts val="1275"/>
              </a:spcBef>
            </a:pPr>
            <a:r>
              <a:rPr lang="en-US" sz="2200" spc="-50" dirty="0">
                <a:cs typeface="Tahoma"/>
              </a:rPr>
              <a:t>For </a:t>
            </a:r>
            <a:r>
              <a:rPr lang="en-US" sz="2200" spc="-85" dirty="0">
                <a:cs typeface="Tahoma"/>
              </a:rPr>
              <a:t>example, </a:t>
            </a:r>
            <a:r>
              <a:rPr lang="en-US" sz="2200" spc="-65" dirty="0">
                <a:cs typeface="Tahoma"/>
              </a:rPr>
              <a:t>the </a:t>
            </a:r>
            <a:r>
              <a:rPr lang="en-US" sz="2200" spc="-55" dirty="0">
                <a:cs typeface="Tahoma"/>
              </a:rPr>
              <a:t>correlation </a:t>
            </a:r>
            <a:r>
              <a:rPr lang="en-US" sz="2200" spc="-105" dirty="0">
                <a:cs typeface="Tahoma"/>
              </a:rPr>
              <a:t>between </a:t>
            </a:r>
            <a:r>
              <a:rPr lang="en-US" sz="2200" b="1" spc="100" dirty="0">
                <a:cs typeface="Arial"/>
              </a:rPr>
              <a:t>(i) </a:t>
            </a:r>
            <a:r>
              <a:rPr lang="en-US" sz="2200" spc="-65" dirty="0">
                <a:uFill>
                  <a:solidFill>
                    <a:srgbClr val="0000FF"/>
                  </a:solidFill>
                </a:uFill>
                <a:cs typeface="Tahoma"/>
              </a:rPr>
              <a:t>the </a:t>
            </a:r>
            <a:r>
              <a:rPr lang="en-US" sz="2200" spc="-70" dirty="0">
                <a:uFill>
                  <a:solidFill>
                    <a:srgbClr val="0000FF"/>
                  </a:solidFill>
                </a:uFill>
                <a:cs typeface="Tahoma"/>
              </a:rPr>
              <a:t>heights </a:t>
            </a:r>
            <a:r>
              <a:rPr lang="en-US" sz="2200" spc="-80" dirty="0">
                <a:uFill>
                  <a:solidFill>
                    <a:srgbClr val="0000FF"/>
                  </a:solidFill>
                </a:uFill>
                <a:cs typeface="Tahoma"/>
              </a:rPr>
              <a:t>and </a:t>
            </a:r>
            <a:r>
              <a:rPr lang="en-US" sz="2200" spc="-80" dirty="0">
                <a:cs typeface="Tahoma"/>
              </a:rPr>
              <a:t> </a:t>
            </a:r>
            <a:r>
              <a:rPr lang="en-US" sz="2200" spc="-80" dirty="0">
                <a:uFill>
                  <a:solidFill>
                    <a:srgbClr val="0000FF"/>
                  </a:solidFill>
                </a:uFill>
                <a:cs typeface="Tahoma"/>
              </a:rPr>
              <a:t>weights </a:t>
            </a:r>
            <a:r>
              <a:rPr lang="en-US" sz="2200" spc="-55" dirty="0">
                <a:uFill>
                  <a:solidFill>
                    <a:srgbClr val="0000FF"/>
                  </a:solidFill>
                </a:uFill>
                <a:cs typeface="Tahoma"/>
              </a:rPr>
              <a:t>of </a:t>
            </a:r>
            <a:r>
              <a:rPr lang="en-US" sz="2200" spc="-85" dirty="0">
                <a:uFill>
                  <a:solidFill>
                    <a:srgbClr val="0000FF"/>
                  </a:solidFill>
                </a:uFill>
                <a:cs typeface="Tahoma"/>
              </a:rPr>
              <a:t>a </a:t>
            </a:r>
            <a:r>
              <a:rPr lang="en-US" sz="2200" spc="-75" dirty="0">
                <a:uFill>
                  <a:solidFill>
                    <a:srgbClr val="0000FF"/>
                  </a:solidFill>
                </a:uFill>
                <a:cs typeface="Tahoma"/>
              </a:rPr>
              <a:t>group </a:t>
            </a:r>
            <a:r>
              <a:rPr lang="en-US" sz="2200" spc="-55" dirty="0">
                <a:uFill>
                  <a:solidFill>
                    <a:srgbClr val="0000FF"/>
                  </a:solidFill>
                </a:uFill>
                <a:cs typeface="Tahoma"/>
              </a:rPr>
              <a:t>of </a:t>
            </a:r>
            <a:r>
              <a:rPr lang="en-US" sz="2200" spc="-85" dirty="0">
                <a:uFill>
                  <a:solidFill>
                    <a:srgbClr val="0000FF"/>
                  </a:solidFill>
                </a:uFill>
                <a:cs typeface="Tahoma"/>
              </a:rPr>
              <a:t>persons,</a:t>
            </a:r>
            <a:r>
              <a:rPr lang="en-US" sz="2200" spc="-85" dirty="0">
                <a:cs typeface="Tahoma"/>
              </a:rPr>
              <a:t> </a:t>
            </a:r>
            <a:r>
              <a:rPr lang="en-US" sz="2200" spc="-80" dirty="0">
                <a:cs typeface="Tahoma"/>
              </a:rPr>
              <a:t>and </a:t>
            </a:r>
            <a:r>
              <a:rPr lang="en-US" sz="2200" b="1" spc="65" dirty="0">
                <a:cs typeface="Arial"/>
              </a:rPr>
              <a:t>(ii) </a:t>
            </a:r>
            <a:r>
              <a:rPr lang="en-US" sz="2200" spc="-65" dirty="0">
                <a:uFill>
                  <a:solidFill>
                    <a:srgbClr val="7F007F"/>
                  </a:solidFill>
                </a:uFill>
                <a:cs typeface="Tahoma"/>
              </a:rPr>
              <a:t>the </a:t>
            </a:r>
            <a:r>
              <a:rPr lang="en-US" sz="2200" spc="-75" dirty="0">
                <a:uFill>
                  <a:solidFill>
                    <a:srgbClr val="7F007F"/>
                  </a:solidFill>
                </a:uFill>
                <a:cs typeface="Tahoma"/>
              </a:rPr>
              <a:t>income </a:t>
            </a:r>
            <a:r>
              <a:rPr lang="en-US" sz="2200" spc="-80" dirty="0">
                <a:uFill>
                  <a:solidFill>
                    <a:srgbClr val="7F007F"/>
                  </a:solidFill>
                </a:uFill>
                <a:cs typeface="Tahoma"/>
              </a:rPr>
              <a:t>and </a:t>
            </a:r>
            <a:r>
              <a:rPr lang="en-US" sz="2200" spc="-80" dirty="0">
                <a:cs typeface="Tahoma"/>
              </a:rPr>
              <a:t> </a:t>
            </a:r>
            <a:r>
              <a:rPr lang="en-US" sz="2200" spc="-75" dirty="0">
                <a:uFill>
                  <a:solidFill>
                    <a:srgbClr val="7F007F"/>
                  </a:solidFill>
                </a:uFill>
                <a:cs typeface="Tahoma"/>
              </a:rPr>
              <a:t>expenditure;</a:t>
            </a:r>
            <a:r>
              <a:rPr lang="en-US" sz="2200" spc="-75" dirty="0">
                <a:cs typeface="Tahoma"/>
              </a:rPr>
              <a:t> </a:t>
            </a:r>
            <a:r>
              <a:rPr lang="en-US" sz="2200" spc="-55" dirty="0">
                <a:cs typeface="Tahoma"/>
              </a:rPr>
              <a:t>is</a:t>
            </a:r>
            <a:r>
              <a:rPr lang="en-US" sz="2200" spc="130" dirty="0">
                <a:cs typeface="Tahoma"/>
              </a:rPr>
              <a:t> </a:t>
            </a:r>
            <a:r>
              <a:rPr lang="en-US" sz="2200" spc="-50" dirty="0">
                <a:cs typeface="Tahoma"/>
              </a:rPr>
              <a:t>positive.</a:t>
            </a:r>
            <a:endParaRPr lang="en-US" sz="2200" dirty="0">
              <a:cs typeface="Tahoma"/>
            </a:endParaRPr>
          </a:p>
          <a:p>
            <a:pPr marL="0" indent="0">
              <a:buNone/>
            </a:pPr>
            <a:endParaRPr lang="en-US" sz="2200" dirty="0"/>
          </a:p>
        </p:txBody>
      </p:sp>
      <p:sp>
        <p:nvSpPr>
          <p:cNvPr id="4" name="Date Placeholder 3"/>
          <p:cNvSpPr>
            <a:spLocks noGrp="1"/>
          </p:cNvSpPr>
          <p:nvPr>
            <p:ph type="dt" sz="half" idx="10"/>
          </p:nvPr>
        </p:nvSpPr>
        <p:spPr/>
        <p:txBody>
          <a:bodyPr/>
          <a:lstStyle/>
          <a:p>
            <a:fld id="{2DA25D46-1F62-4ED5-92E9-63894CF3CA27}"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Correlation(CO1)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39072676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nSpc>
                <a:spcPct val="100000"/>
              </a:lnSpc>
              <a:spcBef>
                <a:spcPts val="1245"/>
              </a:spcBef>
              <a:buFont typeface="Wingdings" pitchFamily="2" charset="2"/>
              <a:buChar char="Ø"/>
            </a:pPr>
            <a:r>
              <a:rPr lang="en-US" sz="2200" b="1" spc="-70" dirty="0">
                <a:uFill>
                  <a:solidFill>
                    <a:srgbClr val="0000FF"/>
                  </a:solidFill>
                </a:uFill>
                <a:cs typeface="Tahoma"/>
              </a:rPr>
              <a:t>Negative Correlation:</a:t>
            </a:r>
          </a:p>
          <a:p>
            <a:pPr marL="12700">
              <a:lnSpc>
                <a:spcPct val="100000"/>
              </a:lnSpc>
              <a:spcBef>
                <a:spcPts val="1245"/>
              </a:spcBef>
            </a:pPr>
            <a:r>
              <a:rPr lang="en-US" sz="2200" spc="-70" dirty="0">
                <a:uFill>
                  <a:solidFill>
                    <a:srgbClr val="0000FF"/>
                  </a:solidFill>
                </a:uFill>
                <a:cs typeface="Tahoma"/>
              </a:rPr>
              <a:t>If the two variables deviate in the opposite </a:t>
            </a:r>
            <a:r>
              <a:rPr lang="en-US" sz="2200" spc="-55" dirty="0">
                <a:uFill>
                  <a:solidFill>
                    <a:srgbClr val="0000FF"/>
                  </a:solidFill>
                </a:uFill>
                <a:cs typeface="Tahoma"/>
              </a:rPr>
              <a:t>directions,</a:t>
            </a:r>
            <a:r>
              <a:rPr lang="en-US" sz="2200" spc="-55" dirty="0">
                <a:cs typeface="Tahoma"/>
              </a:rPr>
              <a:t> </a:t>
            </a:r>
            <a:r>
              <a:rPr lang="en-US" sz="2200" spc="-60" dirty="0">
                <a:uFill>
                  <a:solidFill>
                    <a:srgbClr val="000000"/>
                  </a:solidFill>
                </a:uFill>
                <a:cs typeface="Tahoma"/>
              </a:rPr>
              <a:t>i.e., </a:t>
            </a:r>
            <a:r>
              <a:rPr lang="en-US" sz="2200" spc="-60" dirty="0">
                <a:cs typeface="Tahoma"/>
              </a:rPr>
              <a:t> </a:t>
            </a:r>
            <a:r>
              <a:rPr lang="en-US" sz="2200" spc="-10" dirty="0">
                <a:cs typeface="Tahoma"/>
              </a:rPr>
              <a:t>if </a:t>
            </a:r>
            <a:r>
              <a:rPr lang="en-US" sz="2200" spc="-80" dirty="0">
                <a:cs typeface="Tahoma"/>
              </a:rPr>
              <a:t>increase </a:t>
            </a:r>
            <a:r>
              <a:rPr lang="en-US" sz="2200" spc="-55" dirty="0">
                <a:cs typeface="Tahoma"/>
              </a:rPr>
              <a:t>(or </a:t>
            </a:r>
            <a:r>
              <a:rPr lang="en-US" sz="2200" spc="-90" dirty="0">
                <a:cs typeface="Tahoma"/>
              </a:rPr>
              <a:t>decrease) </a:t>
            </a:r>
            <a:r>
              <a:rPr lang="en-US" sz="2200" spc="-40" dirty="0">
                <a:cs typeface="Tahoma"/>
              </a:rPr>
              <a:t>in </a:t>
            </a:r>
            <a:r>
              <a:rPr lang="en-US" sz="2200" spc="-105" dirty="0">
                <a:cs typeface="Tahoma"/>
              </a:rPr>
              <a:t>one </a:t>
            </a:r>
            <a:r>
              <a:rPr lang="en-US" sz="2200" spc="-65" dirty="0">
                <a:cs typeface="Tahoma"/>
              </a:rPr>
              <a:t>results </a:t>
            </a:r>
            <a:r>
              <a:rPr lang="en-US" sz="2200" spc="-40" dirty="0">
                <a:cs typeface="Tahoma"/>
              </a:rPr>
              <a:t>in </a:t>
            </a:r>
            <a:r>
              <a:rPr lang="en-US" sz="2200" spc="-75" dirty="0">
                <a:cs typeface="Tahoma"/>
              </a:rPr>
              <a:t>corresponding  </a:t>
            </a:r>
            <a:r>
              <a:rPr lang="en-US" sz="2200" spc="-100" dirty="0">
                <a:uFill>
                  <a:solidFill>
                    <a:srgbClr val="000000"/>
                  </a:solidFill>
                </a:uFill>
                <a:cs typeface="Tahoma"/>
              </a:rPr>
              <a:t>decrease </a:t>
            </a:r>
            <a:r>
              <a:rPr lang="en-US" sz="2200" spc="-55" dirty="0">
                <a:uFill>
                  <a:solidFill>
                    <a:srgbClr val="000000"/>
                  </a:solidFill>
                </a:uFill>
                <a:cs typeface="Tahoma"/>
              </a:rPr>
              <a:t>(or </a:t>
            </a:r>
            <a:r>
              <a:rPr lang="en-US" sz="2200" spc="-70" dirty="0">
                <a:uFill>
                  <a:solidFill>
                    <a:srgbClr val="000000"/>
                  </a:solidFill>
                </a:uFill>
                <a:cs typeface="Tahoma"/>
              </a:rPr>
              <a:t>increase) </a:t>
            </a:r>
            <a:r>
              <a:rPr lang="en-US" sz="2200" spc="-40" dirty="0">
                <a:uFill>
                  <a:solidFill>
                    <a:srgbClr val="000000"/>
                  </a:solidFill>
                </a:uFill>
                <a:cs typeface="Tahoma"/>
              </a:rPr>
              <a:t>in </a:t>
            </a:r>
            <a:r>
              <a:rPr lang="en-US" sz="2200" spc="-65" dirty="0">
                <a:uFill>
                  <a:solidFill>
                    <a:srgbClr val="000000"/>
                  </a:solidFill>
                </a:uFill>
                <a:cs typeface="Tahoma"/>
              </a:rPr>
              <a:t>the </a:t>
            </a:r>
            <a:r>
              <a:rPr lang="en-US" sz="2200" spc="-60" dirty="0">
                <a:uFill>
                  <a:solidFill>
                    <a:srgbClr val="000000"/>
                  </a:solidFill>
                </a:uFill>
                <a:cs typeface="Tahoma"/>
              </a:rPr>
              <a:t>other,</a:t>
            </a:r>
            <a:r>
              <a:rPr lang="en-US" sz="2200" spc="-60" dirty="0">
                <a:cs typeface="Tahoma"/>
              </a:rPr>
              <a:t> </a:t>
            </a:r>
            <a:r>
              <a:rPr lang="en-US" sz="2200" spc="-55" dirty="0">
                <a:cs typeface="Tahoma"/>
              </a:rPr>
              <a:t>correlation is </a:t>
            </a:r>
            <a:r>
              <a:rPr lang="en-US" sz="2200" spc="-70" dirty="0">
                <a:cs typeface="Tahoma"/>
              </a:rPr>
              <a:t>said </a:t>
            </a:r>
            <a:r>
              <a:rPr lang="en-US" sz="2200" spc="-20" dirty="0">
                <a:cs typeface="Tahoma"/>
              </a:rPr>
              <a:t>to  </a:t>
            </a:r>
            <a:r>
              <a:rPr lang="en-US" sz="2200" spc="-90" dirty="0">
                <a:cs typeface="Tahoma"/>
              </a:rPr>
              <a:t>be </a:t>
            </a:r>
            <a:r>
              <a:rPr lang="en-US" sz="2200" i="1" spc="-110" dirty="0">
                <a:uFill>
                  <a:solidFill>
                    <a:srgbClr val="7F007F"/>
                  </a:solidFill>
                </a:uFill>
                <a:cs typeface="Trebuchet MS"/>
              </a:rPr>
              <a:t>diverse </a:t>
            </a:r>
            <a:r>
              <a:rPr lang="en-US" sz="2200" i="1" spc="-130" dirty="0">
                <a:uFill>
                  <a:solidFill>
                    <a:srgbClr val="7F007F"/>
                  </a:solidFill>
                </a:uFill>
                <a:cs typeface="Trebuchet MS"/>
              </a:rPr>
              <a:t>or</a:t>
            </a:r>
            <a:r>
              <a:rPr lang="en-US" sz="2200" i="1" spc="-85" dirty="0">
                <a:uFill>
                  <a:solidFill>
                    <a:srgbClr val="7F007F"/>
                  </a:solidFill>
                </a:uFill>
                <a:cs typeface="Trebuchet MS"/>
              </a:rPr>
              <a:t> </a:t>
            </a:r>
            <a:r>
              <a:rPr lang="en-US" sz="2200" i="1" spc="-105" dirty="0">
                <a:uFill>
                  <a:solidFill>
                    <a:srgbClr val="7F007F"/>
                  </a:solidFill>
                </a:uFill>
                <a:cs typeface="Trebuchet MS"/>
              </a:rPr>
              <a:t>negative.</a:t>
            </a:r>
            <a:endParaRPr lang="en-US" sz="2200" dirty="0">
              <a:cs typeface="Trebuchet MS"/>
            </a:endParaRPr>
          </a:p>
          <a:p>
            <a:pPr marL="441325" marR="5080">
              <a:lnSpc>
                <a:spcPct val="102200"/>
              </a:lnSpc>
              <a:spcBef>
                <a:spcPts val="1275"/>
              </a:spcBef>
            </a:pPr>
            <a:r>
              <a:rPr lang="en-US" sz="2200" spc="-50" dirty="0">
                <a:cs typeface="Tahoma"/>
              </a:rPr>
              <a:t>For </a:t>
            </a:r>
            <a:r>
              <a:rPr lang="en-US" sz="2200" spc="-85" dirty="0">
                <a:cs typeface="Tahoma"/>
              </a:rPr>
              <a:t>example, </a:t>
            </a:r>
            <a:r>
              <a:rPr lang="en-US" sz="2200" spc="-65" dirty="0">
                <a:cs typeface="Tahoma"/>
              </a:rPr>
              <a:t>the </a:t>
            </a:r>
            <a:r>
              <a:rPr lang="en-US" sz="2200" spc="-55" dirty="0">
                <a:cs typeface="Tahoma"/>
              </a:rPr>
              <a:t>correlation </a:t>
            </a:r>
            <a:r>
              <a:rPr lang="en-US" sz="2200" spc="-105" dirty="0">
                <a:cs typeface="Tahoma"/>
              </a:rPr>
              <a:t>between </a:t>
            </a:r>
            <a:r>
              <a:rPr lang="en-US" sz="2200" b="1" spc="100" dirty="0">
                <a:cs typeface="Arial"/>
              </a:rPr>
              <a:t>(i) </a:t>
            </a:r>
            <a:r>
              <a:rPr lang="en-US" sz="2200" spc="-65" dirty="0">
                <a:uFill>
                  <a:solidFill>
                    <a:srgbClr val="0000FF"/>
                  </a:solidFill>
                </a:uFill>
                <a:cs typeface="Tahoma"/>
              </a:rPr>
              <a:t>the </a:t>
            </a:r>
            <a:r>
              <a:rPr lang="en-US" sz="2200" spc="-70" dirty="0">
                <a:uFill>
                  <a:solidFill>
                    <a:srgbClr val="0000FF"/>
                  </a:solidFill>
                </a:uFill>
                <a:cs typeface="Tahoma"/>
              </a:rPr>
              <a:t>price </a:t>
            </a:r>
            <a:r>
              <a:rPr lang="en-US" sz="2200" spc="-80" dirty="0">
                <a:uFill>
                  <a:solidFill>
                    <a:srgbClr val="0000FF"/>
                  </a:solidFill>
                </a:uFill>
                <a:cs typeface="Tahoma"/>
              </a:rPr>
              <a:t>and </a:t>
            </a:r>
            <a:r>
              <a:rPr lang="en-US" sz="2200" spc="-80" dirty="0">
                <a:cs typeface="Tahoma"/>
              </a:rPr>
              <a:t> </a:t>
            </a:r>
            <a:r>
              <a:rPr lang="en-US" sz="2200" spc="-95" dirty="0">
                <a:uFill>
                  <a:solidFill>
                    <a:srgbClr val="0000FF"/>
                  </a:solidFill>
                </a:uFill>
                <a:cs typeface="Tahoma"/>
              </a:rPr>
              <a:t>demand </a:t>
            </a:r>
            <a:r>
              <a:rPr lang="en-US" sz="2200" spc="-55" dirty="0">
                <a:uFill>
                  <a:solidFill>
                    <a:srgbClr val="0000FF"/>
                  </a:solidFill>
                </a:uFill>
                <a:cs typeface="Tahoma"/>
              </a:rPr>
              <a:t>of </a:t>
            </a:r>
            <a:r>
              <a:rPr lang="en-US" sz="2200" spc="-85" dirty="0">
                <a:uFill>
                  <a:solidFill>
                    <a:srgbClr val="0000FF"/>
                  </a:solidFill>
                </a:uFill>
                <a:cs typeface="Tahoma"/>
              </a:rPr>
              <a:t>a </a:t>
            </a:r>
            <a:r>
              <a:rPr lang="en-US" sz="2200" spc="-70" dirty="0">
                <a:uFill>
                  <a:solidFill>
                    <a:srgbClr val="0000FF"/>
                  </a:solidFill>
                </a:uFill>
                <a:cs typeface="Tahoma"/>
              </a:rPr>
              <a:t>commodity,</a:t>
            </a:r>
            <a:r>
              <a:rPr lang="en-US" sz="2200" spc="-70" dirty="0">
                <a:cs typeface="Tahoma"/>
              </a:rPr>
              <a:t> </a:t>
            </a:r>
            <a:r>
              <a:rPr lang="en-US" sz="2200" spc="-80" dirty="0">
                <a:cs typeface="Tahoma"/>
              </a:rPr>
              <a:t>and </a:t>
            </a:r>
            <a:r>
              <a:rPr lang="en-US" sz="2200" b="1" spc="65" dirty="0">
                <a:cs typeface="Arial"/>
              </a:rPr>
              <a:t>(ii) </a:t>
            </a:r>
            <a:r>
              <a:rPr lang="en-US" sz="2200" spc="-65" dirty="0">
                <a:uFill>
                  <a:solidFill>
                    <a:srgbClr val="7F007F"/>
                  </a:solidFill>
                </a:uFill>
                <a:cs typeface="Tahoma"/>
              </a:rPr>
              <a:t>the </a:t>
            </a:r>
            <a:r>
              <a:rPr lang="en-US" sz="2200" spc="-80" dirty="0">
                <a:uFill>
                  <a:solidFill>
                    <a:srgbClr val="7F007F"/>
                  </a:solidFill>
                </a:uFill>
                <a:cs typeface="Tahoma"/>
              </a:rPr>
              <a:t>volume and </a:t>
            </a:r>
            <a:r>
              <a:rPr lang="en-US" sz="2200" spc="-105" dirty="0">
                <a:uFill>
                  <a:solidFill>
                    <a:srgbClr val="7F007F"/>
                  </a:solidFill>
                </a:uFill>
                <a:cs typeface="Tahoma"/>
              </a:rPr>
              <a:t>pressure </a:t>
            </a:r>
            <a:r>
              <a:rPr lang="en-US" sz="2200" spc="-105" dirty="0">
                <a:cs typeface="Tahoma"/>
              </a:rPr>
              <a:t> </a:t>
            </a:r>
            <a:r>
              <a:rPr lang="en-US" sz="2200" spc="-55" dirty="0">
                <a:uFill>
                  <a:solidFill>
                    <a:srgbClr val="7F007F"/>
                  </a:solidFill>
                </a:uFill>
                <a:cs typeface="Tahoma"/>
              </a:rPr>
              <a:t>of </a:t>
            </a:r>
            <a:r>
              <a:rPr lang="en-US" sz="2200" spc="-85" dirty="0">
                <a:uFill>
                  <a:solidFill>
                    <a:srgbClr val="7F007F"/>
                  </a:solidFill>
                </a:uFill>
                <a:cs typeface="Tahoma"/>
              </a:rPr>
              <a:t>a </a:t>
            </a:r>
            <a:r>
              <a:rPr lang="en-US" sz="2200" spc="-55" dirty="0">
                <a:uFill>
                  <a:solidFill>
                    <a:srgbClr val="7F007F"/>
                  </a:solidFill>
                </a:uFill>
                <a:cs typeface="Tahoma"/>
              </a:rPr>
              <a:t>perfect </a:t>
            </a:r>
            <a:r>
              <a:rPr lang="en-US" sz="2200" spc="-110" dirty="0">
                <a:uFill>
                  <a:solidFill>
                    <a:srgbClr val="7F007F"/>
                  </a:solidFill>
                </a:uFill>
                <a:cs typeface="Tahoma"/>
              </a:rPr>
              <a:t>gas;</a:t>
            </a:r>
            <a:r>
              <a:rPr lang="en-US" sz="2200" spc="-110" dirty="0">
                <a:cs typeface="Tahoma"/>
              </a:rPr>
              <a:t> </a:t>
            </a:r>
            <a:r>
              <a:rPr lang="en-US" sz="2200" spc="-55" dirty="0">
                <a:cs typeface="Tahoma"/>
              </a:rPr>
              <a:t>is</a:t>
            </a:r>
            <a:r>
              <a:rPr lang="en-US" sz="2200" spc="25" dirty="0">
                <a:cs typeface="Tahoma"/>
              </a:rPr>
              <a:t> </a:t>
            </a:r>
            <a:r>
              <a:rPr lang="en-US" sz="2200" spc="-70" dirty="0">
                <a:cs typeface="Tahoma"/>
              </a:rPr>
              <a:t>negative.</a:t>
            </a:r>
            <a:endParaRPr lang="en-US" sz="2200" dirty="0">
              <a:cs typeface="Tahoma"/>
            </a:endParaRPr>
          </a:p>
          <a:p>
            <a:pPr>
              <a:buFont typeface="Wingdings" pitchFamily="2" charset="2"/>
              <a:buChar char="Ø"/>
            </a:pPr>
            <a:r>
              <a:rPr lang="en-US" sz="2200" b="1" spc="-70" dirty="0">
                <a:cs typeface="Tahoma"/>
              </a:rPr>
              <a:t>Perfect Correlation:</a:t>
            </a:r>
          </a:p>
          <a:p>
            <a:pPr marL="12700" marR="5080">
              <a:lnSpc>
                <a:spcPct val="102200"/>
              </a:lnSpc>
              <a:spcBef>
                <a:spcPts val="1110"/>
              </a:spcBef>
            </a:pPr>
            <a:r>
              <a:rPr lang="en-US" sz="2200" spc="-45" dirty="0">
                <a:cs typeface="Tahoma"/>
              </a:rPr>
              <a:t>Correlation </a:t>
            </a:r>
            <a:r>
              <a:rPr lang="en-US" sz="2200" spc="-55" dirty="0">
                <a:cs typeface="Tahoma"/>
              </a:rPr>
              <a:t>is </a:t>
            </a:r>
            <a:r>
              <a:rPr lang="en-US" sz="2200" spc="-70" dirty="0">
                <a:cs typeface="Tahoma"/>
              </a:rPr>
              <a:t>said </a:t>
            </a:r>
            <a:r>
              <a:rPr lang="en-US" sz="2200" spc="-20" dirty="0">
                <a:cs typeface="Tahoma"/>
              </a:rPr>
              <a:t>to </a:t>
            </a:r>
            <a:r>
              <a:rPr lang="en-US" sz="2200" spc="-90" dirty="0">
                <a:cs typeface="Tahoma"/>
              </a:rPr>
              <a:t>be </a:t>
            </a:r>
            <a:r>
              <a:rPr lang="en-US" sz="2200" spc="-55" dirty="0">
                <a:uFill>
                  <a:solidFill>
                    <a:srgbClr val="FF0000"/>
                  </a:solidFill>
                </a:uFill>
                <a:cs typeface="Tahoma"/>
              </a:rPr>
              <a:t>perfect</a:t>
            </a:r>
            <a:r>
              <a:rPr lang="en-US" sz="2200" spc="-55" dirty="0">
                <a:cs typeface="Tahoma"/>
              </a:rPr>
              <a:t> </a:t>
            </a:r>
            <a:r>
              <a:rPr lang="en-US" sz="2200" spc="-10" dirty="0">
                <a:uFill>
                  <a:solidFill>
                    <a:srgbClr val="0000FF"/>
                  </a:solidFill>
                </a:uFill>
                <a:cs typeface="Tahoma"/>
              </a:rPr>
              <a:t>if </a:t>
            </a:r>
            <a:r>
              <a:rPr lang="en-US" sz="2200" spc="-65" dirty="0">
                <a:uFill>
                  <a:solidFill>
                    <a:srgbClr val="0000FF"/>
                  </a:solidFill>
                </a:uFill>
                <a:cs typeface="Tahoma"/>
              </a:rPr>
              <a:t>the </a:t>
            </a:r>
            <a:r>
              <a:rPr lang="en-US" sz="2200" spc="-55" dirty="0">
                <a:uFill>
                  <a:solidFill>
                    <a:srgbClr val="0000FF"/>
                  </a:solidFill>
                </a:uFill>
                <a:cs typeface="Tahoma"/>
              </a:rPr>
              <a:t>deviation </a:t>
            </a:r>
            <a:r>
              <a:rPr lang="en-US" sz="2200" spc="-40" dirty="0">
                <a:uFill>
                  <a:solidFill>
                    <a:srgbClr val="0000FF"/>
                  </a:solidFill>
                </a:uFill>
                <a:cs typeface="Tahoma"/>
              </a:rPr>
              <a:t>in </a:t>
            </a:r>
            <a:r>
              <a:rPr lang="en-US" sz="2200" spc="-105" dirty="0">
                <a:uFill>
                  <a:solidFill>
                    <a:srgbClr val="0000FF"/>
                  </a:solidFill>
                </a:uFill>
                <a:cs typeface="Tahoma"/>
              </a:rPr>
              <a:t>one </a:t>
            </a:r>
            <a:r>
              <a:rPr lang="en-US" sz="2200" spc="-70" dirty="0">
                <a:uFill>
                  <a:solidFill>
                    <a:srgbClr val="0000FF"/>
                  </a:solidFill>
                </a:uFill>
                <a:cs typeface="Tahoma"/>
              </a:rPr>
              <a:t>variable </a:t>
            </a:r>
            <a:r>
              <a:rPr lang="en-US" sz="2200" spc="-70" dirty="0">
                <a:cs typeface="Tahoma"/>
              </a:rPr>
              <a:t> </a:t>
            </a:r>
            <a:r>
              <a:rPr lang="en-US" sz="2200" spc="-55" dirty="0">
                <a:cs typeface="Tahoma"/>
              </a:rPr>
              <a:t>is </a:t>
            </a:r>
            <a:r>
              <a:rPr lang="en-US" sz="2200" spc="-75" dirty="0">
                <a:cs typeface="Tahoma"/>
              </a:rPr>
              <a:t>followed </a:t>
            </a:r>
            <a:r>
              <a:rPr lang="en-US" sz="2200" spc="-100" dirty="0">
                <a:cs typeface="Tahoma"/>
              </a:rPr>
              <a:t>by </a:t>
            </a:r>
            <a:r>
              <a:rPr lang="en-US" sz="2200" spc="-85" dirty="0">
                <a:cs typeface="Tahoma"/>
              </a:rPr>
              <a:t>a </a:t>
            </a:r>
            <a:r>
              <a:rPr lang="en-US" sz="2200" spc="-75" dirty="0">
                <a:cs typeface="Tahoma"/>
              </a:rPr>
              <a:t>corresponding </a:t>
            </a:r>
            <a:r>
              <a:rPr lang="en-US" sz="2200" spc="-80" dirty="0">
                <a:cs typeface="Tahoma"/>
              </a:rPr>
              <a:t>and </a:t>
            </a:r>
            <a:r>
              <a:rPr lang="en-US" sz="2200" spc="-55" dirty="0">
                <a:cs typeface="Tahoma"/>
              </a:rPr>
              <a:t>proportional deviation </a:t>
            </a:r>
            <a:r>
              <a:rPr lang="en-US" sz="2200" spc="-40" dirty="0">
                <a:cs typeface="Tahoma"/>
              </a:rPr>
              <a:t>in  </a:t>
            </a:r>
            <a:r>
              <a:rPr lang="en-US" sz="2200" spc="-65" dirty="0">
                <a:uFill>
                  <a:solidFill>
                    <a:srgbClr val="0000FF"/>
                  </a:solidFill>
                </a:uFill>
                <a:cs typeface="Tahoma"/>
              </a:rPr>
              <a:t>the</a:t>
            </a:r>
            <a:r>
              <a:rPr lang="en-US" sz="2200" spc="25" dirty="0">
                <a:uFill>
                  <a:solidFill>
                    <a:srgbClr val="0000FF"/>
                  </a:solidFill>
                </a:uFill>
                <a:cs typeface="Tahoma"/>
              </a:rPr>
              <a:t> </a:t>
            </a:r>
            <a:r>
              <a:rPr lang="en-US" sz="2200" spc="-60" dirty="0">
                <a:uFill>
                  <a:solidFill>
                    <a:srgbClr val="0000FF"/>
                  </a:solidFill>
                </a:uFill>
                <a:cs typeface="Tahoma"/>
              </a:rPr>
              <a:t>other.</a:t>
            </a:r>
            <a:endParaRPr lang="en-US" sz="2200" dirty="0">
              <a:cs typeface="Tahoma"/>
            </a:endParaRPr>
          </a:p>
          <a:p>
            <a:pPr marL="0" indent="0">
              <a:buNone/>
            </a:pPr>
            <a:endParaRPr lang="en-US" sz="2200" dirty="0"/>
          </a:p>
        </p:txBody>
      </p:sp>
      <p:sp>
        <p:nvSpPr>
          <p:cNvPr id="4" name="Date Placeholder 3"/>
          <p:cNvSpPr>
            <a:spLocks noGrp="1"/>
          </p:cNvSpPr>
          <p:nvPr>
            <p:ph type="dt" sz="half" idx="10"/>
          </p:nvPr>
        </p:nvSpPr>
        <p:spPr/>
        <p:txBody>
          <a:bodyPr/>
          <a:lstStyle/>
          <a:p>
            <a:fld id="{6E3258D1-9A28-40BF-AE6D-CAA0262DAE7E}"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Correlation(CO1)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19438514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143000"/>
                <a:ext cx="8229600" cy="4525963"/>
              </a:xfrm>
            </p:spPr>
            <p:txBody>
              <a:bodyPr>
                <a:noAutofit/>
              </a:bodyPr>
              <a:lstStyle/>
              <a:p>
                <a:pPr marL="0" indent="0">
                  <a:lnSpc>
                    <a:spcPct val="100000"/>
                  </a:lnSpc>
                  <a:spcBef>
                    <a:spcPts val="1245"/>
                  </a:spcBef>
                  <a:buNone/>
                </a:pPr>
                <a:r>
                  <a:rPr lang="en-US" sz="2200" b="1" spc="-55" dirty="0">
                    <a:uFill>
                      <a:solidFill>
                        <a:srgbClr val="FF0000"/>
                      </a:solidFill>
                    </a:uFill>
                    <a:cs typeface="Tahoma"/>
                  </a:rPr>
                  <a:t>Correlation Coefficient:</a:t>
                </a:r>
              </a:p>
              <a:p>
                <a:pPr marL="12700" marR="5080">
                  <a:lnSpc>
                    <a:spcPct val="102200"/>
                  </a:lnSpc>
                  <a:spcBef>
                    <a:spcPts val="1110"/>
                  </a:spcBef>
                </a:pPr>
                <a:r>
                  <a:rPr lang="en-US" sz="2200" spc="-25" dirty="0">
                    <a:solidFill>
                      <a:schemeClr val="tx1"/>
                    </a:solidFill>
                    <a:cs typeface="Tahoma"/>
                  </a:rPr>
                  <a:t>The </a:t>
                </a:r>
                <a:r>
                  <a:rPr lang="en-US" sz="2200" spc="-55" dirty="0">
                    <a:solidFill>
                      <a:schemeClr val="tx1"/>
                    </a:solidFill>
                    <a:uFill>
                      <a:solidFill>
                        <a:srgbClr val="FF0000"/>
                      </a:solidFill>
                    </a:uFill>
                    <a:cs typeface="Tahoma"/>
                  </a:rPr>
                  <a:t>correlation </a:t>
                </a:r>
                <a:r>
                  <a:rPr lang="en-US" sz="2200" spc="-50" dirty="0">
                    <a:solidFill>
                      <a:schemeClr val="tx1"/>
                    </a:solidFill>
                    <a:uFill>
                      <a:solidFill>
                        <a:srgbClr val="FF0000"/>
                      </a:solidFill>
                    </a:uFill>
                    <a:cs typeface="Tahoma"/>
                  </a:rPr>
                  <a:t>coefficient</a:t>
                </a:r>
                <a:r>
                  <a:rPr lang="en-US" sz="2200" spc="-50" dirty="0">
                    <a:solidFill>
                      <a:schemeClr val="tx1"/>
                    </a:solidFill>
                    <a:cs typeface="Tahoma"/>
                  </a:rPr>
                  <a:t> </a:t>
                </a:r>
                <a:r>
                  <a:rPr lang="en-US" sz="2200" spc="-100" dirty="0">
                    <a:solidFill>
                      <a:schemeClr val="tx1"/>
                    </a:solidFill>
                    <a:cs typeface="Tahoma"/>
                  </a:rPr>
                  <a:t>due </a:t>
                </a:r>
                <a:r>
                  <a:rPr lang="en-US" sz="2200" spc="-20" dirty="0">
                    <a:solidFill>
                      <a:schemeClr val="tx1"/>
                    </a:solidFill>
                    <a:cs typeface="Tahoma"/>
                  </a:rPr>
                  <a:t>to </a:t>
                </a:r>
                <a:r>
                  <a:rPr lang="en-US" sz="2200" spc="-5" dirty="0">
                    <a:solidFill>
                      <a:schemeClr val="tx1"/>
                    </a:solidFill>
                    <a:cs typeface="Tahoma"/>
                  </a:rPr>
                  <a:t>Karl </a:t>
                </a:r>
                <a:r>
                  <a:rPr lang="en-US" sz="2200" spc="-75" dirty="0">
                    <a:solidFill>
                      <a:schemeClr val="tx1"/>
                    </a:solidFill>
                    <a:cs typeface="Tahoma"/>
                  </a:rPr>
                  <a:t>Pearson </a:t>
                </a:r>
                <a:r>
                  <a:rPr lang="en-US" sz="2200" spc="-55" dirty="0">
                    <a:solidFill>
                      <a:schemeClr val="tx1"/>
                    </a:solidFill>
                    <a:cs typeface="Tahoma"/>
                  </a:rPr>
                  <a:t>is </a:t>
                </a:r>
                <a:r>
                  <a:rPr lang="en-US" sz="2200" spc="-80" dirty="0">
                    <a:solidFill>
                      <a:schemeClr val="tx1"/>
                    </a:solidFill>
                    <a:cs typeface="Tahoma"/>
                  </a:rPr>
                  <a:t>defined </a:t>
                </a:r>
                <a:r>
                  <a:rPr lang="en-US" sz="2200" spc="-100" dirty="0">
                    <a:solidFill>
                      <a:schemeClr val="tx1"/>
                    </a:solidFill>
                    <a:cs typeface="Tahoma"/>
                  </a:rPr>
                  <a:t>as </a:t>
                </a:r>
                <a:r>
                  <a:rPr lang="en-US" sz="2200" spc="-85" dirty="0">
                    <a:solidFill>
                      <a:schemeClr val="tx1"/>
                    </a:solidFill>
                    <a:uFill>
                      <a:solidFill>
                        <a:srgbClr val="0000FF"/>
                      </a:solidFill>
                    </a:uFill>
                    <a:cs typeface="Tahoma"/>
                  </a:rPr>
                  <a:t>a </a:t>
                </a:r>
                <a:r>
                  <a:rPr lang="en-US" sz="2200" spc="-85" dirty="0">
                    <a:solidFill>
                      <a:schemeClr val="tx1"/>
                    </a:solidFill>
                    <a:cs typeface="Tahoma"/>
                  </a:rPr>
                  <a:t> </a:t>
                </a:r>
                <a:r>
                  <a:rPr lang="en-US" sz="2200" spc="-100" dirty="0">
                    <a:solidFill>
                      <a:schemeClr val="tx1"/>
                    </a:solidFill>
                    <a:cs typeface="Tahoma"/>
                  </a:rPr>
                  <a:t>measure </a:t>
                </a:r>
                <a:r>
                  <a:rPr lang="en-US" sz="2200" spc="-55" dirty="0">
                    <a:solidFill>
                      <a:schemeClr val="tx1"/>
                    </a:solidFill>
                    <a:cs typeface="Tahoma"/>
                  </a:rPr>
                  <a:t>of intensity </a:t>
                </a:r>
                <a:r>
                  <a:rPr lang="en-US" sz="2200" spc="-85" dirty="0">
                    <a:solidFill>
                      <a:schemeClr val="tx1"/>
                    </a:solidFill>
                    <a:cs typeface="Tahoma"/>
                  </a:rPr>
                  <a:t>or </a:t>
                </a:r>
                <a:r>
                  <a:rPr lang="en-US" sz="2200" spc="-110" dirty="0">
                    <a:solidFill>
                      <a:schemeClr val="tx1"/>
                    </a:solidFill>
                    <a:cs typeface="Tahoma"/>
                  </a:rPr>
                  <a:t>degree </a:t>
                </a:r>
                <a:r>
                  <a:rPr lang="en-US" sz="2200" spc="-55" dirty="0">
                    <a:solidFill>
                      <a:schemeClr val="tx1"/>
                    </a:solidFill>
                    <a:cs typeface="Tahoma"/>
                  </a:rPr>
                  <a:t>of </a:t>
                </a:r>
                <a:r>
                  <a:rPr lang="en-US" sz="2200" spc="-65" dirty="0">
                    <a:solidFill>
                      <a:schemeClr val="tx1"/>
                    </a:solidFill>
                    <a:cs typeface="Tahoma"/>
                  </a:rPr>
                  <a:t>linear </a:t>
                </a:r>
                <a:r>
                  <a:rPr lang="en-US" sz="2200" spc="-55" dirty="0">
                    <a:solidFill>
                      <a:schemeClr val="tx1"/>
                    </a:solidFill>
                    <a:cs typeface="Tahoma"/>
                  </a:rPr>
                  <a:t>relationship </a:t>
                </a:r>
                <a:r>
                  <a:rPr lang="en-US" sz="2200" spc="-105" dirty="0">
                    <a:solidFill>
                      <a:schemeClr val="tx1"/>
                    </a:solidFill>
                    <a:cs typeface="Tahoma"/>
                  </a:rPr>
                  <a:t>between  </a:t>
                </a:r>
                <a:r>
                  <a:rPr lang="en-US" sz="2200" spc="-85" dirty="0">
                    <a:solidFill>
                      <a:schemeClr val="tx1"/>
                    </a:solidFill>
                    <a:uFill>
                      <a:solidFill>
                        <a:srgbClr val="0000FF"/>
                      </a:solidFill>
                    </a:uFill>
                    <a:cs typeface="Tahoma"/>
                  </a:rPr>
                  <a:t>two</a:t>
                </a:r>
                <a:r>
                  <a:rPr lang="en-US" sz="2200" spc="25" dirty="0">
                    <a:solidFill>
                      <a:schemeClr val="tx1"/>
                    </a:solidFill>
                    <a:uFill>
                      <a:solidFill>
                        <a:srgbClr val="0000FF"/>
                      </a:solidFill>
                    </a:uFill>
                    <a:cs typeface="Tahoma"/>
                  </a:rPr>
                  <a:t> </a:t>
                </a:r>
                <a:r>
                  <a:rPr lang="en-US" sz="2200" spc="-70" dirty="0">
                    <a:solidFill>
                      <a:schemeClr val="tx1"/>
                    </a:solidFill>
                    <a:uFill>
                      <a:solidFill>
                        <a:srgbClr val="0000FF"/>
                      </a:solidFill>
                    </a:uFill>
                    <a:cs typeface="Tahoma"/>
                  </a:rPr>
                  <a:t>variables.</a:t>
                </a:r>
                <a:endParaRPr lang="en-US" sz="2200" dirty="0">
                  <a:solidFill>
                    <a:schemeClr val="tx1"/>
                  </a:solidFill>
                  <a:cs typeface="Tahoma"/>
                </a:endParaRPr>
              </a:p>
              <a:p>
                <a:r>
                  <a:rPr lang="en-US" sz="2200" b="1" spc="-5" dirty="0">
                    <a:cs typeface="Tahoma"/>
                  </a:rPr>
                  <a:t>Karl Pearson’s Correlation  Coefficient</a:t>
                </a:r>
              </a:p>
              <a:p>
                <a:pPr marL="63500" marR="55880">
                  <a:lnSpc>
                    <a:spcPct val="102200"/>
                  </a:lnSpc>
                  <a:spcBef>
                    <a:spcPts val="1110"/>
                  </a:spcBef>
                </a:pPr>
                <a:r>
                  <a:rPr lang="en-US" sz="2200" spc="-5" dirty="0">
                    <a:solidFill>
                      <a:schemeClr val="tx1"/>
                    </a:solidFill>
                    <a:cs typeface="Tahoma"/>
                  </a:rPr>
                  <a:t>Karl </a:t>
                </a:r>
                <a:r>
                  <a:rPr lang="en-US" sz="2200" spc="-60" dirty="0">
                    <a:solidFill>
                      <a:schemeClr val="tx1"/>
                    </a:solidFill>
                    <a:cs typeface="Tahoma"/>
                  </a:rPr>
                  <a:t>Pearson’s </a:t>
                </a:r>
                <a:r>
                  <a:rPr lang="en-US" sz="2200" spc="-55" dirty="0">
                    <a:solidFill>
                      <a:schemeClr val="tx1"/>
                    </a:solidFill>
                    <a:cs typeface="Tahoma"/>
                  </a:rPr>
                  <a:t>correlation </a:t>
                </a:r>
                <a:r>
                  <a:rPr lang="en-US" sz="2200" spc="-50" dirty="0">
                    <a:solidFill>
                      <a:schemeClr val="tx1"/>
                    </a:solidFill>
                    <a:cs typeface="Tahoma"/>
                  </a:rPr>
                  <a:t>coefficient </a:t>
                </a:r>
                <a:r>
                  <a:rPr lang="en-US" sz="2200" spc="-105" dirty="0">
                    <a:solidFill>
                      <a:schemeClr val="tx1"/>
                    </a:solidFill>
                    <a:cs typeface="Tahoma"/>
                  </a:rPr>
                  <a:t>between </a:t>
                </a:r>
                <a:r>
                  <a:rPr lang="en-US" sz="2200" spc="-85" dirty="0">
                    <a:solidFill>
                      <a:schemeClr val="tx1"/>
                    </a:solidFill>
                    <a:cs typeface="Tahoma"/>
                  </a:rPr>
                  <a:t>two </a:t>
                </a:r>
                <a:r>
                  <a:rPr lang="en-US" sz="2200" spc="-75" dirty="0">
                    <a:solidFill>
                      <a:schemeClr val="tx1"/>
                    </a:solidFill>
                    <a:cs typeface="Tahoma"/>
                  </a:rPr>
                  <a:t>variables </a:t>
                </a:r>
                <a:r>
                  <a:rPr lang="en-US" sz="2200" i="1" spc="170" dirty="0">
                    <a:solidFill>
                      <a:schemeClr val="tx1"/>
                    </a:solidFill>
                    <a:cs typeface="Trebuchet MS"/>
                  </a:rPr>
                  <a:t>X  </a:t>
                </a:r>
                <a:r>
                  <a:rPr lang="en-US" sz="2200" spc="-80" dirty="0">
                    <a:solidFill>
                      <a:schemeClr val="tx1"/>
                    </a:solidFill>
                    <a:cs typeface="Tahoma"/>
                  </a:rPr>
                  <a:t>and </a:t>
                </a:r>
                <a:r>
                  <a:rPr lang="en-US" sz="2200" i="1" spc="145" dirty="0">
                    <a:solidFill>
                      <a:schemeClr val="tx1"/>
                    </a:solidFill>
                    <a:cs typeface="Trebuchet MS"/>
                  </a:rPr>
                  <a:t>Y </a:t>
                </a:r>
                <a:r>
                  <a:rPr lang="en-US" sz="2200" spc="-50" dirty="0">
                    <a:solidFill>
                      <a:schemeClr val="tx1"/>
                    </a:solidFill>
                    <a:cs typeface="Tahoma"/>
                  </a:rPr>
                  <a:t>, </a:t>
                </a:r>
                <a:r>
                  <a:rPr lang="en-US" sz="2200" spc="-55" dirty="0">
                    <a:solidFill>
                      <a:schemeClr val="tx1"/>
                    </a:solidFill>
                    <a:cs typeface="Tahoma"/>
                  </a:rPr>
                  <a:t>is </a:t>
                </a:r>
                <a:r>
                  <a:rPr lang="en-US" sz="2200" spc="-80" dirty="0">
                    <a:solidFill>
                      <a:schemeClr val="tx1"/>
                    </a:solidFill>
                    <a:cs typeface="Tahoma"/>
                  </a:rPr>
                  <a:t>denoted </a:t>
                </a:r>
                <a:r>
                  <a:rPr lang="en-US" sz="2200" spc="-100" dirty="0">
                    <a:solidFill>
                      <a:schemeClr val="tx1"/>
                    </a:solidFill>
                    <a:cs typeface="Tahoma"/>
                  </a:rPr>
                  <a:t>by </a:t>
                </a:r>
                <a:r>
                  <a:rPr lang="en-US" sz="2200" i="1" spc="-140" dirty="0">
                    <a:solidFill>
                      <a:schemeClr val="tx1"/>
                    </a:solidFill>
                    <a:cs typeface="Trebuchet MS"/>
                  </a:rPr>
                  <a:t>r </a:t>
                </a:r>
                <a:r>
                  <a:rPr lang="en-US" sz="2200" spc="80" dirty="0">
                    <a:solidFill>
                      <a:schemeClr val="tx1"/>
                    </a:solidFill>
                    <a:cs typeface="Tahoma"/>
                  </a:rPr>
                  <a:t>(</a:t>
                </a:r>
                <a:r>
                  <a:rPr lang="en-US" sz="2200" i="1" spc="80" dirty="0">
                    <a:solidFill>
                      <a:schemeClr val="tx1"/>
                    </a:solidFill>
                    <a:cs typeface="Trebuchet MS"/>
                  </a:rPr>
                  <a:t>X</a:t>
                </a:r>
                <a:r>
                  <a:rPr lang="en-US" sz="2200" i="1" spc="80" dirty="0">
                    <a:solidFill>
                      <a:schemeClr val="tx1"/>
                    </a:solidFill>
                    <a:cs typeface="Verdana"/>
                  </a:rPr>
                  <a:t>, </a:t>
                </a:r>
                <a:r>
                  <a:rPr lang="en-US" sz="2200" i="1" spc="145" dirty="0">
                    <a:solidFill>
                      <a:schemeClr val="tx1"/>
                    </a:solidFill>
                    <a:cs typeface="Trebuchet MS"/>
                  </a:rPr>
                  <a:t>Y </a:t>
                </a:r>
                <a:r>
                  <a:rPr lang="en-US" sz="2200" spc="5" dirty="0">
                    <a:solidFill>
                      <a:schemeClr val="tx1"/>
                    </a:solidFill>
                    <a:cs typeface="Tahoma"/>
                  </a:rPr>
                  <a:t>) </a:t>
                </a:r>
                <a:r>
                  <a:rPr lang="en-US" sz="2200" spc="-85" dirty="0">
                    <a:solidFill>
                      <a:schemeClr val="tx1"/>
                    </a:solidFill>
                    <a:cs typeface="Tahoma"/>
                  </a:rPr>
                  <a:t>or </a:t>
                </a:r>
                <a:r>
                  <a:rPr lang="en-US" sz="2200" i="1" spc="-15" dirty="0" err="1">
                    <a:solidFill>
                      <a:schemeClr val="tx1"/>
                    </a:solidFill>
                    <a:cs typeface="Trebuchet MS"/>
                  </a:rPr>
                  <a:t>r</a:t>
                </a:r>
                <a:r>
                  <a:rPr lang="en-US" sz="2200" i="1" spc="-22" baseline="-12077" dirty="0" err="1">
                    <a:solidFill>
                      <a:schemeClr val="tx1"/>
                    </a:solidFill>
                    <a:cs typeface="Arial"/>
                  </a:rPr>
                  <a:t>XY</a:t>
                </a:r>
                <a:r>
                  <a:rPr lang="en-US" sz="2200" i="1" spc="-22" baseline="-12077" dirty="0">
                    <a:solidFill>
                      <a:schemeClr val="tx1"/>
                    </a:solidFill>
                    <a:cs typeface="Arial"/>
                  </a:rPr>
                  <a:t> </a:t>
                </a:r>
                <a:r>
                  <a:rPr lang="en-US" sz="2200" spc="-50" dirty="0">
                    <a:solidFill>
                      <a:schemeClr val="tx1"/>
                    </a:solidFill>
                    <a:cs typeface="Tahoma"/>
                  </a:rPr>
                  <a:t>, </a:t>
                </a:r>
                <a:r>
                  <a:rPr lang="en-US" sz="2200" spc="-55" dirty="0">
                    <a:solidFill>
                      <a:schemeClr val="tx1"/>
                    </a:solidFill>
                    <a:cs typeface="Tahoma"/>
                  </a:rPr>
                  <a:t>is </a:t>
                </a:r>
                <a:r>
                  <a:rPr lang="en-US" sz="2200" spc="-85" dirty="0">
                    <a:solidFill>
                      <a:schemeClr val="tx1"/>
                    </a:solidFill>
                    <a:cs typeface="Tahoma"/>
                  </a:rPr>
                  <a:t>a </a:t>
                </a:r>
                <a:r>
                  <a:rPr lang="en-US" sz="2200" spc="-100" dirty="0">
                    <a:solidFill>
                      <a:schemeClr val="tx1"/>
                    </a:solidFill>
                    <a:cs typeface="Tahoma"/>
                  </a:rPr>
                  <a:t>measure </a:t>
                </a:r>
                <a:r>
                  <a:rPr lang="en-US" sz="2200" spc="-55" dirty="0">
                    <a:solidFill>
                      <a:schemeClr val="tx1"/>
                    </a:solidFill>
                    <a:cs typeface="Tahoma"/>
                  </a:rPr>
                  <a:t>of </a:t>
                </a:r>
                <a:r>
                  <a:rPr lang="en-US" sz="2200" i="1" spc="-130" dirty="0">
                    <a:solidFill>
                      <a:schemeClr val="tx1"/>
                    </a:solidFill>
                    <a:uFill>
                      <a:solidFill>
                        <a:srgbClr val="0000FF"/>
                      </a:solidFill>
                    </a:uFill>
                    <a:cs typeface="Trebuchet MS"/>
                  </a:rPr>
                  <a:t>linear </a:t>
                </a:r>
                <a:r>
                  <a:rPr lang="en-US" sz="2200" i="1" spc="-130" dirty="0">
                    <a:solidFill>
                      <a:schemeClr val="tx1"/>
                    </a:solidFill>
                    <a:cs typeface="Trebuchet MS"/>
                  </a:rPr>
                  <a:t> </a:t>
                </a:r>
                <a:r>
                  <a:rPr lang="en-US" sz="2200" i="1" spc="-105" dirty="0">
                    <a:solidFill>
                      <a:schemeClr val="tx1"/>
                    </a:solidFill>
                    <a:uFill>
                      <a:solidFill>
                        <a:srgbClr val="0000FF"/>
                      </a:solidFill>
                    </a:uFill>
                    <a:cs typeface="Trebuchet MS"/>
                  </a:rPr>
                  <a:t>relationship</a:t>
                </a:r>
                <a:r>
                  <a:rPr lang="en-US" sz="2200" i="1" spc="-105" dirty="0">
                    <a:solidFill>
                      <a:schemeClr val="tx1"/>
                    </a:solidFill>
                    <a:cs typeface="Trebuchet MS"/>
                  </a:rPr>
                  <a:t> </a:t>
                </a:r>
                <a:r>
                  <a:rPr lang="en-US" sz="2200" spc="-105" dirty="0">
                    <a:solidFill>
                      <a:schemeClr val="tx1"/>
                    </a:solidFill>
                    <a:cs typeface="Tahoma"/>
                  </a:rPr>
                  <a:t>between </a:t>
                </a:r>
                <a:r>
                  <a:rPr lang="en-US" sz="2200" spc="-70" dirty="0">
                    <a:solidFill>
                      <a:schemeClr val="tx1"/>
                    </a:solidFill>
                    <a:cs typeface="Tahoma"/>
                  </a:rPr>
                  <a:t>them </a:t>
                </a:r>
                <a:r>
                  <a:rPr lang="en-US" sz="2200" spc="-80" dirty="0">
                    <a:solidFill>
                      <a:schemeClr val="tx1"/>
                    </a:solidFill>
                    <a:cs typeface="Tahoma"/>
                  </a:rPr>
                  <a:t>and </a:t>
                </a:r>
                <a:r>
                  <a:rPr lang="en-US" sz="2200" spc="-55" dirty="0">
                    <a:solidFill>
                      <a:schemeClr val="tx1"/>
                    </a:solidFill>
                    <a:cs typeface="Tahoma"/>
                  </a:rPr>
                  <a:t>is </a:t>
                </a:r>
                <a:r>
                  <a:rPr lang="en-US" sz="2200" spc="-80" dirty="0">
                    <a:solidFill>
                      <a:schemeClr val="tx1"/>
                    </a:solidFill>
                    <a:cs typeface="Tahoma"/>
                  </a:rPr>
                  <a:t>defined</a:t>
                </a:r>
                <a:r>
                  <a:rPr lang="en-US" sz="2200" spc="-225" dirty="0">
                    <a:solidFill>
                      <a:schemeClr val="tx1"/>
                    </a:solidFill>
                    <a:cs typeface="Tahoma"/>
                  </a:rPr>
                  <a:t> </a:t>
                </a:r>
                <a:r>
                  <a:rPr lang="en-US" sz="2200" spc="-110" dirty="0">
                    <a:solidFill>
                      <a:schemeClr val="tx1"/>
                    </a:solidFill>
                    <a:cs typeface="Tahoma"/>
                  </a:rPr>
                  <a:t>as:</a:t>
                </a:r>
                <a:endParaRPr lang="en-US" sz="2200" dirty="0">
                  <a:solidFill>
                    <a:schemeClr val="tx1"/>
                  </a:solidFill>
                  <a:cs typeface="Tahoma"/>
                </a:endParaRPr>
              </a:p>
              <a:p>
                <a:r>
                  <a:rPr lang="en-US" sz="2200" i="1" spc="-140" dirty="0">
                    <a:solidFill>
                      <a:schemeClr val="tx1"/>
                    </a:solidFill>
                    <a:cs typeface="Trebuchet MS"/>
                  </a:rPr>
                  <a:t>r</a:t>
                </a:r>
                <a:r>
                  <a:rPr lang="en-US" sz="2200" i="1" spc="-340" dirty="0">
                    <a:solidFill>
                      <a:schemeClr val="tx1"/>
                    </a:solidFill>
                    <a:cs typeface="Trebuchet MS"/>
                  </a:rPr>
                  <a:t> </a:t>
                </a:r>
                <a:r>
                  <a:rPr lang="en-US" sz="2200" spc="80" dirty="0">
                    <a:solidFill>
                      <a:schemeClr val="tx1"/>
                    </a:solidFill>
                    <a:cs typeface="Tahoma"/>
                  </a:rPr>
                  <a:t>(</a:t>
                </a:r>
                <a:r>
                  <a:rPr lang="en-US" sz="2200" i="1" spc="80" dirty="0">
                    <a:solidFill>
                      <a:schemeClr val="tx1"/>
                    </a:solidFill>
                    <a:cs typeface="Trebuchet MS"/>
                  </a:rPr>
                  <a:t>X</a:t>
                </a:r>
                <a:r>
                  <a:rPr lang="en-US" sz="2200" i="1" spc="80" dirty="0">
                    <a:solidFill>
                      <a:schemeClr val="tx1"/>
                    </a:solidFill>
                    <a:cs typeface="Verdana"/>
                  </a:rPr>
                  <a:t>,</a:t>
                </a:r>
                <a:r>
                  <a:rPr lang="en-US" sz="2200" i="1" spc="-325" dirty="0">
                    <a:solidFill>
                      <a:schemeClr val="tx1"/>
                    </a:solidFill>
                    <a:cs typeface="Verdana"/>
                  </a:rPr>
                  <a:t> </a:t>
                </a:r>
                <a:r>
                  <a:rPr lang="en-US" sz="2200" i="1" spc="145" dirty="0">
                    <a:solidFill>
                      <a:schemeClr val="tx1"/>
                    </a:solidFill>
                    <a:cs typeface="Trebuchet MS"/>
                  </a:rPr>
                  <a:t>Y</a:t>
                </a:r>
                <a:r>
                  <a:rPr lang="en-US" sz="2200" i="1" spc="-235" dirty="0">
                    <a:solidFill>
                      <a:schemeClr val="tx1"/>
                    </a:solidFill>
                    <a:cs typeface="Trebuchet MS"/>
                  </a:rPr>
                  <a:t> </a:t>
                </a:r>
                <a:r>
                  <a:rPr lang="en-US" sz="2200" spc="5" dirty="0">
                    <a:solidFill>
                      <a:schemeClr val="tx1"/>
                    </a:solidFill>
                    <a:cs typeface="Tahoma"/>
                  </a:rPr>
                  <a:t>)</a:t>
                </a:r>
                <a:r>
                  <a:rPr lang="en-US" sz="2200" spc="-85" dirty="0">
                    <a:solidFill>
                      <a:schemeClr val="tx1"/>
                    </a:solidFill>
                    <a:cs typeface="Tahoma"/>
                  </a:rPr>
                  <a:t> </a:t>
                </a:r>
                <a:r>
                  <a:rPr lang="en-US" sz="2200" spc="75" dirty="0">
                    <a:solidFill>
                      <a:schemeClr val="tx1"/>
                    </a:solidFill>
                    <a:cs typeface="Tahoma"/>
                  </a:rPr>
                  <a:t>=</a:t>
                </a:r>
                <a14:m>
                  <m:oMath xmlns:m="http://schemas.openxmlformats.org/officeDocument/2006/math">
                    <m:f>
                      <m:fPr>
                        <m:ctrlPr>
                          <a:rPr lang="en-US" sz="2200" i="1">
                            <a:solidFill>
                              <a:schemeClr val="tx1"/>
                            </a:solidFill>
                            <a:latin typeface="Cambria Math" panose="02040503050406030204" pitchFamily="18" charset="0"/>
                          </a:rPr>
                        </m:ctrlPr>
                      </m:fPr>
                      <m:num>
                        <m:r>
                          <a:rPr lang="en-US" sz="2200" b="0" i="1" smtClean="0">
                            <a:solidFill>
                              <a:schemeClr val="tx1"/>
                            </a:solidFill>
                            <a:latin typeface="Cambria Math"/>
                          </a:rPr>
                          <m:t>𝐶𝑜𝑣</m:t>
                        </m:r>
                        <m:r>
                          <a:rPr lang="en-US" sz="2200" b="0" i="1" smtClean="0">
                            <a:solidFill>
                              <a:schemeClr val="tx1"/>
                            </a:solidFill>
                            <a:latin typeface="Cambria Math"/>
                          </a:rPr>
                          <m:t>(</m:t>
                        </m:r>
                        <m:r>
                          <a:rPr lang="en-US" sz="2200" b="0" i="1" smtClean="0">
                            <a:solidFill>
                              <a:schemeClr val="tx1"/>
                            </a:solidFill>
                            <a:latin typeface="Cambria Math"/>
                          </a:rPr>
                          <m:t>𝑥</m:t>
                        </m:r>
                        <m:r>
                          <a:rPr lang="en-US" sz="2200" b="0" i="1" smtClean="0">
                            <a:solidFill>
                              <a:schemeClr val="tx1"/>
                            </a:solidFill>
                            <a:latin typeface="Cambria Math"/>
                          </a:rPr>
                          <m:t>,</m:t>
                        </m:r>
                        <m:r>
                          <a:rPr lang="en-US" sz="2200" b="0" i="1" smtClean="0">
                            <a:solidFill>
                              <a:schemeClr val="tx1"/>
                            </a:solidFill>
                            <a:latin typeface="Cambria Math"/>
                          </a:rPr>
                          <m:t>𝑦</m:t>
                        </m:r>
                        <m:r>
                          <a:rPr lang="en-US" sz="2200" b="0" i="1" smtClean="0">
                            <a:solidFill>
                              <a:schemeClr val="tx1"/>
                            </a:solidFill>
                            <a:latin typeface="Cambria Math"/>
                          </a:rPr>
                          <m:t>)</m:t>
                        </m:r>
                      </m:num>
                      <m:den>
                        <m:r>
                          <m:rPr>
                            <m:nor/>
                          </m:rPr>
                          <a:rPr lang="el-GR" sz="2200" i="1" spc="-35" dirty="0">
                            <a:solidFill>
                              <a:schemeClr val="tx1"/>
                            </a:solidFill>
                            <a:cs typeface="Verdana"/>
                          </a:rPr>
                          <m:t>σ</m:t>
                        </m:r>
                        <m:r>
                          <m:rPr>
                            <m:nor/>
                          </m:rPr>
                          <a:rPr lang="en-US" sz="2200" i="1" spc="-52" baseline="-12077" dirty="0">
                            <a:solidFill>
                              <a:schemeClr val="tx1"/>
                            </a:solidFill>
                            <a:cs typeface="Arial"/>
                          </a:rPr>
                          <m:t>X</m:t>
                        </m:r>
                        <m:r>
                          <m:rPr>
                            <m:nor/>
                          </m:rPr>
                          <a:rPr lang="en-US" sz="2200" i="1" spc="-202" baseline="-12077" dirty="0">
                            <a:solidFill>
                              <a:schemeClr val="tx1"/>
                            </a:solidFill>
                            <a:cs typeface="Arial"/>
                          </a:rPr>
                          <m:t> </m:t>
                        </m:r>
                        <m:r>
                          <m:rPr>
                            <m:nor/>
                          </m:rPr>
                          <a:rPr lang="el-GR" sz="2200" i="1" spc="-35" dirty="0">
                            <a:solidFill>
                              <a:schemeClr val="tx1"/>
                            </a:solidFill>
                            <a:cs typeface="Verdana"/>
                          </a:rPr>
                          <m:t>σ</m:t>
                        </m:r>
                        <m:r>
                          <m:rPr>
                            <m:nor/>
                          </m:rPr>
                          <a:rPr lang="en-US" sz="2200" i="1" spc="-52" baseline="-12077" dirty="0">
                            <a:solidFill>
                              <a:schemeClr val="tx1"/>
                            </a:solidFill>
                            <a:cs typeface="Arial"/>
                          </a:rPr>
                          <m:t>Y</m:t>
                        </m:r>
                        <m:r>
                          <m:rPr>
                            <m:nor/>
                          </m:rPr>
                          <a:rPr lang="en-US" sz="2200" baseline="-12077" dirty="0">
                            <a:solidFill>
                              <a:schemeClr val="tx1"/>
                            </a:solidFill>
                            <a:cs typeface="Arial"/>
                          </a:rPr>
                          <m:t> </m:t>
                        </m:r>
                      </m:den>
                    </m:f>
                  </m:oMath>
                </a14:m>
                <a:endParaRPr lang="en-US" sz="2200" dirty="0">
                  <a:solidFill>
                    <a:schemeClr val="tx1"/>
                  </a:solidFill>
                </a:endParaRPr>
              </a:p>
              <a:p>
                <a:pPr marL="50800">
                  <a:lnSpc>
                    <a:spcPct val="100000"/>
                  </a:lnSpc>
                  <a:spcBef>
                    <a:spcPts val="125"/>
                  </a:spcBef>
                </a:pPr>
                <a:r>
                  <a:rPr lang="en-US" sz="2200" spc="-105" dirty="0">
                    <a:solidFill>
                      <a:schemeClr val="tx1"/>
                    </a:solidFill>
                    <a:cs typeface="Tahoma"/>
                  </a:rPr>
                  <a:t>f </a:t>
                </a:r>
                <a:r>
                  <a:rPr lang="en-US" sz="2200" spc="-5" dirty="0">
                    <a:solidFill>
                      <a:schemeClr val="tx1"/>
                    </a:solidFill>
                    <a:cs typeface="Tahoma"/>
                  </a:rPr>
                  <a:t>(</a:t>
                </a:r>
                <a:r>
                  <a:rPr lang="en-US" sz="2200" i="1" spc="-5" dirty="0">
                    <a:solidFill>
                      <a:schemeClr val="tx1"/>
                    </a:solidFill>
                    <a:cs typeface="Trebuchet MS"/>
                  </a:rPr>
                  <a:t>x</a:t>
                </a:r>
                <a:r>
                  <a:rPr lang="en-US" sz="2200" i="1" spc="-7" baseline="-12077" dirty="0">
                    <a:solidFill>
                      <a:schemeClr val="tx1"/>
                    </a:solidFill>
                    <a:cs typeface="Arial"/>
                  </a:rPr>
                  <a:t>i</a:t>
                </a:r>
                <a:r>
                  <a:rPr lang="en-US" sz="2200" i="1" spc="-5" dirty="0">
                    <a:solidFill>
                      <a:schemeClr val="tx1"/>
                    </a:solidFill>
                    <a:cs typeface="Verdana"/>
                  </a:rPr>
                  <a:t>, </a:t>
                </a:r>
                <a:r>
                  <a:rPr lang="en-US" sz="2200" i="1" spc="-20" dirty="0" err="1">
                    <a:solidFill>
                      <a:schemeClr val="tx1"/>
                    </a:solidFill>
                    <a:cs typeface="Trebuchet MS"/>
                  </a:rPr>
                  <a:t>y</a:t>
                </a:r>
                <a:r>
                  <a:rPr lang="en-US" sz="2200" i="1" spc="-30" baseline="-12077" dirty="0" err="1">
                    <a:solidFill>
                      <a:schemeClr val="tx1"/>
                    </a:solidFill>
                    <a:cs typeface="Arial"/>
                  </a:rPr>
                  <a:t>i</a:t>
                </a:r>
                <a:r>
                  <a:rPr lang="en-US" sz="2200" i="1" spc="-30" baseline="-12077" dirty="0">
                    <a:solidFill>
                      <a:schemeClr val="tx1"/>
                    </a:solidFill>
                    <a:cs typeface="Arial"/>
                  </a:rPr>
                  <a:t> </a:t>
                </a:r>
                <a:r>
                  <a:rPr lang="en-US" sz="2200" spc="-65" dirty="0">
                    <a:solidFill>
                      <a:schemeClr val="tx1"/>
                    </a:solidFill>
                    <a:cs typeface="Tahoma"/>
                  </a:rPr>
                  <a:t>); </a:t>
                </a:r>
                <a:r>
                  <a:rPr lang="en-US" sz="2200" i="1" spc="-125" dirty="0">
                    <a:solidFill>
                      <a:schemeClr val="tx1"/>
                    </a:solidFill>
                    <a:cs typeface="Trebuchet MS"/>
                  </a:rPr>
                  <a:t>i </a:t>
                </a:r>
                <a:r>
                  <a:rPr lang="en-US" sz="2200" spc="75" dirty="0">
                    <a:solidFill>
                      <a:schemeClr val="tx1"/>
                    </a:solidFill>
                    <a:cs typeface="Tahoma"/>
                  </a:rPr>
                  <a:t>= </a:t>
                </a:r>
                <a:r>
                  <a:rPr lang="en-US" sz="2200" spc="-120" dirty="0">
                    <a:solidFill>
                      <a:schemeClr val="tx1"/>
                    </a:solidFill>
                    <a:cs typeface="Tahoma"/>
                  </a:rPr>
                  <a:t>1</a:t>
                </a:r>
                <a:r>
                  <a:rPr lang="en-US" sz="2200" i="1" spc="-120" dirty="0">
                    <a:solidFill>
                      <a:schemeClr val="tx1"/>
                    </a:solidFill>
                    <a:cs typeface="Verdana"/>
                  </a:rPr>
                  <a:t>, </a:t>
                </a:r>
                <a:r>
                  <a:rPr lang="en-US" sz="2200" spc="-120" dirty="0">
                    <a:solidFill>
                      <a:schemeClr val="tx1"/>
                    </a:solidFill>
                    <a:cs typeface="Tahoma"/>
                  </a:rPr>
                  <a:t>2</a:t>
                </a:r>
                <a:r>
                  <a:rPr lang="en-US" sz="2200" i="1" spc="-120" dirty="0">
                    <a:solidFill>
                      <a:schemeClr val="tx1"/>
                    </a:solidFill>
                    <a:cs typeface="Verdana"/>
                  </a:rPr>
                  <a:t>, </a:t>
                </a:r>
                <a:r>
                  <a:rPr lang="en-US" sz="2200" i="1" spc="-155" dirty="0">
                    <a:solidFill>
                      <a:schemeClr val="tx1"/>
                    </a:solidFill>
                    <a:cs typeface="Verdana"/>
                  </a:rPr>
                  <a:t>...,</a:t>
                </a:r>
                <a:r>
                  <a:rPr lang="en-US" sz="2200" i="1" spc="-509" dirty="0">
                    <a:solidFill>
                      <a:schemeClr val="tx1"/>
                    </a:solidFill>
                    <a:cs typeface="Verdana"/>
                  </a:rPr>
                  <a:t> </a:t>
                </a:r>
                <a:r>
                  <a:rPr lang="en-US" sz="2200" i="1" spc="-65" dirty="0">
                    <a:solidFill>
                      <a:schemeClr val="tx1"/>
                    </a:solidFill>
                    <a:cs typeface="Trebuchet MS"/>
                  </a:rPr>
                  <a:t>n </a:t>
                </a:r>
                <a:r>
                  <a:rPr lang="en-US" sz="2200" spc="-55" dirty="0">
                    <a:solidFill>
                      <a:schemeClr val="tx1"/>
                    </a:solidFill>
                    <a:cs typeface="Tahoma"/>
                  </a:rPr>
                  <a:t>is </a:t>
                </a:r>
                <a:r>
                  <a:rPr lang="en-US" sz="2200" spc="-65" dirty="0">
                    <a:solidFill>
                      <a:schemeClr val="tx1"/>
                    </a:solidFill>
                    <a:cs typeface="Tahoma"/>
                  </a:rPr>
                  <a:t>the </a:t>
                </a:r>
                <a:r>
                  <a:rPr lang="en-US" sz="2200" spc="-55" dirty="0">
                    <a:solidFill>
                      <a:schemeClr val="tx1"/>
                    </a:solidFill>
                    <a:cs typeface="Tahoma"/>
                  </a:rPr>
                  <a:t>bivariate </a:t>
                </a:r>
                <a:r>
                  <a:rPr lang="en-US" sz="2200" spc="-40" dirty="0">
                    <a:solidFill>
                      <a:schemeClr val="tx1"/>
                    </a:solidFill>
                    <a:cs typeface="Tahoma"/>
                  </a:rPr>
                  <a:t>distribution, </a:t>
                </a:r>
                <a:r>
                  <a:rPr lang="en-US" sz="2200" spc="-70" dirty="0">
                    <a:solidFill>
                      <a:schemeClr val="tx1"/>
                    </a:solidFill>
                    <a:cs typeface="Tahoma"/>
                  </a:rPr>
                  <a:t>then</a:t>
                </a:r>
                <a:endParaRPr lang="en-US" sz="2200" dirty="0">
                  <a:solidFill>
                    <a:schemeClr val="tx1"/>
                  </a:solidFill>
                  <a:cs typeface="Tahoma"/>
                </a:endParaRPr>
              </a:p>
              <a:p>
                <a:pPr>
                  <a:lnSpc>
                    <a:spcPct val="100000"/>
                  </a:lnSpc>
                  <a:spcBef>
                    <a:spcPts val="45"/>
                  </a:spcBef>
                </a:pPr>
                <a:endParaRPr lang="en-US" sz="2200" dirty="0">
                  <a:solidFill>
                    <a:schemeClr val="tx1"/>
                  </a:solidFill>
                  <a:cs typeface="Times New Roman"/>
                </a:endParaRPr>
              </a:p>
              <a:p>
                <a:pPr marL="177800">
                  <a:lnSpc>
                    <a:spcPct val="100000"/>
                  </a:lnSpc>
                </a:pPr>
                <a:r>
                  <a:rPr lang="en-US" sz="2200" i="1" spc="-30" dirty="0" err="1">
                    <a:solidFill>
                      <a:schemeClr val="tx1"/>
                    </a:solidFill>
                    <a:cs typeface="Trebuchet MS"/>
                  </a:rPr>
                  <a:t>Cov</a:t>
                </a:r>
                <a:r>
                  <a:rPr lang="en-US" sz="2200" i="1" spc="-330" dirty="0">
                    <a:solidFill>
                      <a:schemeClr val="tx1"/>
                    </a:solidFill>
                    <a:cs typeface="Trebuchet MS"/>
                  </a:rPr>
                  <a:t> </a:t>
                </a:r>
                <a:r>
                  <a:rPr lang="en-US" sz="2200" spc="80" dirty="0">
                    <a:solidFill>
                      <a:schemeClr val="tx1"/>
                    </a:solidFill>
                    <a:cs typeface="Tahoma"/>
                  </a:rPr>
                  <a:t>(</a:t>
                </a:r>
                <a:r>
                  <a:rPr lang="en-US" sz="2200" i="1" spc="80" dirty="0">
                    <a:solidFill>
                      <a:schemeClr val="tx1"/>
                    </a:solidFill>
                    <a:cs typeface="Trebuchet MS"/>
                  </a:rPr>
                  <a:t>X</a:t>
                </a:r>
                <a:r>
                  <a:rPr lang="en-US" sz="2200" i="1" spc="80" dirty="0">
                    <a:solidFill>
                      <a:schemeClr val="tx1"/>
                    </a:solidFill>
                    <a:cs typeface="Verdana"/>
                  </a:rPr>
                  <a:t>,</a:t>
                </a:r>
                <a:r>
                  <a:rPr lang="en-US" sz="2200" i="1" spc="-310" dirty="0">
                    <a:solidFill>
                      <a:schemeClr val="tx1"/>
                    </a:solidFill>
                    <a:cs typeface="Verdana"/>
                  </a:rPr>
                  <a:t> </a:t>
                </a:r>
                <a:r>
                  <a:rPr lang="en-US" sz="2200" i="1" spc="145" dirty="0">
                    <a:solidFill>
                      <a:schemeClr val="tx1"/>
                    </a:solidFill>
                    <a:cs typeface="Trebuchet MS"/>
                  </a:rPr>
                  <a:t>Y</a:t>
                </a:r>
                <a:r>
                  <a:rPr lang="en-US" sz="2200" i="1" spc="-220" dirty="0">
                    <a:solidFill>
                      <a:schemeClr val="tx1"/>
                    </a:solidFill>
                    <a:cs typeface="Trebuchet MS"/>
                  </a:rPr>
                  <a:t> </a:t>
                </a:r>
                <a:r>
                  <a:rPr lang="en-US" sz="2200" spc="5" dirty="0">
                    <a:solidFill>
                      <a:schemeClr val="tx1"/>
                    </a:solidFill>
                    <a:cs typeface="Tahoma"/>
                  </a:rPr>
                  <a:t>)</a:t>
                </a:r>
                <a:r>
                  <a:rPr lang="en-US" sz="2200" spc="-55" dirty="0">
                    <a:solidFill>
                      <a:schemeClr val="tx1"/>
                    </a:solidFill>
                    <a:cs typeface="Tahoma"/>
                  </a:rPr>
                  <a:t> </a:t>
                </a:r>
                <a:r>
                  <a:rPr lang="en-US" sz="2200" spc="75" dirty="0">
                    <a:solidFill>
                      <a:schemeClr val="tx1"/>
                    </a:solidFill>
                    <a:cs typeface="Tahoma"/>
                  </a:rPr>
                  <a:t>=</a:t>
                </a:r>
                <a:r>
                  <a:rPr lang="en-US" sz="2200" spc="-60" dirty="0">
                    <a:solidFill>
                      <a:schemeClr val="tx1"/>
                    </a:solidFill>
                    <a:cs typeface="Tahoma"/>
                  </a:rPr>
                  <a:t> </a:t>
                </a:r>
                <a:r>
                  <a:rPr lang="en-US" sz="2200" i="1" spc="95" dirty="0">
                    <a:solidFill>
                      <a:schemeClr val="tx1"/>
                    </a:solidFill>
                    <a:cs typeface="Trebuchet MS"/>
                  </a:rPr>
                  <a:t>E</a:t>
                </a:r>
                <a:r>
                  <a:rPr lang="en-US" sz="2200" i="1" spc="-305" dirty="0">
                    <a:solidFill>
                      <a:schemeClr val="tx1"/>
                    </a:solidFill>
                    <a:cs typeface="Trebuchet MS"/>
                  </a:rPr>
                  <a:t> </a:t>
                </a:r>
                <a:r>
                  <a:rPr lang="en-US" sz="2200" spc="105" dirty="0">
                    <a:solidFill>
                      <a:schemeClr val="tx1"/>
                    </a:solidFill>
                    <a:cs typeface="Tahoma"/>
                  </a:rPr>
                  <a:t>[</a:t>
                </a:r>
                <a:r>
                  <a:rPr lang="en-US" sz="2200" spc="105" dirty="0">
                    <a:solidFill>
                      <a:schemeClr val="tx1"/>
                    </a:solidFill>
                    <a:cs typeface="Lucida Sans Unicode"/>
                  </a:rPr>
                  <a:t>{</a:t>
                </a:r>
                <a:r>
                  <a:rPr lang="en-US" sz="2200" i="1" spc="105" dirty="0">
                    <a:solidFill>
                      <a:schemeClr val="tx1"/>
                    </a:solidFill>
                    <a:cs typeface="Trebuchet MS"/>
                  </a:rPr>
                  <a:t>X</a:t>
                </a:r>
                <a:r>
                  <a:rPr lang="en-US" sz="2200" i="1" spc="100" dirty="0">
                    <a:solidFill>
                      <a:schemeClr val="tx1"/>
                    </a:solidFill>
                    <a:cs typeface="Trebuchet MS"/>
                  </a:rPr>
                  <a:t> </a:t>
                </a:r>
                <a:r>
                  <a:rPr lang="en-US" sz="2200" spc="-15" dirty="0">
                    <a:solidFill>
                      <a:schemeClr val="tx1"/>
                    </a:solidFill>
                    <a:cs typeface="Lucida Sans Unicode"/>
                  </a:rPr>
                  <a:t>−</a:t>
                </a:r>
                <a:r>
                  <a:rPr lang="en-US" sz="2200" spc="-160" dirty="0">
                    <a:solidFill>
                      <a:schemeClr val="tx1"/>
                    </a:solidFill>
                    <a:cs typeface="Lucida Sans Unicode"/>
                  </a:rPr>
                  <a:t> </a:t>
                </a:r>
                <a:r>
                  <a:rPr lang="en-US" sz="2200" i="1" spc="95" dirty="0">
                    <a:solidFill>
                      <a:schemeClr val="tx1"/>
                    </a:solidFill>
                    <a:cs typeface="Trebuchet MS"/>
                  </a:rPr>
                  <a:t>E</a:t>
                </a:r>
                <a:r>
                  <a:rPr lang="en-US" sz="2200" i="1" spc="-305" dirty="0">
                    <a:solidFill>
                      <a:schemeClr val="tx1"/>
                    </a:solidFill>
                    <a:cs typeface="Trebuchet MS"/>
                  </a:rPr>
                  <a:t> </a:t>
                </a:r>
                <a:r>
                  <a:rPr lang="en-US" sz="2200" spc="85" dirty="0">
                    <a:solidFill>
                      <a:schemeClr val="tx1"/>
                    </a:solidFill>
                    <a:cs typeface="Tahoma"/>
                  </a:rPr>
                  <a:t>(</a:t>
                </a:r>
                <a:r>
                  <a:rPr lang="en-US" sz="2200" i="1" spc="85" dirty="0">
                    <a:solidFill>
                      <a:schemeClr val="tx1"/>
                    </a:solidFill>
                    <a:cs typeface="Trebuchet MS"/>
                  </a:rPr>
                  <a:t>X</a:t>
                </a:r>
                <a:r>
                  <a:rPr lang="en-US" sz="2200" i="1" spc="-285" dirty="0">
                    <a:solidFill>
                      <a:schemeClr val="tx1"/>
                    </a:solidFill>
                    <a:cs typeface="Trebuchet MS"/>
                  </a:rPr>
                  <a:t> </a:t>
                </a:r>
                <a:r>
                  <a:rPr lang="en-US" sz="2200" spc="190" dirty="0">
                    <a:solidFill>
                      <a:schemeClr val="tx1"/>
                    </a:solidFill>
                    <a:cs typeface="Tahoma"/>
                  </a:rPr>
                  <a:t>)</a:t>
                </a:r>
                <a:r>
                  <a:rPr lang="en-US" sz="2200" spc="190" dirty="0">
                    <a:solidFill>
                      <a:schemeClr val="tx1"/>
                    </a:solidFill>
                    <a:cs typeface="Lucida Sans Unicode"/>
                  </a:rPr>
                  <a:t>}{</a:t>
                </a:r>
                <a:r>
                  <a:rPr lang="en-US" sz="2200" i="1" spc="190" dirty="0">
                    <a:solidFill>
                      <a:schemeClr val="tx1"/>
                    </a:solidFill>
                    <a:cs typeface="Trebuchet MS"/>
                  </a:rPr>
                  <a:t>Y</a:t>
                </a:r>
                <a:r>
                  <a:rPr lang="en-US" sz="2200" i="1" spc="160" dirty="0">
                    <a:solidFill>
                      <a:schemeClr val="tx1"/>
                    </a:solidFill>
                    <a:cs typeface="Trebuchet MS"/>
                  </a:rPr>
                  <a:t> </a:t>
                </a:r>
                <a:r>
                  <a:rPr lang="en-US" sz="2200" spc="-15" dirty="0">
                    <a:solidFill>
                      <a:schemeClr val="tx1"/>
                    </a:solidFill>
                    <a:cs typeface="Lucida Sans Unicode"/>
                  </a:rPr>
                  <a:t>−</a:t>
                </a:r>
                <a:r>
                  <a:rPr lang="en-US" sz="2200" spc="-155" dirty="0">
                    <a:solidFill>
                      <a:schemeClr val="tx1"/>
                    </a:solidFill>
                    <a:cs typeface="Lucida Sans Unicode"/>
                  </a:rPr>
                  <a:t> </a:t>
                </a:r>
                <a:r>
                  <a:rPr lang="en-US" sz="2200" i="1" spc="95" dirty="0">
                    <a:solidFill>
                      <a:schemeClr val="tx1"/>
                    </a:solidFill>
                    <a:cs typeface="Trebuchet MS"/>
                  </a:rPr>
                  <a:t>E</a:t>
                </a:r>
                <a:r>
                  <a:rPr lang="en-US" sz="2200" i="1" spc="-305" dirty="0">
                    <a:solidFill>
                      <a:schemeClr val="tx1"/>
                    </a:solidFill>
                    <a:cs typeface="Trebuchet MS"/>
                  </a:rPr>
                  <a:t> </a:t>
                </a:r>
                <a:r>
                  <a:rPr lang="en-US" sz="2200" spc="75" dirty="0">
                    <a:solidFill>
                      <a:schemeClr val="tx1"/>
                    </a:solidFill>
                    <a:cs typeface="Tahoma"/>
                  </a:rPr>
                  <a:t>(</a:t>
                </a:r>
                <a:r>
                  <a:rPr lang="en-US" sz="2200" i="1" spc="75" dirty="0">
                    <a:solidFill>
                      <a:schemeClr val="tx1"/>
                    </a:solidFill>
                    <a:cs typeface="Trebuchet MS"/>
                  </a:rPr>
                  <a:t>Y</a:t>
                </a:r>
                <a:r>
                  <a:rPr lang="en-US" sz="2200" i="1" spc="-220" dirty="0">
                    <a:solidFill>
                      <a:schemeClr val="tx1"/>
                    </a:solidFill>
                    <a:cs typeface="Trebuchet MS"/>
                  </a:rPr>
                  <a:t> </a:t>
                </a:r>
                <a:r>
                  <a:rPr lang="en-US" sz="2200" spc="50" dirty="0">
                    <a:solidFill>
                      <a:schemeClr val="tx1"/>
                    </a:solidFill>
                    <a:cs typeface="Tahoma"/>
                  </a:rPr>
                  <a:t>)</a:t>
                </a:r>
                <a:r>
                  <a:rPr lang="en-US" sz="2200" spc="50" dirty="0">
                    <a:solidFill>
                      <a:schemeClr val="tx1"/>
                    </a:solidFill>
                    <a:cs typeface="Lucida Sans Unicode"/>
                  </a:rPr>
                  <a:t>}</a:t>
                </a:r>
                <a:r>
                  <a:rPr lang="en-US" sz="2200" spc="50" dirty="0">
                    <a:solidFill>
                      <a:schemeClr val="tx1"/>
                    </a:solidFill>
                    <a:cs typeface="Tahoma"/>
                  </a:rPr>
                  <a:t>]</a:t>
                </a:r>
                <a:endParaRPr lang="en-US" sz="2200" dirty="0">
                  <a:solidFill>
                    <a:schemeClr val="tx1"/>
                  </a:solidFill>
                  <a:cs typeface="Tahoma"/>
                </a:endParaRPr>
              </a:p>
              <a:p>
                <a:endParaRPr lang="en-US" sz="2200" dirty="0">
                  <a:solidFill>
                    <a:schemeClr val="tx1"/>
                  </a:solidFill>
                </a:endParaRPr>
              </a:p>
              <a:p>
                <a:endParaRPr lang="en-US" sz="2200" dirty="0">
                  <a:solidFill>
                    <a:schemeClr val="tx1"/>
                  </a:solidFill>
                  <a:cs typeface="Tahoma"/>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a:blip r:embed="rId2"/>
                <a:stretch>
                  <a:fillRect l="-963" t="-943" r="-1481" b="-215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7C249276-5DE9-4686-98CA-D77B3898C57A}" type="datetime1">
              <a:rPr lang="en-US" smtClean="0"/>
              <a:t>1/5/2023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Dr. Kunti Mishra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rPr>
              <a:t>Correlation(CO1)</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endParaRPr>
          </a:p>
        </p:txBody>
      </p:sp>
    </p:spTree>
    <p:extLst>
      <p:ext uri="{BB962C8B-B14F-4D97-AF65-F5344CB8AC3E}">
        <p14:creationId xmlns:p14="http://schemas.microsoft.com/office/powerpoint/2010/main" val="2882161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7073</TotalTime>
  <Words>12945</Words>
  <Application>Microsoft Office PowerPoint</Application>
  <PresentationFormat>On-screen Show (4:3)</PresentationFormat>
  <Paragraphs>2827</Paragraphs>
  <Slides>156</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156</vt:i4>
      </vt:variant>
    </vt:vector>
  </HeadingPairs>
  <TitlesOfParts>
    <vt:vector size="162" baseType="lpstr">
      <vt:lpstr>Arial</vt:lpstr>
      <vt:lpstr>Calibri</vt:lpstr>
      <vt:lpstr>Cambria Math</vt:lpstr>
      <vt:lpstr>Times New Roman</vt:lpstr>
      <vt:lpstr>Wingdings</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Dr. Kunti Mishra</cp:lastModifiedBy>
  <cp:revision>127</cp:revision>
  <dcterms:created xsi:type="dcterms:W3CDTF">2006-08-16T00:00:00Z</dcterms:created>
  <dcterms:modified xsi:type="dcterms:W3CDTF">2023-01-05T05:07:57Z</dcterms:modified>
</cp:coreProperties>
</file>